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2" r:id="rId4"/>
    <p:sldId id="264" r:id="rId5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21" autoAdjust="0"/>
  </p:normalViewPr>
  <p:slideViewPr>
    <p:cSldViewPr snapToGrid="0">
      <p:cViewPr>
        <p:scale>
          <a:sx n="100" d="100"/>
          <a:sy n="100" d="100"/>
        </p:scale>
        <p:origin x="666" y="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94585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4832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c18d438718_0_5:notes"/>
          <p:cNvSpPr txBox="1">
            <a:spLocks noGrp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g2c18d43871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042968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888888"/>
                </a:solidFill>
              </a:rPr>
              <a:t>Образец текста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Образец текста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Образец текста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med"/>
  <p:txStyles>
    <p:titleStyle>
      <a:lvl1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1pPr>
      <a:lvl2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2pPr>
      <a:lvl3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3pPr>
      <a:lvl4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4pPr>
      <a:lvl5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5pPr>
      <a:lvl6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6pPr>
      <a:lvl7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7pPr>
      <a:lvl8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8pPr>
      <a:lvl9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8" indent="-320038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2.emf"/><Relationship Id="rId7" Type="http://schemas.openxmlformats.org/officeDocument/2006/relationships/image" Target="../media/image1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4868333" y="199546"/>
            <a:ext cx="7120467" cy="2162653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ru-RU" sz="5400" b="1" dirty="0">
                <a:solidFill>
                  <a:srgbClr val="1D3152"/>
                </a:solidFill>
              </a:rPr>
              <a:t>Методические </a:t>
            </a:r>
            <a:r>
              <a:rPr lang="ru-RU" sz="5400" b="1" dirty="0" smtClean="0">
                <a:solidFill>
                  <a:srgbClr val="1D3152"/>
                </a:solidFill>
              </a:rPr>
              <a:t>материалы по </a:t>
            </a:r>
            <a:r>
              <a:rPr lang="ru-RU" sz="5400" b="1" dirty="0">
                <a:solidFill>
                  <a:srgbClr val="1D3152"/>
                </a:solidFill>
              </a:rPr>
              <a:t>организации </a:t>
            </a:r>
            <a:r>
              <a:rPr lang="ru-RU" sz="5400" b="1" dirty="0" smtClean="0">
                <a:solidFill>
                  <a:srgbClr val="1D3152"/>
                </a:solidFill>
              </a:rPr>
              <a:t>социально-психологической </a:t>
            </a:r>
            <a:r>
              <a:rPr lang="ru-RU" sz="5400" b="1" dirty="0">
                <a:solidFill>
                  <a:srgbClr val="1D3152"/>
                </a:solidFill>
              </a:rPr>
              <a:t>реабилитации детей, пострадавших в </a:t>
            </a:r>
            <a:r>
              <a:rPr lang="ru-RU" sz="5400" b="1" dirty="0" smtClean="0">
                <a:solidFill>
                  <a:srgbClr val="1D3152"/>
                </a:solidFill>
              </a:rPr>
              <a:t>результате </a:t>
            </a:r>
            <a:r>
              <a:rPr lang="ru-RU" sz="5400" b="1" dirty="0">
                <a:solidFill>
                  <a:srgbClr val="1D3152"/>
                </a:solidFill>
              </a:rPr>
              <a:t>боевых действий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62200" y="5747279"/>
            <a:ext cx="569939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latin typeface="Calibri"/>
                <a:ea typeface="Calibri"/>
                <a:cs typeface="Calibri"/>
              </a:rPr>
              <a:t>Таланова Виктория Александровна</a:t>
            </a:r>
          </a:p>
          <a:p>
            <a:pPr algn="ctr">
              <a:spcAft>
                <a:spcPts val="600"/>
              </a:spcAft>
            </a:pPr>
            <a:r>
              <a:rPr lang="ru-RU" sz="1400" b="1" dirty="0" smtClean="0">
                <a:latin typeface="Calibri"/>
                <a:ea typeface="Calibri" panose="020F0502020204030204" pitchFamily="34" charset="0"/>
                <a:cs typeface="Calibri"/>
              </a:rPr>
              <a:t>Ведущий специалист отдела мониторинга рисков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49944" y="2887133"/>
            <a:ext cx="3670355" cy="233521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5"/>
          <p:cNvSpPr/>
          <p:nvPr/>
        </p:nvSpPr>
        <p:spPr>
          <a:xfrm>
            <a:off x="370099" y="165670"/>
            <a:ext cx="9163865" cy="480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endParaRPr sz="2800" b="1" dirty="0">
              <a:solidFill>
                <a:srgbClr val="1D315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2930" y="276465"/>
            <a:ext cx="6426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1D3152"/>
                </a:solidFill>
              </a:rPr>
              <a:t>РАБОТА С ДЕТЬМИ УЧАСТНИКОВ И ВЕТЕРАНОВ СВО</a:t>
            </a:r>
            <a:endParaRPr lang="ru-RU" b="1" dirty="0">
              <a:solidFill>
                <a:srgbClr val="1D3152"/>
              </a:solidFill>
            </a:endParaRPr>
          </a:p>
        </p:txBody>
      </p:sp>
      <p:pic>
        <p:nvPicPr>
          <p:cNvPr id="2050" name="Picture 2" descr="http://qrcoder.ru/code/?https%3A%2F%2Fmgppu.ru%2Fresources%2Ffiles%2Ffkc_metod%2F%25D0%259E%25D0%25B1%25D0%25B7%25D0%25BE%25D1%2580%25D0%25BD%25D0%25BE%25D0%25B5%2520%25D0%25B8%25D0%25B7%25D0%25B4%25D0%25B0%25D0%25BD%25D0%25B8%25D0%25B5%2520%25D0%259F%25D1%2581%25D0%25B8%25D1%2585%25D0%25BE%25D0%25BB%25D0%25BE%25D0%25B3%25D0%25BE-%25D0%25BF%25D0%25B5%25D0%25B4%25D0%25B0%25D0%25B3%25D0%25BE%25D0%25B3%25D0%25B8%25D1%2587%25D0%25B5%25D1%2581%25D0%25BA%25D0%25BE%25D0%25B5%2520%25D1%2581%25D0%25BE%25D0%25BF%25D1%2580%25D0%25BE%25D0%25B2%25D0%25BE%25D0%25B6%25D0%25B4%25D0%25B5%25D0%25BD%25D0%25B8%25D0%25B5%2520%25D0%25A1%25D0%2592%25D0%259E.pdf&amp;4&amp;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2322111" y="2052842"/>
            <a:ext cx="1342958" cy="134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6249" y="3537189"/>
            <a:ext cx="39733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+mn-lt"/>
              </a:rPr>
              <a:t>ОБЗОР ЛУЧШИХ ПРАКТИК ПО ОРГАНИЗАЦИИ ПСИХОЛОГО-ПЕДАГОГИЧЕСКОГО СОПРОВОЖДЕНИЯ ОБУЧАЮЩИХСЯ ИЗ СЕМЕЙ УЧАСТНИКОВ (ВЕТЕРАНОВ) СПЕЦИАЛЬНОЙ ВОЕННОЙ ОПЕРАЦИИ</a:t>
            </a:r>
            <a:endParaRPr lang="ru-RU" sz="1200" dirty="0">
              <a:latin typeface="+mn-lt"/>
            </a:endParaRPr>
          </a:p>
        </p:txBody>
      </p:sp>
      <p:pic>
        <p:nvPicPr>
          <p:cNvPr id="18" name="Picture 4" descr="Обложка Сопровождение СВО_page-0001.jpg (398 KB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995" y="756592"/>
            <a:ext cx="1931300" cy="273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qrcoder.ru/code/?https%3A%2F%2Fupch.mosreg.ru%2Finformaciya-dlya-uchastnikov-svo-i-chlenov-ikh-semei&amp;4&amp;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7999" y="4423668"/>
            <a:ext cx="1464834" cy="146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0032" y="5888502"/>
            <a:ext cx="4622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+mn-lt"/>
              </a:rPr>
              <a:t>ПОЛЕЗНАЯ ИНФОРМАЦИЯ ДЛЯ УЧАСТНИКОВ СВО И ЧЛЕНОВ ИХ СЕМЕЙ НА ТЕРРИТОРИИ МОСКОВСКОЙ ОБЛАСТИ</a:t>
            </a:r>
            <a:endParaRPr lang="ru-RU" sz="1200" dirty="0">
              <a:latin typeface="+mn-lt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7" cstate="print"/>
          <a:srcRect l="6042" t="40741" r="12084" b="22037"/>
          <a:stretch/>
        </p:blipFill>
        <p:spPr>
          <a:xfrm>
            <a:off x="262930" y="4956456"/>
            <a:ext cx="1979970" cy="467160"/>
          </a:xfrm>
          <a:prstGeom prst="rect">
            <a:avLst/>
          </a:prstGeom>
        </p:spPr>
      </p:pic>
      <p:pic>
        <p:nvPicPr>
          <p:cNvPr id="27" name="Picture 2" descr="https://edu.gov.ru/application/frontend/skin/default/assets/data/official_symbols/orel_logo_tex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0304" y="679299"/>
            <a:ext cx="1501380" cy="126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5170429" y="4155183"/>
            <a:ext cx="42041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+mn-lt"/>
              </a:rPr>
              <a:t>АЛГОРИТМ СОПРОВОЖДЕНИЯ </a:t>
            </a:r>
            <a:r>
              <a:rPr lang="ru-RU" sz="1200" dirty="0">
                <a:latin typeface="+mn-lt"/>
              </a:rPr>
              <a:t>В ДОШКОЛЬНЫХ </a:t>
            </a:r>
            <a:r>
              <a:rPr lang="ru-RU" sz="1200" dirty="0" smtClean="0">
                <a:latin typeface="+mn-lt"/>
              </a:rPr>
              <a:t>ОБРАЗОВАТЕЛЬНЫХ, ОБЩЕОБРАЗОВАТЕЛЬНЫХ</a:t>
            </a:r>
            <a:r>
              <a:rPr lang="ru-RU" sz="1200" dirty="0">
                <a:latin typeface="+mn-lt"/>
              </a:rPr>
              <a:t>, ПРОФЕССИОНАЛЬНЫХ </a:t>
            </a:r>
            <a:r>
              <a:rPr lang="ru-RU" sz="1200" dirty="0" smtClean="0">
                <a:latin typeface="+mn-lt"/>
              </a:rPr>
              <a:t>ОБРАЗОВАТЕЛЬНЫХ ОРГАНИЗАЦИЯХ </a:t>
            </a:r>
            <a:r>
              <a:rPr lang="ru-RU" sz="1200" dirty="0">
                <a:latin typeface="+mn-lt"/>
              </a:rPr>
              <a:t>И ОБРАЗОВАТЕЛЬНЫХ ОРГАНИЗАЦИЯХ </a:t>
            </a:r>
            <a:r>
              <a:rPr lang="ru-RU" sz="1200" dirty="0" smtClean="0">
                <a:latin typeface="+mn-lt"/>
              </a:rPr>
              <a:t>ВЫСШЕГО ОБРАЗОВАНИЯ </a:t>
            </a:r>
            <a:r>
              <a:rPr lang="ru-RU" sz="1200" dirty="0">
                <a:latin typeface="+mn-lt"/>
              </a:rPr>
              <a:t>ДЕТЕЙ ВЕТЕРАНОВ (УЧАСТНИКОВ) </a:t>
            </a:r>
            <a:r>
              <a:rPr lang="ru-RU" sz="1200" dirty="0" smtClean="0">
                <a:latin typeface="+mn-lt"/>
              </a:rPr>
              <a:t>СПЕЦИАЛЬНОЙ ВОЕННОЙ </a:t>
            </a:r>
            <a:r>
              <a:rPr lang="ru-RU" sz="1200" dirty="0">
                <a:latin typeface="+mn-lt"/>
              </a:rPr>
              <a:t>ОПЕРАЦИИ, ОБУЧАЮЩИХСЯ В </a:t>
            </a:r>
            <a:r>
              <a:rPr lang="ru-RU" sz="1200" dirty="0" smtClean="0">
                <a:latin typeface="+mn-lt"/>
              </a:rPr>
              <a:t>СООТВЕТСТВУЮЩИХ ОРГАНИЗАЦИЯХ</a:t>
            </a:r>
            <a:r>
              <a:rPr lang="ru-RU" sz="1200" dirty="0">
                <a:latin typeface="+mn-lt"/>
              </a:rPr>
              <a:t>, В ЦЕЛЯХ ОКАЗАНИЯ ТАКИМ </a:t>
            </a:r>
            <a:r>
              <a:rPr lang="ru-RU" sz="1200" dirty="0" smtClean="0">
                <a:latin typeface="+mn-lt"/>
              </a:rPr>
              <a:t>ДЕТЯМ НЕОБХОДИМОЙ </a:t>
            </a:r>
            <a:r>
              <a:rPr lang="ru-RU" sz="1200" dirty="0">
                <a:latin typeface="+mn-lt"/>
              </a:rPr>
              <a:t>ПОМОЩИ, В ТОМ ЧИСЛЕ ПСИХОЛОГИЧЕСКОЙ</a:t>
            </a:r>
          </a:p>
        </p:txBody>
      </p:sp>
      <p:pic>
        <p:nvPicPr>
          <p:cNvPr id="34" name="Picture 10" descr="http://qrcoder.ru/code/?https%3A%2F%2Fdisk.yandex.ru%2Fi%2FqszqStcQgHEaGg&amp;4&amp;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34202" y="1621951"/>
            <a:ext cx="1617347" cy="161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9377318" y="1830459"/>
            <a:ext cx="2583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200" dirty="0" smtClean="0">
                <a:latin typeface="+mn-lt"/>
              </a:rPr>
              <a:t>РЕКОМЕНДАЦИИ ПО ОРГАНИЗАЦИИ КОМПЛЕКСНОГО СОПРОВОЖДЕНИЯ ОБУЧАЮЩИХСЯ, РОДИТЕЛИ (ЗАКОННЫЕ ПРЕДСТАВИТЕЛИ) КОТОРЫХ ЯВЛЯЮТСЯ ВЕТЕРАНАМИ (УЧАСТНИКАМИ) СВО</a:t>
            </a:r>
            <a:endParaRPr lang="ru-RU" altLang="ru-RU" sz="1200" dirty="0">
              <a:latin typeface="+mn-lt"/>
            </a:endParaRPr>
          </a:p>
        </p:txBody>
      </p:sp>
      <p:pic>
        <p:nvPicPr>
          <p:cNvPr id="36" name="Picture 13" descr="http://qrcoder.ru/code/?https%3A%2F%2Fdisk.yandex.ru%2Fi%2F945CchNl23hRYg&amp;4&amp;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93116" y="4110497"/>
            <a:ext cx="1696858" cy="169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1" cstate="print"/>
          <a:srcRect l="36250" t="13704" r="34167" b="9999"/>
          <a:stretch/>
        </p:blipFill>
        <p:spPr>
          <a:xfrm>
            <a:off x="5648813" y="1471293"/>
            <a:ext cx="1459620" cy="21174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55"/>
          <p:cNvSpPr/>
          <p:nvPr/>
        </p:nvSpPr>
        <p:spPr>
          <a:xfrm>
            <a:off x="224551" y="249298"/>
            <a:ext cx="10860218" cy="590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 algn="ctr">
              <a:defRPr sz="1800" b="0">
                <a:solidFill>
                  <a:srgbClr val="000000"/>
                </a:solidFill>
              </a:defRPr>
            </a:pPr>
            <a:endParaRPr sz="3600" b="1" dirty="0">
              <a:solidFill>
                <a:srgbClr val="1D315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2930" y="276465"/>
            <a:ext cx="9155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1D3152"/>
                </a:solidFill>
              </a:rPr>
              <a:t>РАБОТА С ДЕТЬМИ, ПОСТРАДАВШИМИ В РЕЗУЛЬТАТЕ БОЕВЫХ ДЕЙСТВИЙ </a:t>
            </a:r>
            <a:endParaRPr lang="ru-RU" b="1" dirty="0">
              <a:solidFill>
                <a:srgbClr val="1D3152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/>
          <a:srcRect l="4388" t="3630" r="4677" b="4420"/>
          <a:stretch/>
        </p:blipFill>
        <p:spPr>
          <a:xfrm>
            <a:off x="2711402" y="896207"/>
            <a:ext cx="1375069" cy="19657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 descr="https://edu.gov.ru/application/frontend/skin/default/assets/data/official_symbols/orel_logo_tex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5935" y="3812738"/>
            <a:ext cx="1131074" cy="95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Брендбук МГППУ | МГППУ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91" t="4626" r="11811"/>
          <a:stretch/>
        </p:blipFill>
        <p:spPr bwMode="auto">
          <a:xfrm>
            <a:off x="418082" y="3980721"/>
            <a:ext cx="1304080" cy="90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qrcoder.ru/code/?https%3A%2F%2Fdisk.yandex.ru%2Fi%2FiD_21q8MfY9_pA&amp;4&amp;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332" y="952853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238" y="2954752"/>
            <a:ext cx="47689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ПРОГРАММА ФОРМИРОВАНИЯ ЖИЗНЕСТОЙКОСТИ У ПОДРОСТКОВ ИЗ ЗОНЫ БОЕВЫХ ДЕЙСТВИЙ И ИНЫХ ТЕРРИТОРИЙ ПОВЫШЕННОЙ ОПАСНОСТИ</a:t>
            </a:r>
          </a:p>
        </p:txBody>
      </p:sp>
      <p:pic>
        <p:nvPicPr>
          <p:cNvPr id="3076" name="Picture 4" descr="http://qrcoder.ru/code/?https%3A%2F%2Fmgppu.ru%2Fproject%2F473%2Finfo%2F7370&amp;4&amp;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927" y="4883661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24535" y="4768850"/>
            <a:ext cx="30427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МЕТОДИЧЕСКОЕ СОПРОВОЖДЕНИЕ СПЕЦИАЛИСТОВ, РАБОТАЮЩИХ С СЕМЬЯМИ, ПРИНЯВШИХ ДЕТЕЙ, ВОЗВРАЩЕННЫХ ИЗ ЗОН БОЕВЫХ ДЕЙСТВИЙ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623703" y="4768849"/>
            <a:ext cx="35885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 smtClean="0"/>
              <a:t>МЕТОДИЧЕСКОЕ ОБЕСПЕЧЕНИЕ ПРОГРАММЫ СОПРОВОЖДЕНИЯ И РЕАБИЛИТАЦИИ ДЕТЕЙ, НАХОДЯЩИХСЯ НА ТЕРРИТОРИЯХ, ВОВЛЕЧЕННЫХ В ПОСЛЕДСТВИЯ БОЕВЫХ ДЕЙСТВИЙ</a:t>
            </a:r>
            <a:endParaRPr lang="ru-RU" sz="1200" dirty="0"/>
          </a:p>
        </p:txBody>
      </p:sp>
      <p:pic>
        <p:nvPicPr>
          <p:cNvPr id="3078" name="Picture 6" descr="http://qrcoder.ru/code/?https%3A%2F%2Fmgppu.ru%2Fproject%2F473%2Finfo%2F7372&amp;4&amp;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559" y="4883661"/>
            <a:ext cx="1488917" cy="1488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qrcoder.ru/code/?https%3A%2F%2Fdisk.yandex.ru%2Fi%2FsKOvdGYj_MLT5g&amp;4&amp;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8453" y="1152245"/>
            <a:ext cx="1555250" cy="155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/>
          <a:srcRect l="36459" t="13333" r="33542" b="14445"/>
          <a:stretch/>
        </p:blipFill>
        <p:spPr>
          <a:xfrm>
            <a:off x="8335507" y="1065624"/>
            <a:ext cx="1915464" cy="259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53201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20180" t="15225" r="6442" b="11261"/>
          <a:stretch/>
        </p:blipFill>
        <p:spPr>
          <a:xfrm>
            <a:off x="-111120" y="-75250"/>
            <a:ext cx="12303120" cy="6933250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6420589" y="116971"/>
            <a:ext cx="5356769" cy="1902794"/>
            <a:chOff x="6018447" y="357708"/>
            <a:chExt cx="5374724" cy="1746282"/>
          </a:xfrm>
        </p:grpSpPr>
        <p:sp>
          <p:nvSpPr>
            <p:cNvPr id="60" name="Google Shape;60;p14"/>
            <p:cNvSpPr/>
            <p:nvPr/>
          </p:nvSpPr>
          <p:spPr>
            <a:xfrm>
              <a:off x="6109873" y="357708"/>
              <a:ext cx="5283298" cy="461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Calibri"/>
                  <a:cs typeface="Calibri"/>
                  <a:sym typeface="Calibri"/>
                </a:rPr>
                <a:t>КОНТАКТЫ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018447" y="719932"/>
              <a:ext cx="5293795" cy="1384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Таланова Виктория Александровна –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2400" dirty="0" smtClean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Ведущий специалист отдела мониторинга рисков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20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+7 499 940 10 37, доб. 167</a:t>
              </a:r>
              <a:endPara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75818" y="4034519"/>
            <a:ext cx="2463182" cy="2463182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3276600" y="2670933"/>
            <a:ext cx="4881465" cy="1031302"/>
            <a:chOff x="6601167" y="1650289"/>
            <a:chExt cx="4978386" cy="1031302"/>
          </a:xfrm>
        </p:grpSpPr>
        <p:sp>
          <p:nvSpPr>
            <p:cNvPr id="4" name="TextBox 3"/>
            <p:cNvSpPr txBox="1"/>
            <p:nvPr/>
          </p:nvSpPr>
          <p:spPr>
            <a:xfrm>
              <a:off x="6688270" y="1650289"/>
              <a:ext cx="23757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cs typeface="Calibri" panose="020F0502020204030204" pitchFamily="34" charset="0"/>
                  <a:sym typeface="Arial"/>
                </a:rPr>
                <a:t>ЧАТ</a:t>
              </a:r>
              <a:r>
                <a:rPr kumimoji="0" lang="ru-RU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cs typeface="Calibri" panose="020F0502020204030204" pitchFamily="34" charset="0"/>
                  <a:sym typeface="Arial"/>
                </a:rPr>
                <a:t> в </a:t>
              </a: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cs typeface="Calibri" panose="020F0502020204030204" pitchFamily="34" charset="0"/>
                  <a:sym typeface="Arial"/>
                </a:rPr>
                <a:t>СФЕРУМЕ</a:t>
              </a: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: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01167" y="2158371"/>
              <a:ext cx="49783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«Воспитание и профилактика»</a:t>
              </a:r>
              <a:endPara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115585" y="116971"/>
            <a:ext cx="5850647" cy="1582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  <a:sym typeface="Arial"/>
              </a:rPr>
              <a:t>ЦЕНТР 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  <a:sym typeface="Arial"/>
              </a:rPr>
              <a:t>СОЦИАЛЬНО-ПЕДАГОГИЧЕСКОГО 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  <a:sym typeface="Arial"/>
              </a:rPr>
              <a:t>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42186808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2013</TotalTime>
  <Words>207</Words>
  <Application>Microsoft Office PowerPoint</Application>
  <PresentationFormat>Произвольный</PresentationFormat>
  <Paragraphs>21</Paragraphs>
  <Slides>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Default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mihaylova_av</cp:lastModifiedBy>
  <cp:revision>45</cp:revision>
  <dcterms:modified xsi:type="dcterms:W3CDTF">2025-12-19T10:39:18Z</dcterms:modified>
</cp:coreProperties>
</file>