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</p:embeddedFont>
    <p:embeddedFont>
      <p:font typeface="Lucida Sans Typewriter" panose="020B0509030504030204" pitchFamily="49" charset="0"/>
      <p:regular r:id="rId17"/>
      <p:bold r:id="rId18"/>
      <p:italic r:id="rId19"/>
      <p:boldItalic r:id="rId20"/>
    </p:embeddedFont>
    <p:embeddedFont>
      <p:font typeface="New York" panose="02020502060305060204" pitchFamily="18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5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2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47788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Технологии повышения осознанности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82510" y="3466981"/>
            <a:ext cx="7556421" cy="215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Остановка. Смысл. Маяк.</a:t>
            </a:r>
            <a:endParaRPr lang="en-US" sz="6750" dirty="0"/>
          </a:p>
        </p:txBody>
      </p:sp>
      <p:sp>
        <p:nvSpPr>
          <p:cNvPr id="5" name="Text 2"/>
          <p:cNvSpPr/>
          <p:nvPr/>
        </p:nvSpPr>
        <p:spPr>
          <a:xfrm>
            <a:off x="782510" y="633745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Региональный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научно-практический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семинар</a:t>
            </a:r>
            <a:endParaRPr lang="ru-RU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                   2026 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                                           кафедра психологии и педагогики</a:t>
            </a:r>
            <a:endParaRPr lang="en-US" sz="17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46604E-DA41-47F2-B1AB-986572E93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722197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5997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Проблема: Разрыв внимания</a:t>
            </a:r>
            <a:endParaRPr lang="en-US" sz="4900" dirty="0"/>
          </a:p>
        </p:txBody>
      </p:sp>
      <p:sp>
        <p:nvSpPr>
          <p:cNvPr id="4" name="Shape 1"/>
          <p:cNvSpPr/>
          <p:nvPr/>
        </p:nvSpPr>
        <p:spPr>
          <a:xfrm>
            <a:off x="630436" y="3205401"/>
            <a:ext cx="3828217" cy="2136338"/>
          </a:xfrm>
          <a:prstGeom prst="roundRect">
            <a:avLst>
              <a:gd name="adj" fmla="val 7645"/>
            </a:avLst>
          </a:prstGeom>
          <a:solidFill>
            <a:srgbClr val="6237C8"/>
          </a:solidFill>
          <a:ln/>
        </p:spPr>
      </p:sp>
      <p:sp>
        <p:nvSpPr>
          <p:cNvPr id="5" name="Text 2"/>
          <p:cNvSpPr/>
          <p:nvPr/>
        </p:nvSpPr>
        <p:spPr>
          <a:xfrm>
            <a:off x="857250" y="343221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«ЛАВОЧКА»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857250" y="4048958"/>
            <a:ext cx="337458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Диалог. Тишина. Проживание. Понимание себя.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343221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«ЛЕНТА»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4856321" y="4048958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Скроллинг. Шум. Реакция. Чужие смыслы.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93790" y="5596890"/>
            <a:ext cx="7556421" cy="1326713"/>
          </a:xfrm>
          <a:prstGeom prst="roundRect">
            <a:avLst>
              <a:gd name="adj" fmla="val 7181"/>
            </a:avLst>
          </a:prstGeom>
          <a:solidFill>
            <a:srgbClr val="D0C3EE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4" y="5940981"/>
            <a:ext cx="283488" cy="22681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0906" y="5880378"/>
            <a:ext cx="659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Технологический разрыв: из пункта А в пункт Б нет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прямого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маршрута</a:t>
            </a:r>
            <a:endParaRPr lang="en-US" sz="17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304D71-5C85-4318-8664-D35CE72DB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" y="722197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2168"/>
            <a:ext cx="10248305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Определение: Что мы создаем?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238541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Осознанность — это...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003471"/>
            <a:ext cx="4196358" cy="2582585"/>
          </a:xfrm>
          <a:prstGeom prst="roundRect">
            <a:avLst>
              <a:gd name="adj" fmla="val 368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323790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[ ПАУЗА ]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1028224" y="376392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Торможение.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8224" y="4262914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Способность остановить бег мыслей и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реакций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3003471"/>
            <a:ext cx="4196358" cy="2582585"/>
          </a:xfrm>
          <a:prstGeom prst="roundRect">
            <a:avLst>
              <a:gd name="adj" fmla="val 368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1396" y="323790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[ ФОКУС ]</a:t>
            </a:r>
            <a:endParaRPr lang="en-US" sz="2450" dirty="0"/>
          </a:p>
        </p:txBody>
      </p:sp>
      <p:sp>
        <p:nvSpPr>
          <p:cNvPr id="10" name="Text 8"/>
          <p:cNvSpPr/>
          <p:nvPr/>
        </p:nvSpPr>
        <p:spPr>
          <a:xfrm>
            <a:off x="5451396" y="376392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Внимание.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451396" y="4262914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Направленность на то, что происходит внутри и снаружи «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сейчас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3003471"/>
            <a:ext cx="4196358" cy="2582585"/>
          </a:xfrm>
          <a:prstGeom prst="roundRect">
            <a:avLst>
              <a:gd name="adj" fmla="val 368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74568" y="323790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[ ПРИСВОЕНИЕ ]</a:t>
            </a:r>
            <a:endParaRPr lang="en-US" sz="2450" dirty="0"/>
          </a:p>
        </p:txBody>
      </p:sp>
      <p:sp>
        <p:nvSpPr>
          <p:cNvPr id="14" name="Text 12"/>
          <p:cNvSpPr/>
          <p:nvPr/>
        </p:nvSpPr>
        <p:spPr>
          <a:xfrm>
            <a:off x="9874568" y="376392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Смысл.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874568" y="426291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Перевод опыта в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личное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знание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133951" y="6096357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«Осознанность — это процесс отслеживания текущих переживаний без отвлечения на мысли о прошлом или будущем».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93790" y="5841206"/>
            <a:ext cx="30480" cy="1236107"/>
          </a:xfrm>
          <a:prstGeom prst="rect">
            <a:avLst/>
          </a:prstGeom>
          <a:solidFill>
            <a:srgbClr val="6237C8"/>
          </a:solidFill>
          <a:ln/>
        </p:spPr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6FDFAD-501B-4D72-BC93-51019621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8535" y="383858"/>
            <a:ext cx="6630829" cy="472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F95F88"/>
                </a:solidFill>
                <a:latin typeface="Lucida Sans Typewriter" panose="020B0509030504030204" pitchFamily="49" charset="0"/>
                <a:ea typeface="Petrona Bold" pitchFamily="34" charset="-122"/>
                <a:cs typeface="Petrona Bold" pitchFamily="34" charset="-120"/>
              </a:rPr>
              <a:t>Технология: Три шага включения</a:t>
            </a:r>
            <a:endParaRPr lang="en-US" sz="2950" dirty="0">
              <a:latin typeface="Lucida Sans Typewriter" panose="020B0509030504030204" pitchFamily="49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568535" y="890111"/>
            <a:ext cx="3748207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7030A0"/>
                </a:solidFill>
                <a:latin typeface="New York" panose="02020502060305060204" pitchFamily="18" charset="0"/>
                <a:ea typeface="Petrona Bold" pitchFamily="34" charset="-122"/>
                <a:cs typeface="Petrona Bold" pitchFamily="34" charset="-120"/>
              </a:rPr>
              <a:t>Технологическая </a:t>
            </a:r>
            <a:r>
              <a:rPr lang="en-US" sz="1200" b="1" dirty="0">
                <a:solidFill>
                  <a:srgbClr val="7030A0"/>
                </a:solidFill>
                <a:latin typeface="New York" panose="02020502060305060204" pitchFamily="18" charset="0"/>
                <a:ea typeface="Petrona Bold" pitchFamily="34" charset="-122"/>
                <a:cs typeface="Petrona Bold" pitchFamily="34" charset="-120"/>
              </a:rPr>
              <a:t>карта</a:t>
            </a:r>
            <a:r>
              <a:rPr lang="en-US" sz="1450" b="1" dirty="0">
                <a:solidFill>
                  <a:srgbClr val="7030A0"/>
                </a:solidFill>
                <a:latin typeface="New York" panose="02020502060305060204" pitchFamily="18" charset="0"/>
                <a:ea typeface="Petrona Bold" pitchFamily="34" charset="-122"/>
                <a:cs typeface="Petrona Bold" pitchFamily="34" charset="-120"/>
              </a:rPr>
              <a:t> осознанности</a:t>
            </a:r>
            <a:endParaRPr lang="en-US" sz="1450" dirty="0">
              <a:solidFill>
                <a:srgbClr val="7030A0"/>
              </a:solidFill>
              <a:latin typeface="New York" panose="020205020603050602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27" y="1251704"/>
            <a:ext cx="5361027" cy="50571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149331" y="4635876"/>
            <a:ext cx="1701909" cy="21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ТОРМОЖЕНИЕ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5149331" y="4926153"/>
            <a:ext cx="1701909" cy="34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паузы и снятие автопилота.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430880" y="2214876"/>
            <a:ext cx="1701909" cy="21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ФОКУСИРОВКА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430880" y="2505153"/>
            <a:ext cx="1701909" cy="5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Направление внимания, отдача приоритета.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7788224" y="4550143"/>
            <a:ext cx="1701909" cy="21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ПРИСВОЕНИЕ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788224" y="4840420"/>
            <a:ext cx="1701909" cy="5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Фиксация смысла и принятие ответственности.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2568535" y="6402705"/>
            <a:ext cx="9493210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Осознанность — это не дзен, а конкретная последовательность действий, технология.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2568535" y="6673334"/>
            <a:ext cx="3108841" cy="1172408"/>
          </a:xfrm>
          <a:prstGeom prst="roundRect">
            <a:avLst>
              <a:gd name="adj" fmla="val 4929"/>
            </a:avLst>
          </a:prstGeom>
          <a:solidFill>
            <a:srgbClr val="FDFAF7"/>
          </a:solidFill>
          <a:ln w="15240">
            <a:solidFill>
              <a:srgbClr val="C6BDD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721293" y="6826091"/>
            <a:ext cx="1891665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New York" panose="02020502060305060204" pitchFamily="18" charset="0"/>
                <a:ea typeface="Petrona Bold" pitchFamily="34" charset="-122"/>
                <a:cs typeface="Petrona Bold" pitchFamily="34" charset="-120"/>
              </a:rPr>
              <a:t>Торможение</a:t>
            </a:r>
            <a:endParaRPr lang="en-US" sz="1450" dirty="0">
              <a:latin typeface="New York" panose="020205020603050602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721293" y="7112556"/>
            <a:ext cx="2803327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паузы. Снятие автопилота.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2721293" y="7339370"/>
            <a:ext cx="2803327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«Тишина перед вопросом»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5760720" y="6673334"/>
            <a:ext cx="3108841" cy="1172408"/>
          </a:xfrm>
          <a:prstGeom prst="roundRect">
            <a:avLst>
              <a:gd name="adj" fmla="val 4929"/>
            </a:avLst>
          </a:prstGeom>
          <a:solidFill>
            <a:srgbClr val="FDFAF7"/>
          </a:solidFill>
          <a:ln w="15240">
            <a:solidFill>
              <a:srgbClr val="C6BDD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13477" y="6826091"/>
            <a:ext cx="1891665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New York" panose="02020502060305060204" pitchFamily="18" charset="0"/>
                <a:ea typeface="Petrona Bold" pitchFamily="34" charset="-122"/>
                <a:cs typeface="Petrona Bold" pitchFamily="34" charset="-120"/>
              </a:rPr>
              <a:t>Фокусировка</a:t>
            </a:r>
            <a:endParaRPr lang="en-US" sz="1450" dirty="0">
              <a:latin typeface="New York" panose="020205020603050602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913477" y="7112556"/>
            <a:ext cx="2803327" cy="353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Направление внимания на состояние, тело, эмоцию другого.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913477" y="7516178"/>
            <a:ext cx="2803327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«Что ты чувствуешь сейчас?»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8952905" y="6673334"/>
            <a:ext cx="3108841" cy="1172408"/>
          </a:xfrm>
          <a:prstGeom prst="roundRect">
            <a:avLst>
              <a:gd name="adj" fmla="val 4929"/>
            </a:avLst>
          </a:prstGeom>
          <a:solidFill>
            <a:srgbClr val="FDFAF7"/>
          </a:solidFill>
          <a:ln w="15240">
            <a:solidFill>
              <a:srgbClr val="C6BDDA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9105662" y="6826091"/>
            <a:ext cx="1891665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New York" panose="02020502060305060204" pitchFamily="18" charset="0"/>
                <a:ea typeface="Petrona Bold" pitchFamily="34" charset="-122"/>
                <a:cs typeface="Petrona Bold" pitchFamily="34" charset="-120"/>
              </a:rPr>
              <a:t>Присвоение</a:t>
            </a:r>
            <a:endParaRPr lang="en-US" sz="1450" dirty="0">
              <a:latin typeface="New York" panose="020205020603050602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105662" y="7112556"/>
            <a:ext cx="2803327" cy="353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Вербализация. Рефлексия. Фиксация личного вывода.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9105662" y="7516178"/>
            <a:ext cx="2803327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«Какую фразу ты забираешь с собой?»</a:t>
            </a:r>
            <a:endParaRPr lang="en-US" sz="105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09D3EFD-02F0-4313-8974-80D22C815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62326" y="1273612"/>
            <a:ext cx="10071854" cy="583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Инструментарий: 5 конкретных приемов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1462326" y="1907381"/>
            <a:ext cx="326159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Приемы сборки внимания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1462326" y="2389108"/>
            <a:ext cx="381595" cy="381595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13106" y="2404943"/>
            <a:ext cx="279916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970723" y="2447330"/>
            <a:ext cx="286154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Медленное мышление.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970723" y="2814876"/>
            <a:ext cx="11197352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Вопросы не к интеллекту, а к чувству. </a:t>
            </a:r>
            <a:r>
              <a:rPr lang="en-US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«Что ты сейчас чувствуешь, когда говоришь это?»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1462326" y="3305770"/>
            <a:ext cx="381595" cy="381595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513106" y="3321606"/>
            <a:ext cx="279916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970723" y="3363992"/>
            <a:ext cx="233267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Зеркало.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970723" y="3731538"/>
            <a:ext cx="11197352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Перескажи мысль другого так, чтобы он согласился. </a:t>
            </a:r>
            <a:r>
              <a:rPr lang="en-US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«Ты сказал... Я понял... Верно?»</a:t>
            </a: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(Тренирует слышать, а не ждать </a:t>
            </a:r>
            <a:r>
              <a:rPr lang="en-US" sz="13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очереди</a:t>
            </a: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1462326" y="4222433"/>
            <a:ext cx="381595" cy="381595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513106" y="4238268"/>
            <a:ext cx="279916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970723" y="4280654"/>
            <a:ext cx="413420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Сканирование себя (Калибровка).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970723" y="4648200"/>
            <a:ext cx="11197352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Ведущий спрашивает себя: </a:t>
            </a:r>
            <a:r>
              <a:rPr lang="en-US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«Где сейчас напряжение в моем теле? Какая у меня эмоция?»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1462326" y="5139095"/>
            <a:ext cx="381595" cy="381595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513106" y="5154930"/>
            <a:ext cx="279916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970723" y="5197316"/>
            <a:ext cx="233267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Провокация.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970723" y="5564862"/>
            <a:ext cx="11197352" cy="474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Гиперболизация страха или убеждения, чтобы человек сам нашел опору. </a:t>
            </a:r>
            <a:r>
              <a:rPr lang="en-US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«А если бы твое мнение никому не было нужно — ты бы продолжил его думать?»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1462326" y="6292929"/>
            <a:ext cx="381595" cy="381595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513106" y="6308765"/>
            <a:ext cx="279916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970723" y="6351151"/>
            <a:ext cx="233267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Якорение.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970723" y="6718697"/>
            <a:ext cx="11197352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Ритуал фиксации смысла в конце. </a:t>
            </a:r>
            <a:r>
              <a:rPr lang="en-US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«Одна фраза, которая зацепила </a:t>
            </a:r>
            <a:r>
              <a:rPr lang="en-US" sz="1300" i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сегодня</a:t>
            </a:r>
            <a:r>
              <a:rPr lang="en-US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</a:t>
            </a:r>
            <a:endParaRPr lang="en-US" sz="13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A4063D-1D5B-4701-AFED-59B2A095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228" y="1019175"/>
            <a:ext cx="7698343" cy="2129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Особый инструмент: Управляемая провокация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09228" y="3224213"/>
            <a:ext cx="6298287" cy="35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Провокация как способ найти равновесие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09228" y="3861197"/>
            <a:ext cx="7698343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Тезис: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Не </a:t>
            </a:r>
            <a:r>
              <a:rPr lang="en-US" sz="16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ссоры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а для </a:t>
            </a:r>
            <a:r>
              <a:rPr lang="en-US" sz="16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встряски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шаблона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060519" y="4388406"/>
            <a:ext cx="3894653" cy="2821900"/>
          </a:xfrm>
          <a:prstGeom prst="roundRect">
            <a:avLst>
              <a:gd name="adj" fmla="val 5270"/>
            </a:avLst>
          </a:prstGeom>
          <a:solidFill>
            <a:srgbClr val="6237C8"/>
          </a:solidFill>
          <a:ln/>
        </p:spPr>
      </p:sp>
      <p:sp>
        <p:nvSpPr>
          <p:cNvPr id="7" name="Text 4"/>
          <p:cNvSpPr/>
          <p:nvPr/>
        </p:nvSpPr>
        <p:spPr>
          <a:xfrm>
            <a:off x="6266974" y="4576405"/>
            <a:ext cx="3358872" cy="35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Условия безопасности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266974" y="5119330"/>
            <a:ext cx="3481745" cy="2025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Безопасная среда (есть </a:t>
            </a:r>
            <a:r>
              <a:rPr lang="en-US" sz="16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контакт</a:t>
            </a: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1600" dirty="0"/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Юмор (отделяет от агрессии).</a:t>
            </a:r>
            <a:endParaRPr lang="en-US" sz="1600" dirty="0"/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Возвращение к опоре (важно вернуть человеку </a:t>
            </a:r>
            <a:r>
              <a:rPr lang="en-US" sz="16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равновесие</a:t>
            </a: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0317956" y="4576405"/>
            <a:ext cx="3593783" cy="35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Ценностный компонент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529291" y="5142905"/>
            <a:ext cx="3287435" cy="157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«Храбрость повышает осознанность, трусость понижает её. Провокация требует храбрости — от ведущего и от </a:t>
            </a:r>
            <a:r>
              <a:rPr lang="en-US" sz="1600" i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группы</a:t>
            </a:r>
            <a:r>
              <a:rPr lang="en-US" sz="16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317956" y="5142905"/>
            <a:ext cx="22860" cy="1578173"/>
          </a:xfrm>
          <a:prstGeom prst="rect">
            <a:avLst/>
          </a:prstGeom>
          <a:solidFill>
            <a:srgbClr val="6237C8"/>
          </a:solidFill>
          <a:ln/>
        </p:spPr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AE6F32-BF0F-42F8-B3C3-E10AADDDC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7704" y="1031081"/>
            <a:ext cx="8710732" cy="665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Роль ведущего: Создатель пауз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677704" y="1762839"/>
            <a:ext cx="8561903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Что мешает нам запустить технологию? (Барьеры взрослого)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677704" y="2508766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6237C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Барьеры</a:t>
            </a:r>
            <a:endParaRPr lang="en-US" sz="2050" dirty="0"/>
          </a:p>
        </p:txBody>
      </p:sp>
      <p:sp>
        <p:nvSpPr>
          <p:cNvPr id="5" name="Shape 3"/>
          <p:cNvSpPr/>
          <p:nvPr/>
        </p:nvSpPr>
        <p:spPr>
          <a:xfrm>
            <a:off x="677704" y="3027521"/>
            <a:ext cx="6401276" cy="1218128"/>
          </a:xfrm>
          <a:prstGeom prst="roundRect">
            <a:avLst>
              <a:gd name="adj" fmla="val 9008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54844" y="3027521"/>
            <a:ext cx="91440" cy="1218128"/>
          </a:xfrm>
          <a:prstGeom prst="roundRect">
            <a:avLst>
              <a:gd name="adj" fmla="val 88949"/>
            </a:avLst>
          </a:prstGeom>
          <a:solidFill>
            <a:srgbClr val="6237C8"/>
          </a:solidFill>
          <a:ln/>
        </p:spPr>
      </p:sp>
      <p:sp>
        <p:nvSpPr>
          <p:cNvPr id="7" name="Text 5"/>
          <p:cNvSpPr/>
          <p:nvPr/>
        </p:nvSpPr>
        <p:spPr>
          <a:xfrm>
            <a:off x="962739" y="3243977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Страх тишины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962739" y="3742015"/>
            <a:ext cx="58997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«Молчат — провал, надо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спасать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677704" y="4410908"/>
            <a:ext cx="6401276" cy="1218128"/>
          </a:xfrm>
          <a:prstGeom prst="roundRect">
            <a:avLst>
              <a:gd name="adj" fmla="val 9008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54844" y="4410908"/>
            <a:ext cx="91440" cy="1218128"/>
          </a:xfrm>
          <a:prstGeom prst="roundRect">
            <a:avLst>
              <a:gd name="adj" fmla="val 88949"/>
            </a:avLst>
          </a:prstGeom>
          <a:solidFill>
            <a:srgbClr val="6237C8"/>
          </a:solidFill>
          <a:ln/>
        </p:spPr>
      </p:sp>
      <p:sp>
        <p:nvSpPr>
          <p:cNvPr id="11" name="Text 9"/>
          <p:cNvSpPr/>
          <p:nvPr/>
        </p:nvSpPr>
        <p:spPr>
          <a:xfrm>
            <a:off x="962739" y="4627364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Скорость</a:t>
            </a:r>
            <a:endParaRPr lang="en-US" sz="2050" dirty="0"/>
          </a:p>
        </p:txBody>
      </p:sp>
      <p:sp>
        <p:nvSpPr>
          <p:cNvPr id="12" name="Text 10"/>
          <p:cNvSpPr/>
          <p:nvPr/>
        </p:nvSpPr>
        <p:spPr>
          <a:xfrm>
            <a:off x="962739" y="5125403"/>
            <a:ext cx="58997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Привычка давать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готовые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ответы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77704" y="5794296"/>
            <a:ext cx="6401276" cy="1218128"/>
          </a:xfrm>
          <a:prstGeom prst="roundRect">
            <a:avLst>
              <a:gd name="adj" fmla="val 9008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Shape 12"/>
          <p:cNvSpPr/>
          <p:nvPr/>
        </p:nvSpPr>
        <p:spPr>
          <a:xfrm>
            <a:off x="654844" y="5794296"/>
            <a:ext cx="91440" cy="1218128"/>
          </a:xfrm>
          <a:prstGeom prst="roundRect">
            <a:avLst>
              <a:gd name="adj" fmla="val 88949"/>
            </a:avLst>
          </a:prstGeom>
          <a:solidFill>
            <a:srgbClr val="6237C8"/>
          </a:solidFill>
          <a:ln/>
        </p:spPr>
      </p:sp>
      <p:sp>
        <p:nvSpPr>
          <p:cNvPr id="15" name="Text 13"/>
          <p:cNvSpPr/>
          <p:nvPr/>
        </p:nvSpPr>
        <p:spPr>
          <a:xfrm>
            <a:off x="962739" y="6010751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Выгорание</a:t>
            </a:r>
            <a:endParaRPr lang="en-US" sz="2050" dirty="0"/>
          </a:p>
        </p:txBody>
      </p:sp>
      <p:sp>
        <p:nvSpPr>
          <p:cNvPr id="16" name="Text 14"/>
          <p:cNvSpPr/>
          <p:nvPr/>
        </p:nvSpPr>
        <p:spPr>
          <a:xfrm>
            <a:off x="962739" y="6508790"/>
            <a:ext cx="58997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Нет энергии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ожидание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559040" y="2508766"/>
            <a:ext cx="4565333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6237C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Ресурсы — откуда брать энергию</a:t>
            </a:r>
            <a:endParaRPr lang="en-US" sz="2050" dirty="0"/>
          </a:p>
        </p:txBody>
      </p:sp>
      <p:sp>
        <p:nvSpPr>
          <p:cNvPr id="18" name="Shape 16"/>
          <p:cNvSpPr/>
          <p:nvPr/>
        </p:nvSpPr>
        <p:spPr>
          <a:xfrm>
            <a:off x="7559040" y="3027521"/>
            <a:ext cx="6401276" cy="1218128"/>
          </a:xfrm>
          <a:prstGeom prst="roundRect">
            <a:avLst>
              <a:gd name="adj" fmla="val 9008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Shape 17"/>
          <p:cNvSpPr/>
          <p:nvPr/>
        </p:nvSpPr>
        <p:spPr>
          <a:xfrm>
            <a:off x="7536180" y="3027521"/>
            <a:ext cx="91440" cy="1218128"/>
          </a:xfrm>
          <a:prstGeom prst="roundRect">
            <a:avLst>
              <a:gd name="adj" fmla="val 88949"/>
            </a:avLst>
          </a:prstGeom>
          <a:solidFill>
            <a:srgbClr val="6237C8"/>
          </a:solidFill>
          <a:ln/>
        </p:spPr>
      </p:sp>
      <p:sp>
        <p:nvSpPr>
          <p:cNvPr id="20" name="Text 18"/>
          <p:cNvSpPr/>
          <p:nvPr/>
        </p:nvSpPr>
        <p:spPr>
          <a:xfrm>
            <a:off x="7844076" y="3243977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Намерение</a:t>
            </a:r>
            <a:endParaRPr lang="en-US" sz="2050" dirty="0"/>
          </a:p>
        </p:txBody>
      </p:sp>
      <p:sp>
        <p:nvSpPr>
          <p:cNvPr id="21" name="Text 19"/>
          <p:cNvSpPr/>
          <p:nvPr/>
        </p:nvSpPr>
        <p:spPr>
          <a:xfrm>
            <a:off x="7844076" y="3742015"/>
            <a:ext cx="58997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«Намерение повышать осознанность повышает </a:t>
            </a:r>
            <a:r>
              <a:rPr lang="en-US" sz="1500" i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её</a:t>
            </a:r>
            <a:r>
              <a:rPr lang="en-US" sz="15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7559040" y="4410908"/>
            <a:ext cx="6401276" cy="1218128"/>
          </a:xfrm>
          <a:prstGeom prst="roundRect">
            <a:avLst>
              <a:gd name="adj" fmla="val 9008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" name="Shape 21"/>
          <p:cNvSpPr/>
          <p:nvPr/>
        </p:nvSpPr>
        <p:spPr>
          <a:xfrm>
            <a:off x="7536180" y="4410908"/>
            <a:ext cx="91440" cy="1218128"/>
          </a:xfrm>
          <a:prstGeom prst="roundRect">
            <a:avLst>
              <a:gd name="adj" fmla="val 88949"/>
            </a:avLst>
          </a:prstGeom>
          <a:solidFill>
            <a:srgbClr val="6237C8"/>
          </a:solidFill>
          <a:ln/>
        </p:spPr>
      </p:sp>
      <p:sp>
        <p:nvSpPr>
          <p:cNvPr id="24" name="Text 22"/>
          <p:cNvSpPr/>
          <p:nvPr/>
        </p:nvSpPr>
        <p:spPr>
          <a:xfrm>
            <a:off x="7844076" y="4627364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Правда</a:t>
            </a:r>
            <a:endParaRPr lang="en-US" sz="2050" dirty="0"/>
          </a:p>
        </p:txBody>
      </p:sp>
      <p:sp>
        <p:nvSpPr>
          <p:cNvPr id="25" name="Text 23"/>
          <p:cNvSpPr/>
          <p:nvPr/>
        </p:nvSpPr>
        <p:spPr>
          <a:xfrm>
            <a:off x="7844076" y="5125403"/>
            <a:ext cx="58997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«Правда повышает осознанность»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честность с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собой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7559040" y="5804235"/>
            <a:ext cx="6401276" cy="1218128"/>
          </a:xfrm>
          <a:prstGeom prst="roundRect">
            <a:avLst>
              <a:gd name="adj" fmla="val 9008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7" name="Shape 25"/>
          <p:cNvSpPr/>
          <p:nvPr/>
        </p:nvSpPr>
        <p:spPr>
          <a:xfrm>
            <a:off x="7536180" y="5794296"/>
            <a:ext cx="91440" cy="1218128"/>
          </a:xfrm>
          <a:prstGeom prst="roundRect">
            <a:avLst>
              <a:gd name="adj" fmla="val 88949"/>
            </a:avLst>
          </a:prstGeom>
          <a:solidFill>
            <a:srgbClr val="6237C8"/>
          </a:solidFill>
          <a:ln/>
        </p:spPr>
      </p:sp>
      <p:sp>
        <p:nvSpPr>
          <p:cNvPr id="28" name="Text 26"/>
          <p:cNvSpPr/>
          <p:nvPr/>
        </p:nvSpPr>
        <p:spPr>
          <a:xfrm>
            <a:off x="7844076" y="6010751"/>
            <a:ext cx="2763917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«Малые разговоры»</a:t>
            </a:r>
            <a:endParaRPr lang="en-US" sz="2050" dirty="0"/>
          </a:p>
        </p:txBody>
      </p:sp>
      <p:sp>
        <p:nvSpPr>
          <p:cNvPr id="29" name="Text 27"/>
          <p:cNvSpPr/>
          <p:nvPr/>
        </p:nvSpPr>
        <p:spPr>
          <a:xfrm>
            <a:off x="7844076" y="6508790"/>
            <a:ext cx="58997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Разогрев, вход в </a:t>
            </a:r>
            <a:r>
              <a:rPr lang="en-US" sz="15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контакт</a:t>
            </a:r>
            <a:endParaRPr lang="en-US" sz="15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1602C46-1C79-465A-8E08-DBC36486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2724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 память</a:t>
            </a:r>
            <a:endParaRPr lang="en-US" sz="2450" dirty="0"/>
          </a:p>
        </p:txBody>
      </p:sp>
      <p:sp>
        <p:nvSpPr>
          <p:cNvPr id="3" name="Text 1"/>
          <p:cNvSpPr/>
          <p:nvPr/>
        </p:nvSpPr>
        <p:spPr>
          <a:xfrm>
            <a:off x="793790" y="2207895"/>
            <a:ext cx="9017079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Точки опоры: Фразы-маяки</a:t>
            </a:r>
            <a:endParaRPr lang="en-US" sz="4900" dirty="0"/>
          </a:p>
        </p:txBody>
      </p:sp>
      <p:sp>
        <p:nvSpPr>
          <p:cNvPr id="4" name="Shape 2"/>
          <p:cNvSpPr/>
          <p:nvPr/>
        </p:nvSpPr>
        <p:spPr>
          <a:xfrm>
            <a:off x="763310" y="3297198"/>
            <a:ext cx="60960" cy="1421487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5" name="Text 3"/>
          <p:cNvSpPr/>
          <p:nvPr/>
        </p:nvSpPr>
        <p:spPr>
          <a:xfrm>
            <a:off x="1081564" y="3327678"/>
            <a:ext cx="6091833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Осознанность — это не знание ответов, а способность слышать вопросы </a:t>
            </a:r>
            <a:r>
              <a:rPr lang="en-US" sz="22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внутри</a:t>
            </a: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себя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7426404" y="3297198"/>
            <a:ext cx="60960" cy="1421487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7" name="Text 5"/>
          <p:cNvSpPr/>
          <p:nvPr/>
        </p:nvSpPr>
        <p:spPr>
          <a:xfrm>
            <a:off x="7744658" y="3327678"/>
            <a:ext cx="6091952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не можем дать детям то, чего нет у нас самих. Но мы можем искать это вместе с </a:t>
            </a:r>
            <a:r>
              <a:rPr lang="en-US" sz="22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ними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763310" y="5111353"/>
            <a:ext cx="60960" cy="1421487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9" name="Text 7"/>
          <p:cNvSpPr/>
          <p:nvPr/>
        </p:nvSpPr>
        <p:spPr>
          <a:xfrm>
            <a:off x="1081564" y="5141833"/>
            <a:ext cx="6091833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6237C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Технология без паузы — </a:t>
            </a:r>
            <a:r>
              <a:rPr lang="en-US" sz="2200" b="1" dirty="0" err="1">
                <a:solidFill>
                  <a:srgbClr val="6237C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</a:t>
            </a:r>
            <a:r>
              <a:rPr lang="en-US" sz="2200" b="1" dirty="0">
                <a:solidFill>
                  <a:srgbClr val="6237C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b="1" dirty="0" err="1">
                <a:solidFill>
                  <a:srgbClr val="6237C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насилие</a:t>
            </a:r>
            <a:endParaRPr lang="ru-RU" sz="2200" b="1" dirty="0">
              <a:solidFill>
                <a:srgbClr val="6237C8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6237C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Пауза без технологии — </a:t>
            </a:r>
            <a:r>
              <a:rPr lang="en-US" sz="2200" b="1" dirty="0" err="1">
                <a:solidFill>
                  <a:srgbClr val="6237C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пустота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7426404" y="5111353"/>
            <a:ext cx="60960" cy="1421487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11" name="Text 9"/>
          <p:cNvSpPr/>
          <p:nvPr/>
        </p:nvSpPr>
        <p:spPr>
          <a:xfrm>
            <a:off x="7744658" y="5141833"/>
            <a:ext cx="6091952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Дискуссионный клуб — это место, где рождаются маяки. Иногда для этого нужно просто </a:t>
            </a:r>
            <a:r>
              <a:rPr lang="en-US" sz="22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зажечь</a:t>
            </a: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спичку</a:t>
            </a:r>
            <a:endParaRPr lang="en-US" sz="2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25FF22-79A0-423E-91C7-CEDD5E8DE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94031" y="2213571"/>
            <a:ext cx="4885650" cy="2548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ru-RU" sz="67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Спасибо за разговор</a:t>
            </a:r>
            <a:endParaRPr lang="en-US" sz="67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1CBD9-CCD4-4EEA-BA06-4CE61329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320" y="7262614"/>
            <a:ext cx="1676400" cy="857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557</Words>
  <Application>Microsoft Office PowerPoint</Application>
  <PresentationFormat>Произвольный</PresentationFormat>
  <Paragraphs>100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Petrona Bold</vt:lpstr>
      <vt:lpstr>Calibri</vt:lpstr>
      <vt:lpstr>Arial</vt:lpstr>
      <vt:lpstr>Inter</vt:lpstr>
      <vt:lpstr>Lucida Sans Typewriter</vt:lpstr>
      <vt:lpstr>New York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Алексей Рязанов</dc:creator>
  <cp:lastModifiedBy>Филатова Александра Владимировна</cp:lastModifiedBy>
  <cp:revision>4</cp:revision>
  <dcterms:created xsi:type="dcterms:W3CDTF">2026-03-16T22:39:02Z</dcterms:created>
  <dcterms:modified xsi:type="dcterms:W3CDTF">2026-03-17T07:29:43Z</dcterms:modified>
</cp:coreProperties>
</file>