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5" r:id="rId4"/>
    <p:sldId id="267" r:id="rId5"/>
    <p:sldId id="278" r:id="rId6"/>
    <p:sldId id="269" r:id="rId7"/>
    <p:sldId id="279" r:id="rId8"/>
    <p:sldId id="270" r:id="rId9"/>
    <p:sldId id="280" r:id="rId10"/>
    <p:sldId id="268" r:id="rId11"/>
    <p:sldId id="271" r:id="rId12"/>
    <p:sldId id="272" r:id="rId13"/>
    <p:sldId id="274" r:id="rId14"/>
    <p:sldId id="273" r:id="rId15"/>
    <p:sldId id="275" r:id="rId16"/>
    <p:sldId id="276" r:id="rId17"/>
    <p:sldId id="277" r:id="rId1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84" d="100"/>
          <a:sy n="84" d="100"/>
        </p:scale>
        <p:origin x="557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256B2E6-5E7C-49A2-8D9B-70459DB4B7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89986" y="1122363"/>
            <a:ext cx="5978013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5E3DC2B-B133-46D9-9848-C04B60C9C1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89986" y="3602038"/>
            <a:ext cx="5978014" cy="1655762"/>
          </a:xfrm>
        </p:spPr>
        <p:txBody>
          <a:bodyPr>
            <a:normAutofit/>
          </a:bodyPr>
          <a:lstStyle>
            <a:lvl1pPr marL="0" indent="0" algn="r">
              <a:lnSpc>
                <a:spcPct val="100000"/>
              </a:lnSpc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F7F8351-E7B2-4D62-9499-887C857846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01D2-7283-415B-B336-B76FE91CBAA0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F97D553-05E4-4861-A7F9-9BD4FB365C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2BDAC33-B932-44B2-BDF0-498CA9243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AD83F-DA2E-4E61-82F8-4005FA69B4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3811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142D01-7AF8-4B7E-9FF2-94863F60CA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BD5C343-0BA8-42BC-A8DD-E5CBC7EB1C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7CDB04F-2AE3-42A0-8546-10E57391F3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01D2-7283-415B-B336-B76FE91CBAA0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8A18551-A623-4191-8A4E-218D0A2763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51AC3A5-F4D7-47AE-9FEC-D7A82F5367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AD83F-DA2E-4E61-82F8-4005FA69B4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0022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CBAD08C9-87CD-40F1-9D1E-979B276835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06C1DE5-55AF-409F-B0B8-24C731E18F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96EEA8D-94F2-43CF-AD78-00F38058DE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01D2-7283-415B-B336-B76FE91CBAA0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09C0DB0-75E3-4463-A507-2236C452A3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5024648-0137-40A9-B9F2-67310A017E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AD83F-DA2E-4E61-82F8-4005FA69B4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92110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Пользовательский макет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61E01DF-C898-4DC8-8DE3-81F5AE8C1D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62981" y="719086"/>
            <a:ext cx="6619568" cy="1325563"/>
          </a:xfrm>
        </p:spPr>
        <p:txBody>
          <a:bodyPr>
            <a:normAutofit/>
          </a:bodyPr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DE5EAD28-AFD6-40C1-B82A-CB34725041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01D2-7283-415B-B336-B76FE91CBAA0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F70A0F88-552D-448F-9490-C75082275F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41997F4-C98D-4085-BC73-0D30164E21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AD83F-DA2E-4E61-82F8-4005FA69B4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74130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D9A2FAC6-8E32-4F06-A5F1-CA62832D68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01D2-7283-415B-B336-B76FE91CBAA0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F907E636-F1CC-4D8A-8425-7DA6482896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74D6FBDD-8E4C-4C40-995D-C28C2C401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AD83F-DA2E-4E61-82F8-4005FA69B4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1217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B95344-D359-4394-BD7F-6A6C55A940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11846A6-23D6-4282-B4BE-DA68CACCA3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/>
            </a:lvl1pPr>
            <a:lvl2pPr>
              <a:lnSpc>
                <a:spcPct val="100000"/>
              </a:lnSpc>
              <a:spcBef>
                <a:spcPts val="0"/>
              </a:spcBef>
              <a:defRPr/>
            </a:lvl2pPr>
            <a:lvl3pPr>
              <a:lnSpc>
                <a:spcPct val="100000"/>
              </a:lnSpc>
              <a:spcBef>
                <a:spcPts val="0"/>
              </a:spcBef>
              <a:defRPr/>
            </a:lvl3pPr>
            <a:lvl4pPr>
              <a:lnSpc>
                <a:spcPct val="100000"/>
              </a:lnSpc>
              <a:spcBef>
                <a:spcPts val="0"/>
              </a:spcBef>
              <a:defRPr/>
            </a:lvl4pPr>
            <a:lvl5pPr>
              <a:lnSpc>
                <a:spcPct val="100000"/>
              </a:lnSpc>
              <a:spcBef>
                <a:spcPts val="0"/>
              </a:spcBef>
              <a:defRPr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CCB708E-F5D3-4AB5-92AC-2E0BCAA835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01D2-7283-415B-B336-B76FE91CBAA0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423E8EE-5E5C-42D9-B9F8-2FDC1D11D9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B77C7B0-A966-4444-AAAE-8E838191DD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AD83F-DA2E-4E61-82F8-4005FA69B4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83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C90B74-DCD4-4E37-AA47-80EB608711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C4B226B-1253-478D-83F8-B80BB83EB9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A2C5938-1441-40FB-A232-B8947BBB89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01D2-7283-415B-B336-B76FE91CBAA0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8F29612-04EA-4B30-A4D1-478ABE4C17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A092618-140F-496A-B124-04EA425B3B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AD83F-DA2E-4E61-82F8-4005FA69B4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0138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40CF8EE-C4E6-49D9-9AEC-AEB748981F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84A4698-4CDE-4B55-BBF0-835EAF7A3C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16A5192-59D6-4868-BB19-71ECBE2412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72175B6-7CE6-4D77-B011-FE9981A095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01D2-7283-415B-B336-B76FE91CBAA0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2DDE546-A16D-479D-A890-449129D15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7942173-BBE8-44D6-A738-FC6EF3E3ED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AD83F-DA2E-4E61-82F8-4005FA69B4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88503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1927204-E6C5-4784-9A47-9BDC64B0B4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8064DE8-40AF-495B-B200-01A394B65A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497309E-FFAA-48EA-8CB0-7147F93171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376AB8CD-2C0E-4747-B7F2-46AC13E27F3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66A80C69-0225-422E-9558-F519A5B4C5B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2DA27747-137D-4DCA-9613-AA15780C9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01D2-7283-415B-B336-B76FE91CBAA0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A32A9423-A308-4A9A-9709-1092A2C026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35F24E06-B46B-4A83-8AC8-74D35C18EE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AD83F-DA2E-4E61-82F8-4005FA69B4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63127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F137DB2-E81B-4401-A7DF-FCFB3AF45D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BE55E4F-CA68-4152-8350-6E2B985C87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01D2-7283-415B-B336-B76FE91CBAA0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9A60260C-8D47-4E24-A6FD-E55E5D9E3D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8580B47A-DC8A-4D4C-AAEF-64834B0ED1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AD83F-DA2E-4E61-82F8-4005FA69B4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88609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>
            <a:extLst>
              <a:ext uri="{FF2B5EF4-FFF2-40B4-BE49-F238E27FC236}">
                <a16:creationId xmlns:a16="http://schemas.microsoft.com/office/drawing/2014/main" id="{2E351882-9456-458E-9493-BE3A0730DE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01D2-7283-415B-B336-B76FE91CBAA0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A9133F1D-1ED5-4051-AB75-7DA5ACCD74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BDEE3E84-DC2A-4204-8A6D-F280B898E8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AD83F-DA2E-4E61-82F8-4005FA69B4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6790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5FB04CE-3B3C-4180-A480-69DE08966D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7D0F687-886E-4C78-A3BD-595BDD9B4A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E2E8731-D0F7-4499-BA37-DBAC29BBA7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8AAF23F-DA24-409A-9206-1C1CBDA58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01D2-7283-415B-B336-B76FE91CBAA0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4E728F5-B0A4-4B8A-B41D-B3BD438146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D68DD6A-8322-4169-97EA-80CD17D7C3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AD83F-DA2E-4E61-82F8-4005FA69B4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3338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59525F-5C95-405E-9DEB-D624BE0A0C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F3C05D7F-ED0E-47F7-8B2F-C2D9F0964B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F270F7B-D780-4AC3-AB85-FC56FD458D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F345B4A-65ED-441B-A723-8606993B45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01D2-7283-415B-B336-B76FE91CBAA0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562E140-8D3D-4265-BFD4-FECE5A2870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016F842-4889-4158-8048-CD1717FF80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AD83F-DA2E-4E61-82F8-4005FA69B4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2382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CE024B-78B2-477F-A99A-62A8FC4060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A633CCB-657C-4B6C-9CC8-67B6D8D3A1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7E79171-1FFF-4FB6-B85F-23F598D8F6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7201D2-7283-415B-B336-B76FE91CBAA0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EA1184D-CEDF-4F76-8182-EACAF58A49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6BD1D82-A949-4FC0-B31F-27D2C68819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7AD83F-DA2E-4E61-82F8-4005FA69B4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806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62" r:id="rId7"/>
    <p:sldLayoutId id="2147483656" r:id="rId8"/>
    <p:sldLayoutId id="2147483657" r:id="rId9"/>
    <p:sldLayoutId id="2147483658" r:id="rId10"/>
    <p:sldLayoutId id="2147483659" r:id="rId11"/>
    <p:sldLayoutId id="2147483661" r:id="rId12"/>
    <p:sldLayoutId id="2147483655" r:id="rId13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rgbClr val="002060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>
            <a:extLst>
              <a:ext uri="{FF2B5EF4-FFF2-40B4-BE49-F238E27FC236}">
                <a16:creationId xmlns:a16="http://schemas.microsoft.com/office/drawing/2014/main" id="{FFF13036-16C5-4918-8709-3781C0680F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89987" y="555435"/>
            <a:ext cx="5978013" cy="1172781"/>
          </a:xfrm>
        </p:spPr>
        <p:txBody>
          <a:bodyPr>
            <a:normAutofit/>
          </a:bodyPr>
          <a:lstStyle/>
          <a:p>
            <a:r>
              <a:rPr lang="ru-RU" sz="4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дискуссией</a:t>
            </a:r>
            <a:endParaRPr lang="ru-RU" sz="40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одзаголовок 6">
            <a:extLst>
              <a:ext uri="{FF2B5EF4-FFF2-40B4-BE49-F238E27FC236}">
                <a16:creationId xmlns:a16="http://schemas.microsoft.com/office/drawing/2014/main" id="{92994158-A886-4259-9B76-57D57ADDB4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75842" y="5680539"/>
            <a:ext cx="3506557" cy="619358"/>
          </a:xfrm>
        </p:spPr>
        <p:txBody>
          <a:bodyPr>
            <a:normAutofit/>
          </a:bodyPr>
          <a:lstStyle/>
          <a:p>
            <a:pPr algn="ctr"/>
            <a:endParaRPr lang="ru-RU" sz="20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https://giga.chat/gigachat/files/public/generated/59bce50c-3a54-468e-8253-764bce83c7a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2351" y="2176272"/>
            <a:ext cx="5721223" cy="3941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66237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Действия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модератора при нарушении правил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fontAlgn="base"/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Признание факта нарушения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Первым делом открыто признайте факт нарушения, сообщив другим участникам, что одно из правил нарушено. Можно сказать примерно следующее: «Напоминаю, мы договорились соблюдать принцип активного слушания». Таким образом, внимание привлечено к факту нарушения без перехода на личности.</a:t>
            </a:r>
          </a:p>
          <a:p>
            <a:pPr fontAlgn="base"/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Предоставление обратной связи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Предоставьте спокойную и объективную оценку произошедшего, подчеркнув негативные последствия нарушения для всей группы. Например: «Перебивание говорящего мешает нам услышать важные аргументы».</a:t>
            </a:r>
          </a:p>
          <a:p>
            <a:pPr fontAlgn="base"/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Корректировка текущего положения дел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Постарайтесь вернуть ситуацию в нормальное русло, обеспечив соблюдение правил всеми участниками. Используйте тактику повторения ключевых моментов обсуждения или перенаправления разговора обратно к основной теме.</a:t>
            </a:r>
          </a:p>
          <a:p>
            <a:pPr fontAlgn="base"/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Обращение к группе за поддержкой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Если нарушение произошло повторно, обратитесь к остальным членам группы с просьбой поддержать вас в обеспечении соблюдения правил. Например: «Давайте вместе вспомним наши договоренности и продолжим нашу встречу цивилизованно».</a:t>
            </a:r>
          </a:p>
          <a:p>
            <a:pPr fontAlgn="base"/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Применение санкций, если ситуация ухудшается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Если систематические нарушения продолжаются несмотря на предупреждения, возможно применение временных мер воздействия, таких как временное лишение права голоса или перенос обсуждения на другое время.</a:t>
            </a:r>
          </a:p>
          <a:p>
            <a:pPr fontAlgn="base"/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Обратная связь после встречи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После окончания дискуссии обсудите произошедшее нарушение отдельно с участником, допустившим проступок. Объясните, каким образом такое поведение влияет на общее дело и попросите подтвердить готовность изменить своё поведение в будущем.</a:t>
            </a:r>
          </a:p>
          <a:p>
            <a:pPr marL="0" indent="0" fontAlgn="base">
              <a:buNone/>
            </a:pP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Пример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реакции модератора на нарушение правила активного слушания:</a:t>
            </a:r>
          </a:p>
          <a:p>
            <a:pPr fontAlgn="base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"Уважаемые коллеги, напомню, что согласно нашим правилам один участник говорит, остальные внимательно слушают."</a:t>
            </a:r>
          </a:p>
          <a:p>
            <a:pPr fontAlgn="base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"К сожалению, некоторые из нас забывают это важное правило, что затрудняет восприятие информации."</a:t>
            </a:r>
          </a:p>
          <a:p>
            <a:pPr fontAlgn="base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"Давайте вернемся к нашему разговору и дадим возможность высказаться следующему участнику."</a:t>
            </a: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27990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Признаки неэффективного управления дискусс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ией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algn="just" fontAlgn="base"/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Продолжительные периоды молчания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Длительное затишье в беседе свидетельствует о недостаточной подготовке организаторов или отсутствии стимула для продолжения обсуждения. Часто причиной являются неправильно выбранные вопросы или непроработанные процедуры участия.</a:t>
            </a:r>
          </a:p>
          <a:p>
            <a:pPr algn="just" fontAlgn="base"/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Преобладание монологов над диалогами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Если одни и те же лица доминируют в разговоре, занимая большую часть времени, а другие остаются пассивными наблюдателями, значит, структура обсуждения построена неверно. Равномерное вовлечение всех участников должно стать приоритетом.</a:t>
            </a:r>
          </a:p>
          <a:p>
            <a:pPr algn="just" fontAlgn="base"/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Частые отвлечения от главной темы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Переход к посторонним вопросам, постоянное отклонение от повестки дня свидетельствуют о слабом контроле за ходом обсуждения. Руководители должны уметь своевременно возвращаться к основному предмету обсуждения.</a:t>
            </a:r>
          </a:p>
          <a:p>
            <a:pPr algn="just" fontAlgn="base"/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Высокий уровень напряжённости и конфронтации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Частые споры, переходящие в личные столкновения, означают недостаток навыков разрешения конфликтов у модератора. Своевременное вмешательство для урегулирования возникающих противоречий крайне важно.</a:t>
            </a:r>
          </a:p>
          <a:p>
            <a:pPr algn="just" fontAlgn="base"/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Недостача чёткого понимания достигнутых договорённостей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Отсутствие зафиксированного итогового документа с результатами обсуждения показывает низкий уровень организационной культуры и ответственности руководства. Результаты совещания обязательно должны фиксироваться документально.</a:t>
            </a:r>
          </a:p>
          <a:p>
            <a:pPr algn="just" fontAlgn="base"/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Дефицит структурированной информации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Недостаточное количество фактов и аргументов приводит к поверхностному уровню обсуждения и снижает вероятность принятия обоснованного решения. Подготовленные материалы и статистическая база необходимы для качественного анализа.</a:t>
            </a:r>
          </a:p>
          <a:p>
            <a:pPr algn="just" fontAlgn="base"/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Затянутость обсуждения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Долго тянущиеся заседания утомляют участников и снижают мотивацию к участию. Организовать сессию с чётким регламентом и временными рамками критически важно для эффективной работы.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740044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46837"/>
            <a:ext cx="10515600" cy="1325563"/>
          </a:xfrm>
        </p:spPr>
        <p:txBody>
          <a:bodyPr/>
          <a:lstStyle/>
          <a:p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Маркеры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снижения интереса 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участников к дискуссии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 fontAlgn="base"/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Невнимание и рассеянность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Физическое присутствие на встрече не гарантирует заинтересованности. Если участники начинают заниматься своими телефонами, листают бумаги или смотрят в окно, это сигнал, что их мысли заняты иными вопросами.</a:t>
            </a:r>
          </a:p>
          <a:p>
            <a:pPr algn="just" fontAlgn="base"/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Уменьшение количества активных реплик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Сокращение числа задаваемых вопросов, комментариев и предложений свидетельствует о снижении желания активно участвовать в обсуждении. Чем меньше откликов, тем ниже активность аудитории.</a:t>
            </a:r>
          </a:p>
          <a:p>
            <a:pPr algn="just" fontAlgn="base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Эмоциональная отстраненность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Мимика и жесты показывают внутреннее состояние человека. Потухший взгляд, скрещённые руки или ноги, замкнутость тела сигнализируют о нежелании продолжать беседу.</a:t>
            </a:r>
          </a:p>
          <a:p>
            <a:pPr algn="just" fontAlgn="base"/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Повышенная раздражительность и недовольство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Агрессивные комментарии, пренебрежительные замечания и общая негативная атмосфера на совещании служат признаком усталости и неудовлетворённости процессом обсуждения.</a:t>
            </a:r>
          </a:p>
          <a:p>
            <a:pPr algn="just" fontAlgn="base"/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Фокус на второстепенных вопросах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Отклонение от основного предмета обсуждения и увлечение несущественными деталями также указывает на потерю интереса к центральной теме встречи.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436204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/>
              <a:t>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Признаки усталости участников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 fontAlgn="base"/>
            <a:r>
              <a:rPr lang="ru-RU" sz="19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Снижение активности и апатия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Участники становятся менее активными, редко поднимают руку, чтобы выступить, и отвечают односложно. Вместо глубоких размышлений преобладают короткие ответы типа «Да», «Нет» или полное молчание.</a:t>
            </a:r>
          </a:p>
          <a:p>
            <a:pPr algn="just" fontAlgn="base"/>
            <a:r>
              <a:rPr lang="ru-RU" sz="19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Физическая усталость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Проявляется в виде зевоты, потягиваний, смены позы, вытягивании ног вперед или закидывания рук за голову. Такие движения выдают желание расслабиться и отдохнуть.</a:t>
            </a:r>
          </a:p>
          <a:p>
            <a:pPr algn="just" fontAlgn="base"/>
            <a:r>
              <a:rPr lang="ru-RU" sz="19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Возрастание частоты отвлекающих факторов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Участников начинают больше привлекать внешние раздражители: разговоры соседей, звуки за окном, смартфоны. Люди чаще переключают внимание на окружающие предметы, переставая концентрироваться на обсуждаемой теме.</a:t>
            </a:r>
          </a:p>
          <a:p>
            <a:pPr algn="just" fontAlgn="base"/>
            <a:r>
              <a:rPr lang="ru-RU" sz="19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Раздражительность и нетерпеливость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Усталые участники быстрее раздражаются, проявляя нетерпение к выступающим коллегам. Возрастает число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перебиваний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грубых замечаний и возражений без веских оснований.</a:t>
            </a:r>
          </a:p>
          <a:p>
            <a:pPr algn="just" fontAlgn="base"/>
            <a:r>
              <a:rPr lang="ru-RU" sz="19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Рассредоточенное внимание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Взгляд становится отсутствующим, участники реже следят за докладчиком глазами, предпочитают смотреть в сторону или рассматривать собственные записи.</a:t>
            </a:r>
          </a:p>
          <a:p>
            <a:pPr algn="just" fontAlgn="base"/>
            <a:r>
              <a:rPr lang="ru-RU" sz="19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Резкое увеличение длительности перерывов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Когда группа сильно утомлена, участники стремятся увеличить продолжительность перерыва или уйти на перекуры раньше положенного срока. Желание отдохнуть перевешивает стремление завершить обсуждение вовремя.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340058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Техники помогающие быстро вернуть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участников к теме обсуждения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fontAlgn="base">
              <a:buNone/>
            </a:pP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Техника №1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Повторение ключевой мысли</a:t>
            </a:r>
          </a:p>
          <a:p>
            <a:pPr marL="0" indent="0" fontAlgn="base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Эта техника основана на повторении последней значимой мысли или вывода, сделанного группой. Такой приём возвращает внимание участников к предыдущей точке обсуждения и направляет его дальше по запланированному пути.</a:t>
            </a:r>
          </a:p>
          <a:p>
            <a:pPr marL="0" indent="0" algn="just" fontAlgn="base">
              <a:buNone/>
            </a:pP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Техника №2: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Переформулирование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Здесь модератор перефразирует комментарий участника, подчёркивая главное сообщение и отбрасывая лишние детали. Этот метод полезен, когда участник углубился в частность или утратил основную нить рассуждения.</a:t>
            </a:r>
          </a:p>
          <a:p>
            <a:pPr marL="0" indent="0" fontAlgn="base">
              <a:buNone/>
            </a:pP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Техника №3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Резюме прогресса</a:t>
            </a:r>
          </a:p>
          <a:p>
            <a:pPr marL="0" indent="0" fontAlgn="base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Модератор периодически суммирует достигнутые успехи, отмечая выполненные шаги и полученные выводы. Это напоминает участникам, куда они движутся и что ещё предстоит сделать.</a:t>
            </a:r>
          </a:p>
          <a:p>
            <a:pPr marL="0" indent="0" fontAlgn="base">
              <a:buNone/>
            </a:pP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Техника №4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Направляющие вопросы</a:t>
            </a:r>
          </a:p>
          <a:p>
            <a:pPr marL="0" indent="0" fontAlgn="base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Этот метод предполагает постановку открытых вопросов, ведущих группу назад к актуальной теме. Например, если обсуждение ушло далеко от начального вопроса, модератор может задать уточняющий вопрос, касающийся первоначального предмета обсуждения.</a:t>
            </a:r>
          </a:p>
          <a:p>
            <a:pPr marL="0" indent="0" fontAlgn="base">
              <a:buNone/>
            </a:pPr>
            <a:r>
              <a:rPr lang="ru-RU" dirty="0"/>
              <a:t> 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476996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Какие 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интерактивные игры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можно использовать для вовлечения 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аудитории в дискуссию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 algn="just" fontAlgn="base">
              <a:buNone/>
            </a:pP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Викторина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fontAlgn="base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Провести небольшую викторину с вопросами, связанными с темой вашего события. Можно разбить участников на команды и награждать победителей символическими призами. Эта игра прекрасно подходит для начала мероприятия, поскольку оживляет публику и настраивает на рабочий лад.</a:t>
            </a:r>
          </a:p>
          <a:p>
            <a:pPr marL="0" indent="0" algn="just" fontAlgn="base">
              <a:buNone/>
            </a:pP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Бизнес-кейс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fontAlgn="base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Представьте реальный сценарий из бизнеса или профессиональной сферы, предложите участникам проанализировать ситуацию и предложить оптимальное решение. Каждая команда получает задание и время на подготовку своего варианта. Затем проходит презентация и обсуждение лучших решений.</a:t>
            </a:r>
          </a:p>
          <a:p>
            <a:pPr marL="0" indent="0" algn="just" fontAlgn="base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Игра на коммуникацию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fontAlgn="base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может быть упражнение, где одна половина группы объясняет другому партнеру какое-то понятие или термин, используя лишь словесные описания. Цель второго партнера — угадать правильный ответ. Отлично работает для развития коммуникативных навыков и улучшения межличностного взаимодействия.</a:t>
            </a:r>
          </a:p>
          <a:p>
            <a:pPr marL="0" indent="0" algn="just" fontAlgn="base">
              <a:buNone/>
            </a:pP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Дебаты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fontAlgn="base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Организуйте мини-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дебатную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площадку, где две противоположные стороны защищают свои позиции по какой-нибудь актуальной теме. Это развивает аналитическое мышление, укрепляет навыки публичных выступлений и учит аргументированно отстаивать свою точку зрения.</a:t>
            </a:r>
          </a:p>
          <a:p>
            <a:pPr marL="0" indent="0" algn="just" fontAlgn="base">
              <a:buNone/>
            </a:pP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Карточная игра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fontAlgn="base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Создайте карточки с различными ситуациями или проблемами, относящимися к вашему событию. Команды получают набор карточек и должны совместно выбрать лучший вариант действий. Такая форма позволяет применить теорию на практике и продемонстрировать экспертные знания.</a:t>
            </a:r>
          </a:p>
          <a:p>
            <a:pPr marL="0" indent="0" algn="just" fontAlgn="base">
              <a:buNone/>
            </a:pP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Квест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fontAlgn="base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Разделите участников на команды и дайте задание пройти серию заданий-препятствий, связанных с темой события. Это создаст дух соревнования и повысит общий энтузиазм аудитории.</a:t>
            </a:r>
          </a:p>
          <a:p>
            <a:pPr marL="0" indent="0" algn="just" fontAlgn="base">
              <a:buNone/>
            </a:pP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"Горячий стул"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fontAlgn="base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Один участник садится лицом к залу и пытается отвечать на вопросы зрителей. Другие участники бросают ему вопросы, связанные с тематикой мероприятия. Эта игра отлично помогает снять напряжение и раскрепощает аудиторию.</a:t>
            </a:r>
          </a:p>
          <a:p>
            <a:pPr marL="0" indent="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57916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Игровые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приемы 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способствующие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быстрому принятию решений 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участниками дискуссии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 algn="just" fontAlgn="base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Прием №1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по таймеру</a:t>
            </a:r>
          </a:p>
          <a:p>
            <a:pPr marL="0" indent="0" algn="just" fontAlgn="base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Участникам даётся ограниченное время на рассмотрение предлагаемого варианта и вынесение решения. Давление времени вынуждает отказаться от излишних сомнений и ускоряет выбор предпочтительной опции.</a:t>
            </a:r>
          </a:p>
          <a:p>
            <a:pPr marL="0" indent="0" algn="just" fontAlgn="base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Прием №2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Быстрое голосование</a:t>
            </a:r>
          </a:p>
          <a:p>
            <a:pPr marL="0" indent="0" algn="just" fontAlgn="base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быстрой оценки предлагает простое голосовое или письменное голосование по нескольким параметрам сразу. Такое быстрое анкетирование позволяет быстро собрать мнения и определиться с наилучшим решением.</a:t>
            </a:r>
          </a:p>
          <a:p>
            <a:pPr marL="0" indent="0" algn="just" fontAlgn="base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Прием №3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Выбор с минимальным числом шагов</a:t>
            </a:r>
          </a:p>
          <a:p>
            <a:pPr marL="0" indent="0" algn="just" fontAlgn="base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"Минимум усилий" подразумевает отбор решений, которые требуют наименьших затрат ресурсов и сил. Простота и лёгкость внедрения упрощают выбор оптимальной стратегии.</a:t>
            </a:r>
          </a:p>
          <a:p>
            <a:pPr marL="0" indent="0" algn="just" fontAlgn="base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Прием №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Стратегия компромиссного выбора</a:t>
            </a:r>
          </a:p>
          <a:p>
            <a:pPr marL="0" indent="0" algn="just" fontAlgn="base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Каждый участник выбирает наиболее приемлемый для себя вариант из предложенных, но с условием, что его выбор одобрят хотя бы два других игрока. Это формирует условия для выработки удовлетворительных решений большинством голосов.</a:t>
            </a:r>
          </a:p>
          <a:p>
            <a:pPr marL="0" indent="0" algn="just" fontAlgn="base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Прием №5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Быстрый симулятор последствий</a:t>
            </a:r>
          </a:p>
          <a:p>
            <a:pPr marL="0" indent="0" algn="just" fontAlgn="base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Симуляция позволяет оценить потенциальные последствия выбранного решения прямо на месте. Оперативный расчёт выгоды и риска помогает сократить сомнения и быстрее прийти к выводу.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95577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Успехов в управлении дискуссиями в ваших дискуссионных клубах!</a:t>
            </a:r>
            <a:endParaRPr lang="ru-RU" sz="4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88966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314433C7-8596-40A0-B215-55770B0F5E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7E49F4BE-AE08-4D81-8F39-5865898CF6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 fontAlgn="base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дискуссией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процесс направления хода обсуждения таким образом, чтобы оно было продуктивным, конструктивным и достигало поставленных целей. Эффективное управление дискуссией требует определенных навыков и подходов, которые помогают участникам эффективно взаимодействовать друг с другом и приходить к согласованным решениям.</a:t>
            </a:r>
          </a:p>
        </p:txBody>
      </p:sp>
    </p:spTree>
    <p:extLst>
      <p:ext uri="{BB962C8B-B14F-4D97-AF65-F5344CB8AC3E}">
        <p14:creationId xmlns:p14="http://schemas.microsoft.com/office/powerpoint/2010/main" val="30656848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C15DF66-2D7A-48C9-B7CE-62A831364E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аспекты управления дискуссией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610A8B6-C551-44A8-BCE3-0B1F6370C8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88720"/>
            <a:ext cx="10515600" cy="5184648"/>
          </a:xfrm>
        </p:spPr>
        <p:txBody>
          <a:bodyPr>
            <a:normAutofit fontScale="55000" lnSpcReduction="20000"/>
          </a:bodyPr>
          <a:lstStyle/>
          <a:p>
            <a:pPr marL="0" indent="0" fontAlgn="base">
              <a:buNone/>
            </a:pP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Определение цели дискуссии</a:t>
            </a:r>
          </a:p>
          <a:p>
            <a:pPr marL="0" indent="0" fontAlgn="base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 началом обсуждения важно четко определить цель дискуссии. Это помогает участникам понимать, зачем проводится обсуждение и какого результата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они ожидают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достичь. Например, целью может быть принятие коллективного решения, обмен мнениями или выработка общей стратегии действий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fontAlgn="base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buNone/>
            </a:pP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Установление правил общения</a:t>
            </a:r>
          </a:p>
          <a:p>
            <a:pPr marL="0" indent="0" fontAlgn="base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общения обеспечивают порядок и структуру дискуссии. Они включают такие элементы, как уважение к мнению каждого участника, запрет на личные нападки и использование конструктивной критики. Четко установленные правила способствуют созданию благоприятной атмосферы для открытого обмена идеями.</a:t>
            </a:r>
          </a:p>
          <a:p>
            <a:pPr marL="0" indent="0" fontAlgn="base">
              <a:buNone/>
            </a:pPr>
            <a:endParaRPr lang="ru-RU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buNone/>
            </a:pP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Организация процесса обсуждения</a:t>
            </a:r>
          </a:p>
          <a:p>
            <a:pPr marL="0" indent="0" fontAlgn="base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Эффективная организация процесса включает разделение участников на группы, распределение ролей и определение порядка выступлений. Важно следить за временем, выделенным каждому участнику, чтобы обеспечить равноправность всех сторон.</a:t>
            </a:r>
          </a:p>
          <a:p>
            <a:pPr marL="0" indent="0" fontAlgn="base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buNone/>
            </a:pP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Поддержание внимания и вовлеченности</a:t>
            </a:r>
          </a:p>
          <a:p>
            <a:pPr marL="0" indent="0" fontAlgn="base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поддержания интереса участников полезно периодически подводить промежуточные итоги, повторять ключевые моменты и поощрять активное участие. Использование вопросов, направленных на выявление мнения участников, также способствует повышению уровня вовлеченности.</a:t>
            </a:r>
          </a:p>
          <a:p>
            <a:pPr marL="0" indent="0" fontAlgn="base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buNone/>
            </a:pP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Модерация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конфликта</a:t>
            </a:r>
          </a:p>
          <a:p>
            <a:pPr marL="0" indent="0" fontAlgn="base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Конфликты неизбежны в любых дискуссиях, особенно если участники имеют разные точки зрения. Задача модератора заключается в разрешении конфликтов путем выявления общих интересов и нахождения компромисса между сторонами.</a:t>
            </a:r>
          </a:p>
          <a:p>
            <a:pPr marL="0" indent="0" fontAlgn="base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buNone/>
            </a:pP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Подведение итогов и принятие решений</a:t>
            </a:r>
          </a:p>
          <a:p>
            <a:pPr marL="0" indent="0" fontAlgn="base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завершении обсуждения важно сформулировать выводы и принять решение. Итоги могут включать рекомендации, конкретные шаги или дальнейшие действия. Принятое решение должно отражать интересы большинства участников и учитывать мнение меньшинства.</a:t>
            </a: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29369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цели дискуссии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 fontAlgn="base">
              <a:buNone/>
            </a:pPr>
            <a:r>
              <a:rPr lang="ru-RU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Определение 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цели дискуссии заранее — важный этап подготовки, который помогает сделать обсуждение целенаправленным и эффективным. </a:t>
            </a:r>
          </a:p>
          <a:p>
            <a:pPr marL="0" indent="0" algn="just" fontAlgn="base">
              <a:buNone/>
            </a:pP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ru-RU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Шаги определения цели </a:t>
            </a:r>
            <a:r>
              <a:rPr lang="ru-RU" sz="2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дискуссии:</a:t>
            </a:r>
            <a:endParaRPr lang="ru-RU" sz="2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fontAlgn="base">
              <a:buNone/>
            </a:pPr>
            <a:r>
              <a:rPr lang="ru-RU" sz="29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ситуации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Прежде всего, проанализируйте проблему или тему, которую предстоит обсудить. Определите, почему возникла необходимость провести данное обсуждение и какую пользу принесет его проведение.</a:t>
            </a:r>
          </a:p>
          <a:p>
            <a:pPr marL="0" indent="0" algn="just" fontAlgn="base">
              <a:buNone/>
            </a:pPr>
            <a:r>
              <a:rPr lang="ru-RU" sz="29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Формулировка проблемы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Чётко обозначьте суть вопроса, который станет предметом обсуждения. Убедитесь, что формулировка понятна и однозначна для всех участников.</a:t>
            </a:r>
          </a:p>
          <a:p>
            <a:pPr marL="0" indent="0" algn="just" fontAlgn="base">
              <a:buNone/>
            </a:pPr>
            <a:r>
              <a:rPr lang="ru-RU" sz="29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Постановка конкретных задач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Разделите общую проблему на ряд конкретных задач, каждая из которых должна иметь измеримый и достижимый результат. </a:t>
            </a:r>
          </a:p>
          <a:p>
            <a:pPr marL="0" indent="0" algn="just" fontAlgn="base">
              <a:buNone/>
            </a:pP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Например:</a:t>
            </a:r>
          </a:p>
          <a:p>
            <a:pPr algn="just" fontAlgn="base"/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Обмен информацией;</a:t>
            </a:r>
          </a:p>
          <a:p>
            <a:pPr algn="just" fontAlgn="base"/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Поиск альтернативных решений;</a:t>
            </a:r>
          </a:p>
          <a:p>
            <a:pPr algn="just" fontAlgn="base"/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Согласование позиций разных групп заинтересованных лиц;</a:t>
            </a:r>
          </a:p>
          <a:p>
            <a:pPr algn="just" fontAlgn="base"/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Выработка рекомендаций или плана действий.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794258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 fontAlgn="base">
              <a:buNone/>
            </a:pP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Выявление интересов участников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Оцените ожидания различных участников дискуссии. Что каждый участник хочет получить от обсуждения? Какие интересы и потребности следует учесть?</a:t>
            </a:r>
          </a:p>
          <a:p>
            <a:pPr marL="0" indent="0" algn="just" fontAlgn="base">
              <a:buNone/>
            </a:pP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Выбор формата и структуры обсуждения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Исходя из поставленной цели, выберите наиболее подходящий формат ведения дискуссии (например, мозговой штурм, дебаты, круглый стол). Структура должна обеспечивать эффективную реализацию намеченных задач.</a:t>
            </a:r>
          </a:p>
          <a:p>
            <a:pPr marL="0" indent="0" algn="just" fontAlgn="base">
              <a:buNone/>
            </a:pP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Подготовительный этап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Перед обсуждением подготовьте материалы и ресурсы, необходимые для реализации запланированных задач. Если потребуется дополнительная информация или исследования, проведите предварительную работу.</a:t>
            </a:r>
          </a:p>
          <a:p>
            <a:pPr marL="0" indent="0" algn="just" fontAlgn="base">
              <a:buNone/>
            </a:pP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Оглашение цели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Сообщите участникам о целях предстоящей дискуссии заранее. Это позволит им подготовиться соответствующим образом и внести вклад в достижение поставленных задач.</a:t>
            </a:r>
          </a:p>
          <a:p>
            <a:pPr marL="0" indent="0" algn="just" fontAlgn="base">
              <a:buNone/>
            </a:pP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 исполнения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Во время самой дискуссии убедитесь, что ход обсуждения соответствует заявленной цели. Регулярно возвращайтесь к исходному плану и корректируйте направление обсуждения, если это необходимо.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450228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Процедура установления правила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общения для продуктивной дискуссии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 fontAlgn="base">
              <a:buNone/>
            </a:pPr>
            <a:r>
              <a:rPr lang="ru-RU" b="1" i="1" dirty="0"/>
              <a:t>Этап 1</a:t>
            </a:r>
            <a:r>
              <a:rPr lang="ru-RU" dirty="0"/>
              <a:t>: </a:t>
            </a:r>
            <a:r>
              <a:rPr lang="ru-RU" i="1" dirty="0"/>
              <a:t>Сбор предложений от участников</a:t>
            </a:r>
          </a:p>
          <a:p>
            <a:pPr marL="0" indent="0" algn="just" fontAlgn="base">
              <a:buNone/>
            </a:pPr>
            <a:r>
              <a:rPr lang="ru-RU" dirty="0"/>
              <a:t>Начните с того, чтобы спросить самих участников, какие принципы общения важны лично для них. Возможно, они предложат идеи, которые не пришли бы вам в голову самостоятельно. Примеры возможных предложений:</a:t>
            </a:r>
          </a:p>
          <a:p>
            <a:pPr marL="0" indent="0" algn="just" fontAlgn="base">
              <a:buNone/>
            </a:pPr>
            <a:r>
              <a:rPr lang="ru-RU" dirty="0"/>
              <a:t>Каждый имеет право высказаться.</a:t>
            </a:r>
          </a:p>
          <a:p>
            <a:pPr marL="0" indent="0" algn="just" fontAlgn="base">
              <a:buNone/>
            </a:pPr>
            <a:r>
              <a:rPr lang="ru-RU" dirty="0"/>
              <a:t>Запрещены личные нападки и оскорбления.</a:t>
            </a:r>
          </a:p>
          <a:p>
            <a:pPr marL="0" indent="0" algn="just" fontAlgn="base">
              <a:buNone/>
            </a:pPr>
            <a:r>
              <a:rPr lang="ru-RU" dirty="0"/>
              <a:t>Необходимо уважительно относиться ко взглядам и опыту других.</a:t>
            </a:r>
          </a:p>
          <a:p>
            <a:pPr marL="0" indent="0" algn="just" fontAlgn="base">
              <a:buNone/>
            </a:pPr>
            <a:r>
              <a:rPr lang="ru-RU" b="1" i="1" dirty="0"/>
              <a:t>Этап 2</a:t>
            </a:r>
            <a:r>
              <a:rPr lang="ru-RU" dirty="0"/>
              <a:t>: </a:t>
            </a:r>
            <a:r>
              <a:rPr lang="ru-RU" i="1" dirty="0"/>
              <a:t>Составление списка базовых принципов</a:t>
            </a:r>
          </a:p>
          <a:p>
            <a:pPr marL="0" indent="0" algn="just" fontAlgn="base">
              <a:buNone/>
            </a:pPr>
            <a:r>
              <a:rPr lang="ru-RU" dirty="0"/>
              <a:t>Определите перечень основных норм поведения, которые будут обязательны для всех участников. Обычно этот список включает следующие пункты:</a:t>
            </a:r>
          </a:p>
          <a:p>
            <a:pPr algn="just" fontAlgn="base"/>
            <a:r>
              <a:rPr lang="ru-RU" dirty="0"/>
              <a:t>Правило активного слушания: говорящий не перебивается, пока не закончит свою мысль.</a:t>
            </a:r>
          </a:p>
          <a:p>
            <a:pPr algn="just" fontAlgn="base"/>
            <a:r>
              <a:rPr lang="ru-RU" dirty="0"/>
              <a:t>Принцип взаимоуважения: высказывания направлены исключительно на содержание темы, а не на личность оппонента.</a:t>
            </a:r>
          </a:p>
          <a:p>
            <a:pPr algn="just" fontAlgn="base"/>
            <a:r>
              <a:rPr lang="ru-RU" dirty="0"/>
              <a:t>Ограничение эмоциональных реакций: избегать резкости и агрессивности в выражениях.</a:t>
            </a:r>
          </a:p>
          <a:p>
            <a:pPr algn="just" fontAlgn="base"/>
            <a:r>
              <a:rPr lang="ru-RU" dirty="0"/>
              <a:t>Терпимость к различным позициям: приветствуются различные взгляды и опыт участников.</a:t>
            </a:r>
          </a:p>
          <a:p>
            <a:pPr marL="0" indent="0" fontAlgn="base">
              <a:buNone/>
            </a:pPr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795483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just" fontAlgn="base">
              <a:buNone/>
            </a:pPr>
            <a:r>
              <a:rPr lang="ru-RU" b="1" i="1" dirty="0"/>
              <a:t>Этап 3:</a:t>
            </a:r>
            <a:r>
              <a:rPr lang="ru-RU" dirty="0"/>
              <a:t> </a:t>
            </a:r>
            <a:r>
              <a:rPr lang="ru-RU" i="1" dirty="0"/>
              <a:t>Предложение дополнительной поддержки</a:t>
            </a:r>
          </a:p>
          <a:p>
            <a:pPr marL="0" indent="0" algn="just" fontAlgn="base">
              <a:buNone/>
            </a:pPr>
            <a:r>
              <a:rPr lang="ru-RU" dirty="0"/>
              <a:t>Дополнительно предложите способы повышения эффективности коммуникации:</a:t>
            </a:r>
          </a:p>
          <a:p>
            <a:pPr marL="0" indent="0" algn="just" fontAlgn="base">
              <a:buNone/>
            </a:pPr>
            <a:r>
              <a:rPr lang="ru-RU" dirty="0"/>
              <a:t>Один спикер за раз: микрофон передается только одному человеку одновременно.</a:t>
            </a:r>
          </a:p>
          <a:p>
            <a:pPr marL="0" indent="0" algn="just" fontAlgn="base">
              <a:buNone/>
            </a:pPr>
            <a:r>
              <a:rPr lang="ru-RU" dirty="0"/>
              <a:t>Временные рамки выступления: ограничить продолжительность реплики определенным количеством минут.</a:t>
            </a:r>
          </a:p>
          <a:p>
            <a:pPr marL="0" indent="0" algn="just" fontAlgn="base">
              <a:buNone/>
            </a:pPr>
            <a:r>
              <a:rPr lang="ru-RU" dirty="0"/>
              <a:t>Фиксированные перерывы: организовать короткие паузы для отдыха и восстановления концентрации.</a:t>
            </a:r>
          </a:p>
          <a:p>
            <a:pPr marL="0" indent="0" algn="just" fontAlgn="base">
              <a:buNone/>
            </a:pPr>
            <a:r>
              <a:rPr lang="ru-RU" b="1" i="1" dirty="0"/>
              <a:t>Этап 4:</a:t>
            </a:r>
            <a:r>
              <a:rPr lang="ru-RU" dirty="0"/>
              <a:t> </a:t>
            </a:r>
            <a:r>
              <a:rPr lang="ru-RU" i="1" dirty="0"/>
              <a:t>Документальное оформление правил</a:t>
            </a:r>
          </a:p>
          <a:p>
            <a:pPr marL="0" indent="0" algn="just" fontAlgn="base">
              <a:buNone/>
            </a:pPr>
            <a:r>
              <a:rPr lang="ru-RU" dirty="0"/>
              <a:t>Зафиксируйте принятые нормы письменно, чтобы они были доступными для всех участников. </a:t>
            </a:r>
          </a:p>
          <a:p>
            <a:pPr marL="0" indent="0" algn="just" fontAlgn="base">
              <a:buNone/>
            </a:pPr>
            <a:r>
              <a:rPr lang="ru-RU" b="1" i="1" dirty="0"/>
              <a:t>Этап 5</a:t>
            </a:r>
            <a:r>
              <a:rPr lang="ru-RU" dirty="0"/>
              <a:t>: </a:t>
            </a:r>
            <a:r>
              <a:rPr lang="ru-RU" i="1" dirty="0"/>
              <a:t>Периодический контроль соблюдения правил</a:t>
            </a:r>
          </a:p>
          <a:p>
            <a:pPr marL="0" indent="0" algn="just" fontAlgn="base">
              <a:buNone/>
            </a:pPr>
            <a:r>
              <a:rPr lang="ru-RU" dirty="0"/>
              <a:t>Назначьте одного или нескольких членов команды ответственными за соблюдение установленных правил. Их задача — мягко напоминать нарушителям о нормах общения и предупреждать возможные конфликты.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317940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Типичные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ошибки 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установлении правил общения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 fontAlgn="base"/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Отсутствие чёткой формулировки правил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Когда правила расплывчаты или неясны, участники могут интерпретировать их по-разному, что вызывает путаницу и снижает дисциплину. Решением является детальная разработка каждого пункта, чтобы исключить двусмысленность.</a:t>
            </a:r>
          </a:p>
          <a:p>
            <a:pPr lvl="0" fontAlgn="base"/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Игнорирование индивидуальных особенностей участников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Иногда организаторы игнорируют особенности характера и опыта отдельных участников, устанавливая единые жесткие правила. Это может привести к подавлению инициативы и уменьшению активности некоторых членов группы. Рекомендуется адаптировать правила с учётом личностных качеств и предпочтений каждого члена коллектива.</a:t>
            </a:r>
          </a:p>
          <a:p>
            <a:pPr lvl="0" fontAlgn="base"/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Недостаточная подготовка и информированность участников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Если правила объявляются внезапно или участники недостаточно осведомлены о правилах, это ведёт к низкой готовности следовать установленным нормам. Важно заранее ознакомить всех участников с правилами и убедиться, что они понимают их значение и важность.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414604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 fontAlgn="base"/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формальных процедур без учёта контекста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Некоторые руководители используют стандартные шаблоны правил, подходящие для одной ситуации, но совершенно неуместные в другой. Каждое правило должно соответствовать специфике конкретного случая и нуждам именно вашей группы.</a:t>
            </a:r>
          </a:p>
          <a:p>
            <a:pPr lvl="0" fontAlgn="base"/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Несоблюдение руководителями собственных правил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Лидеры должны служить примером для остальных. Нарушение ими же установленных правил создаёт впечатление двойных стандартов и ослабляет доверие участников. Поэтому организаторам необходимо строго придерживаться разработанных ими самим норм.</a:t>
            </a:r>
          </a:p>
          <a:p>
            <a:pPr lvl="0" fontAlgn="base"/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Нереалистичность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требований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Установка чрезмерно строгих или трудновыполнимых правил ведет к недовольству и разочарованию участников. Нужно стремиться создавать реальные и выполнимые требования, учитывая способности и возможности каждой стороны.</a:t>
            </a:r>
          </a:p>
          <a:p>
            <a:pPr lvl="0" fontAlgn="base"/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Переоценка важности соблюдения формальности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Излишняя концентрация на соблюдении буквы закона может убить креативность и инициативу. Полезнее сосредоточиваться на достижении конечной цели обсуждения, допуская небольшие отклонения от стандартных правил ради блага общего дела.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3507611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</TotalTime>
  <Words>2554</Words>
  <Application>Microsoft Office PowerPoint</Application>
  <PresentationFormat>Широкоэкранный</PresentationFormat>
  <Paragraphs>134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1" baseType="lpstr">
      <vt:lpstr>Arial</vt:lpstr>
      <vt:lpstr>Calibri</vt:lpstr>
      <vt:lpstr>Times New Roman</vt:lpstr>
      <vt:lpstr>Тема Office</vt:lpstr>
      <vt:lpstr>Управление дискуссией</vt:lpstr>
      <vt:lpstr>Презентация PowerPoint</vt:lpstr>
      <vt:lpstr>Основные аспекты управления дискуссией </vt:lpstr>
      <vt:lpstr>Определение цели дискуссии</vt:lpstr>
      <vt:lpstr>Презентация PowerPoint</vt:lpstr>
      <vt:lpstr>Процедура установления правила общения для продуктивной дискуссии</vt:lpstr>
      <vt:lpstr>Презентация PowerPoint</vt:lpstr>
      <vt:lpstr>Типичные ошибки при установлении правил общения</vt:lpstr>
      <vt:lpstr>Презентация PowerPoint</vt:lpstr>
      <vt:lpstr>Действия модератора при нарушении правил</vt:lpstr>
      <vt:lpstr>Признаки неэффективного управления дискуссией </vt:lpstr>
      <vt:lpstr>Маркеры снижения интереса участников к дискуссии</vt:lpstr>
      <vt:lpstr> Признаки усталости участников</vt:lpstr>
      <vt:lpstr>Техники помогающие быстро вернуть участников к теме обсуждения</vt:lpstr>
      <vt:lpstr>Какие интерактивные игры можно использовать для вовлечения аудитории в дискуссию</vt:lpstr>
      <vt:lpstr>Игровые приемы способствующие быстрому принятию решений участниками дискуссии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Виктория Александровна</dc:creator>
  <cp:lastModifiedBy>HP</cp:lastModifiedBy>
  <cp:revision>33</cp:revision>
  <dcterms:created xsi:type="dcterms:W3CDTF">2024-02-13T10:36:31Z</dcterms:created>
  <dcterms:modified xsi:type="dcterms:W3CDTF">2026-03-17T06:21:34Z</dcterms:modified>
</cp:coreProperties>
</file>