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5"/>
  </p:handoutMasterIdLst>
  <p:sldIdLst>
    <p:sldId id="256" r:id="rId2"/>
    <p:sldId id="260" r:id="rId3"/>
    <p:sldId id="277" r:id="rId4"/>
    <p:sldId id="285" r:id="rId5"/>
    <p:sldId id="276" r:id="rId6"/>
    <p:sldId id="274" r:id="rId7"/>
    <p:sldId id="257" r:id="rId8"/>
    <p:sldId id="263" r:id="rId9"/>
    <p:sldId id="264" r:id="rId10"/>
    <p:sldId id="275" r:id="rId11"/>
    <p:sldId id="258" r:id="rId12"/>
    <p:sldId id="269" r:id="rId13"/>
    <p:sldId id="282" r:id="rId14"/>
    <p:sldId id="283" r:id="rId15"/>
    <p:sldId id="265" r:id="rId16"/>
    <p:sldId id="280" r:id="rId17"/>
    <p:sldId id="268" r:id="rId18"/>
    <p:sldId id="271" r:id="rId19"/>
    <p:sldId id="272" r:id="rId20"/>
    <p:sldId id="273" r:id="rId21"/>
    <p:sldId id="278" r:id="rId22"/>
    <p:sldId id="262" r:id="rId23"/>
    <p:sldId id="284" r:id="rId24"/>
  </p:sldIdLst>
  <p:sldSz cx="12192000" cy="6858000"/>
  <p:notesSz cx="6761163" cy="98821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0" d="100"/>
          <a:sy n="90" d="100"/>
        </p:scale>
        <p:origin x="-84" y="50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29837" cy="49582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29761" y="1"/>
            <a:ext cx="2929837" cy="495826"/>
          </a:xfrm>
          <a:prstGeom prst="rect">
            <a:avLst/>
          </a:prstGeom>
        </p:spPr>
        <p:txBody>
          <a:bodyPr vert="horz" lIns="91440" tIns="45720" rIns="91440" bIns="45720" rtlCol="0"/>
          <a:lstStyle>
            <a:lvl1pPr algn="r">
              <a:defRPr sz="1200"/>
            </a:lvl1pPr>
          </a:lstStyle>
          <a:p>
            <a:fld id="{0558EF3A-565B-4181-91E6-174FCB3D66AC}" type="datetimeFigureOut">
              <a:rPr lang="ru-RU" smtClean="0"/>
              <a:pPr/>
              <a:t>16.04.2026</a:t>
            </a:fld>
            <a:endParaRPr lang="ru-RU"/>
          </a:p>
        </p:txBody>
      </p:sp>
      <p:sp>
        <p:nvSpPr>
          <p:cNvPr id="4" name="Нижний колонтитул 3"/>
          <p:cNvSpPr>
            <a:spLocks noGrp="1"/>
          </p:cNvSpPr>
          <p:nvPr>
            <p:ph type="ftr" sz="quarter" idx="2"/>
          </p:nvPr>
        </p:nvSpPr>
        <p:spPr>
          <a:xfrm>
            <a:off x="0" y="9386364"/>
            <a:ext cx="2929837" cy="49582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29761" y="9386364"/>
            <a:ext cx="2929837" cy="495825"/>
          </a:xfrm>
          <a:prstGeom prst="rect">
            <a:avLst/>
          </a:prstGeom>
        </p:spPr>
        <p:txBody>
          <a:bodyPr vert="horz" lIns="91440" tIns="45720" rIns="91440" bIns="45720" rtlCol="0" anchor="b"/>
          <a:lstStyle>
            <a:lvl1pPr algn="r">
              <a:defRPr sz="1200"/>
            </a:lvl1pPr>
          </a:lstStyle>
          <a:p>
            <a:fld id="{8D2BBC7E-3FC5-4B58-9EC8-82ADD10FD3E0}" type="slidenum">
              <a:rPr lang="ru-RU" smtClean="0"/>
              <a:pPr/>
              <a:t>‹#›</a:t>
            </a:fld>
            <a:endParaRPr lang="ru-RU"/>
          </a:p>
        </p:txBody>
      </p:sp>
    </p:spTree>
    <p:extLst>
      <p:ext uri="{BB962C8B-B14F-4D97-AF65-F5344CB8AC3E}">
        <p14:creationId xmlns:p14="http://schemas.microsoft.com/office/powerpoint/2010/main" xmlns="" val="25772269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4/16/2026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pPr/>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pPr/>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4/16/2026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84332" y="2152996"/>
            <a:ext cx="6815669" cy="1246910"/>
          </a:xfrm>
        </p:spPr>
        <p:txBody>
          <a:bodyPr/>
          <a:lstStyle/>
          <a:p>
            <a:r>
              <a:rPr lang="ru-RU" sz="4000" dirty="0"/>
              <a:t>Психологическая подготовка </a:t>
            </a:r>
            <a:br>
              <a:rPr lang="ru-RU" sz="4000" dirty="0"/>
            </a:br>
            <a:r>
              <a:rPr lang="ru-RU" sz="4000" dirty="0"/>
              <a:t>к экзаменам</a:t>
            </a:r>
          </a:p>
        </p:txBody>
      </p:sp>
      <p:sp>
        <p:nvSpPr>
          <p:cNvPr id="3" name="Подзаголовок 2"/>
          <p:cNvSpPr>
            <a:spLocks noGrp="1"/>
          </p:cNvSpPr>
          <p:nvPr>
            <p:ph type="subTitle" idx="1"/>
          </p:nvPr>
        </p:nvSpPr>
        <p:spPr>
          <a:xfrm>
            <a:off x="2692398" y="4222865"/>
            <a:ext cx="6815669" cy="755534"/>
          </a:xfrm>
        </p:spPr>
        <p:txBody>
          <a:bodyPr/>
          <a:lstStyle/>
          <a:p>
            <a:r>
              <a:rPr lang="ru-RU" dirty="0"/>
              <a:t>Для родителей !  </a:t>
            </a:r>
          </a:p>
        </p:txBody>
      </p:sp>
      <p:pic>
        <p:nvPicPr>
          <p:cNvPr id="5" name="Рисунок 4"/>
          <p:cNvPicPr>
            <a:picLocks noChangeAspect="1"/>
          </p:cNvPicPr>
          <p:nvPr/>
        </p:nvPicPr>
        <p:blipFill>
          <a:blip r:embed="rId2"/>
          <a:stretch>
            <a:fillRect/>
          </a:stretch>
        </p:blipFill>
        <p:spPr>
          <a:xfrm>
            <a:off x="4159048" y="3923649"/>
            <a:ext cx="708043" cy="852401"/>
          </a:xfrm>
          <a:prstGeom prst="rect">
            <a:avLst/>
          </a:prstGeom>
        </p:spPr>
      </p:pic>
      <p:pic>
        <p:nvPicPr>
          <p:cNvPr id="7" name="Рисунок 6"/>
          <p:cNvPicPr>
            <a:picLocks noChangeAspect="1"/>
          </p:cNvPicPr>
          <p:nvPr/>
        </p:nvPicPr>
        <p:blipFill>
          <a:blip r:embed="rId3"/>
          <a:stretch>
            <a:fillRect/>
          </a:stretch>
        </p:blipFill>
        <p:spPr>
          <a:xfrm>
            <a:off x="7297726" y="3923649"/>
            <a:ext cx="742413" cy="852401"/>
          </a:xfrm>
          <a:prstGeom prst="rect">
            <a:avLst/>
          </a:prstGeom>
        </p:spPr>
      </p:pic>
      <p:sp>
        <p:nvSpPr>
          <p:cNvPr id="4" name="TextBox 3"/>
          <p:cNvSpPr txBox="1"/>
          <p:nvPr/>
        </p:nvSpPr>
        <p:spPr>
          <a:xfrm>
            <a:off x="1193598" y="5801358"/>
            <a:ext cx="5930900" cy="923330"/>
          </a:xfrm>
          <a:prstGeom prst="rect">
            <a:avLst/>
          </a:prstGeom>
          <a:noFill/>
        </p:spPr>
        <p:txBody>
          <a:bodyPr wrap="square" rtlCol="0">
            <a:spAutoFit/>
          </a:bodyPr>
          <a:lstStyle/>
          <a:p>
            <a:r>
              <a:rPr lang="ru-RU" dirty="0"/>
              <a:t>Рощина Оксана Васильевна. </a:t>
            </a:r>
          </a:p>
          <a:p>
            <a:r>
              <a:rPr lang="ru-RU" dirty="0"/>
              <a:t>МБЦ ЦППМСП «Диалог» </a:t>
            </a:r>
          </a:p>
          <a:p>
            <a:r>
              <a:rPr lang="ru-RU" dirty="0"/>
              <a:t>г. Раменское, 2026</a:t>
            </a:r>
          </a:p>
        </p:txBody>
      </p:sp>
    </p:spTree>
    <p:extLst>
      <p:ext uri="{BB962C8B-B14F-4D97-AF65-F5344CB8AC3E}">
        <p14:creationId xmlns:p14="http://schemas.microsoft.com/office/powerpoint/2010/main" xmlns="" val="4118049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45792" y="1110876"/>
            <a:ext cx="6646193" cy="4729500"/>
          </a:xfrm>
          <a:prstGeom prst="rect">
            <a:avLst/>
          </a:prstGeom>
        </p:spPr>
        <p:txBody>
          <a:bodyPr wrap="square">
            <a:spAutoFit/>
          </a:bodyPr>
          <a:lstStyle/>
          <a:p>
            <a:pPr indent="457200" algn="just"/>
            <a:r>
              <a:rPr lang="ru-RU" dirty="0"/>
              <a:t>Давайте приучим детей замечать и ценить свои маленькие победы! Пусть каждый день они записывают всё, чем могут гордиться: даже самые скромные успехи, радостные моменты, выполненные дела. Позитивный настрой — это мощная поддержка и для вас, и для ваших </a:t>
            </a:r>
            <a:r>
              <a:rPr lang="ru-RU" dirty="0" smtClean="0"/>
              <a:t>выпускников.</a:t>
            </a:r>
            <a:endParaRPr lang="ru-RU" dirty="0"/>
          </a:p>
          <a:p>
            <a:pPr indent="457200" algn="just"/>
            <a:r>
              <a:rPr lang="ru-RU" dirty="0"/>
              <a:t>С </a:t>
            </a:r>
            <a:r>
              <a:rPr lang="ru-RU" dirty="0" smtClean="0"/>
              <a:t>детства можно создавать </a:t>
            </a:r>
            <a:r>
              <a:rPr lang="ru-RU" dirty="0"/>
              <a:t>вместе с ребенком «сокровищницу успехов» — например, красивую </a:t>
            </a:r>
            <a:r>
              <a:rPr lang="ru-RU" dirty="0" smtClean="0"/>
              <a:t>шкатулку, куда вы </a:t>
            </a:r>
            <a:r>
              <a:rPr lang="ru-RU" dirty="0"/>
              <a:t>будете складывать символы </a:t>
            </a:r>
            <a:r>
              <a:rPr lang="ru-RU" dirty="0" smtClean="0"/>
              <a:t>его побед </a:t>
            </a:r>
            <a:r>
              <a:rPr lang="ru-RU" dirty="0"/>
              <a:t>(тут можно проявить фантазию!). Эта коллекция достижений станет надёжным другом в непростые времена — будь то школьные задания или другие важные дела. </a:t>
            </a:r>
            <a:endParaRPr lang="ru-RU" dirty="0" smtClean="0"/>
          </a:p>
          <a:p>
            <a:pPr indent="457200" algn="just"/>
            <a:r>
              <a:rPr lang="ru-RU" dirty="0" smtClean="0"/>
              <a:t>Поделитесь со своим </a:t>
            </a:r>
            <a:r>
              <a:rPr lang="ru-RU" dirty="0"/>
              <a:t>ребёнком своими «секретами супергероя» — расскажите, как вы сами преодолевали </a:t>
            </a:r>
            <a:r>
              <a:rPr lang="ru-RU" dirty="0" smtClean="0"/>
              <a:t>трудности в своей жизни, в детстве. </a:t>
            </a:r>
            <a:r>
              <a:rPr lang="ru-RU" dirty="0"/>
              <a:t>Помогите </a:t>
            </a:r>
            <a:r>
              <a:rPr lang="ru-RU" dirty="0" smtClean="0"/>
              <a:t>ему </a:t>
            </a:r>
            <a:r>
              <a:rPr lang="ru-RU" dirty="0"/>
              <a:t>вспомнить случаи, когда он справился с проблемой, несмотря ни на что. </a:t>
            </a:r>
            <a:r>
              <a:rPr lang="ru-RU" dirty="0" smtClean="0"/>
              <a:t>И вы вместе заметите, что таких </a:t>
            </a:r>
            <a:r>
              <a:rPr lang="ru-RU" dirty="0"/>
              <a:t>побед наберётся немало!</a:t>
            </a:r>
          </a:p>
          <a:p>
            <a:pPr algn="just"/>
            <a:endParaRPr lang="ru-RU" dirty="0"/>
          </a:p>
          <a:p>
            <a:pPr algn="just">
              <a:lnSpc>
                <a:spcPts val="1560"/>
              </a:lnSpc>
              <a:spcAft>
                <a:spcPts val="1200"/>
              </a:spcAft>
            </a:pPr>
            <a:endParaRPr lang="ru-RU" sz="1600" dirty="0">
              <a:effectLst/>
              <a:ea typeface="Calibri" panose="020F0502020204030204" pitchFamily="34" charset="0"/>
              <a:cs typeface="Times New Roman" panose="02020603050405020304" pitchFamily="18" charset="0"/>
            </a:endParaRPr>
          </a:p>
        </p:txBody>
      </p:sp>
      <p:pic>
        <p:nvPicPr>
          <p:cNvPr id="6148" name="Picture 4" descr="https://yaart-web-alice-images.s3.yandex.net/editing_result_4a9c46b2377b11f186d11ee5b0e01f53: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8825" y="666750"/>
            <a:ext cx="3886967" cy="31311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69812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31583" y="734358"/>
            <a:ext cx="10121153" cy="5362853"/>
          </a:xfrm>
          <a:prstGeom prst="rect">
            <a:avLst/>
          </a:prstGeom>
        </p:spPr>
      </p:pic>
      <p:sp>
        <p:nvSpPr>
          <p:cNvPr id="2" name="Прямоугольник 1"/>
          <p:cNvSpPr/>
          <p:nvPr/>
        </p:nvSpPr>
        <p:spPr>
          <a:xfrm>
            <a:off x="1281953" y="1073567"/>
            <a:ext cx="6096000" cy="1384995"/>
          </a:xfrm>
          <a:prstGeom prst="rect">
            <a:avLst/>
          </a:prstGeom>
        </p:spPr>
        <p:txBody>
          <a:bodyPr wrap="square">
            <a:spAutoFit/>
          </a:bodyPr>
          <a:lstStyle/>
          <a:p>
            <a:pPr algn="just"/>
            <a:r>
              <a:rPr lang="ru-RU" sz="2800" dirty="0"/>
              <a:t>Будильник на 20:26</a:t>
            </a:r>
          </a:p>
          <a:p>
            <a:pPr algn="just"/>
            <a:endParaRPr lang="ru-RU" sz="2800" dirty="0">
              <a:solidFill>
                <a:srgbClr val="0070C0"/>
              </a:solidFill>
            </a:endParaRPr>
          </a:p>
          <a:p>
            <a:pPr algn="just"/>
            <a:r>
              <a:rPr lang="ru-RU" sz="2800" dirty="0">
                <a:solidFill>
                  <a:srgbClr val="0070C0"/>
                </a:solidFill>
              </a:rPr>
              <a:t>«Почему я –молодец?»</a:t>
            </a:r>
          </a:p>
        </p:txBody>
      </p:sp>
    </p:spTree>
    <p:extLst>
      <p:ext uri="{BB962C8B-B14F-4D97-AF65-F5344CB8AC3E}">
        <p14:creationId xmlns:p14="http://schemas.microsoft.com/office/powerpoint/2010/main" xmlns="" val="3105118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65629" y="3343755"/>
            <a:ext cx="3639416" cy="1600438"/>
          </a:xfrm>
          <a:prstGeom prst="rect">
            <a:avLst/>
          </a:prstGeom>
        </p:spPr>
        <p:txBody>
          <a:bodyPr wrap="square">
            <a:spAutoFit/>
          </a:bodyPr>
          <a:lstStyle/>
          <a:p>
            <a:pPr algn="just"/>
            <a:r>
              <a:rPr lang="ru-RU"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ситуации, когда выпускнику свойственно видеть ситуацию катастрофичной, ему </a:t>
            </a:r>
            <a:r>
              <a:rPr lang="ru-RU" sz="1400" dirty="0">
                <a:solidFill>
                  <a:srgbClr val="000000"/>
                </a:solidFill>
                <a:ea typeface="Calibri" panose="020F0502020204030204" pitchFamily="34" charset="0"/>
                <a:cs typeface="Times New Roman" panose="02020603050405020304" pitchFamily="18" charset="0"/>
              </a:rPr>
              <a:t>предлагается</a:t>
            </a:r>
            <a:r>
              <a:rPr lang="ru-RU"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более подробно рассмотреть последствия неприятных событий, подготовить запасные варианты действий при их наступлении, выделить признаки их приближения. Составить План Б.</a:t>
            </a:r>
            <a:endParaRPr lang="ru-RU" sz="1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733366" y="856253"/>
            <a:ext cx="6687833" cy="5201647"/>
          </a:xfrm>
          <a:prstGeom prst="rect">
            <a:avLst/>
          </a:prstGeom>
        </p:spPr>
      </p:pic>
      <p:sp>
        <p:nvSpPr>
          <p:cNvPr id="6" name="Прямоугольник 5"/>
          <p:cNvSpPr/>
          <p:nvPr/>
        </p:nvSpPr>
        <p:spPr>
          <a:xfrm>
            <a:off x="865629" y="1209675"/>
            <a:ext cx="3639416" cy="1815882"/>
          </a:xfrm>
          <a:prstGeom prst="rect">
            <a:avLst/>
          </a:prstGeom>
        </p:spPr>
        <p:txBody>
          <a:bodyPr wrap="square">
            <a:spAutoFit/>
          </a:bodyPr>
          <a:lstStyle/>
          <a:p>
            <a:r>
              <a:rPr lang="ru-RU" sz="1400" dirty="0">
                <a:ea typeface="Times New Roman" panose="02020603050405020304" pitchFamily="18" charset="0"/>
                <a:cs typeface="Times New Roman" panose="02020603050405020304" pitchFamily="18" charset="0"/>
              </a:rPr>
              <a:t>Упражнение</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 «Анализируем тревожные мысли» помогает: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ru-RU" sz="1400" dirty="0">
                <a:latin typeface="Times New Roman" panose="02020603050405020304" pitchFamily="18" charset="0"/>
                <a:ea typeface="Times New Roman" panose="02020603050405020304" pitchFamily="18" charset="0"/>
                <a:cs typeface="Times New Roman" panose="02020603050405020304" pitchFamily="18" charset="0"/>
              </a:rPr>
              <a:t>— структурировать тревогу;</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ru-RU" sz="1400" dirty="0">
                <a:latin typeface="Times New Roman" panose="02020603050405020304" pitchFamily="18" charset="0"/>
                <a:ea typeface="Times New Roman" panose="02020603050405020304" pitchFamily="18" charset="0"/>
                <a:cs typeface="Times New Roman" panose="02020603050405020304" pitchFamily="18" charset="0"/>
              </a:rPr>
              <a:t> — отделить реальные риски от катастрофических мыслей;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ru-RU" sz="1400" dirty="0">
                <a:latin typeface="Times New Roman" panose="02020603050405020304" pitchFamily="18" charset="0"/>
                <a:ea typeface="Times New Roman" panose="02020603050405020304" pitchFamily="18" charset="0"/>
                <a:cs typeface="Times New Roman" panose="02020603050405020304" pitchFamily="18" charset="0"/>
              </a:rPr>
              <a:t> — наметить запасные пути;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ru-RU" sz="1400" dirty="0">
                <a:latin typeface="Times New Roman" panose="02020603050405020304" pitchFamily="18" charset="0"/>
                <a:ea typeface="Times New Roman" panose="02020603050405020304" pitchFamily="18" charset="0"/>
              </a:rPr>
              <a:t> — определить конкретные действия для улучшения ситуации.</a:t>
            </a:r>
            <a:endParaRPr lang="ru-RU" sz="1400" dirty="0"/>
          </a:p>
        </p:txBody>
      </p:sp>
    </p:spTree>
    <p:extLst>
      <p:ext uri="{BB962C8B-B14F-4D97-AF65-F5344CB8AC3E}">
        <p14:creationId xmlns:p14="http://schemas.microsoft.com/office/powerpoint/2010/main" xmlns="" val="456564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1306869701"/>
              </p:ext>
            </p:extLst>
          </p:nvPr>
        </p:nvGraphicFramePr>
        <p:xfrm>
          <a:off x="1022465" y="1047402"/>
          <a:ext cx="10099964" cy="4896775"/>
        </p:xfrm>
        <a:graphic>
          <a:graphicData uri="http://schemas.openxmlformats.org/drawingml/2006/table">
            <a:tbl>
              <a:tblPr firstRow="1" firstCol="1" bandRow="1">
                <a:tableStyleId>{5C22544A-7EE6-4342-B048-85BDC9FD1C3A}</a:tableStyleId>
              </a:tblPr>
              <a:tblGrid>
                <a:gridCol w="2104300">
                  <a:extLst>
                    <a:ext uri="{9D8B030D-6E8A-4147-A177-3AD203B41FA5}">
                      <a16:colId xmlns:a16="http://schemas.microsoft.com/office/drawing/2014/main" xmlns="" val="3166318752"/>
                    </a:ext>
                  </a:extLst>
                </a:gridCol>
                <a:gridCol w="7995664">
                  <a:extLst>
                    <a:ext uri="{9D8B030D-6E8A-4147-A177-3AD203B41FA5}">
                      <a16:colId xmlns:a16="http://schemas.microsoft.com/office/drawing/2014/main" xmlns="" val="4014600556"/>
                    </a:ext>
                  </a:extLst>
                </a:gridCol>
              </a:tblGrid>
              <a:tr h="414176">
                <a:tc>
                  <a:txBody>
                    <a:bodyPr/>
                    <a:lstStyle/>
                    <a:p>
                      <a:pPr algn="ctr">
                        <a:lnSpc>
                          <a:spcPts val="2100"/>
                        </a:lnSpc>
                        <a:spcBef>
                          <a:spcPts val="600"/>
                        </a:spcBef>
                        <a:spcAft>
                          <a:spcPts val="600"/>
                        </a:spcAft>
                      </a:pPr>
                      <a:r>
                        <a:rPr lang="ru-RU" sz="1400" dirty="0">
                          <a:effectLst/>
                          <a:latin typeface="+mn-lt"/>
                        </a:rPr>
                        <a:t>Блок анализа</a:t>
                      </a:r>
                      <a:endParaRPr lang="ru-RU" sz="1400" dirty="0">
                        <a:effectLst/>
                        <a:latin typeface="+mn-lt"/>
                        <a:ea typeface="Calibri" panose="020F0502020204030204" pitchFamily="34" charset="0"/>
                        <a:cs typeface="Times New Roman" panose="02020603050405020304" pitchFamily="18" charset="0"/>
                      </a:endParaRPr>
                    </a:p>
                  </a:txBody>
                  <a:tcPr marL="0" marR="174625" marT="58208" marB="58208" anchor="ctr">
                    <a:solidFill>
                      <a:srgbClr val="00B050"/>
                    </a:solidFill>
                  </a:tcPr>
                </a:tc>
                <a:tc>
                  <a:txBody>
                    <a:bodyPr/>
                    <a:lstStyle/>
                    <a:p>
                      <a:pPr>
                        <a:lnSpc>
                          <a:spcPts val="2100"/>
                        </a:lnSpc>
                        <a:spcBef>
                          <a:spcPts val="600"/>
                        </a:spcBef>
                        <a:spcAft>
                          <a:spcPts val="600"/>
                        </a:spcAft>
                      </a:pPr>
                      <a:r>
                        <a:rPr lang="ru-RU" sz="1400" dirty="0">
                          <a:effectLst/>
                          <a:latin typeface="+mn-lt"/>
                        </a:rPr>
                        <a:t>Содержание</a:t>
                      </a:r>
                      <a:endParaRPr lang="ru-RU" sz="1400" dirty="0">
                        <a:effectLst/>
                        <a:latin typeface="+mn-lt"/>
                        <a:ea typeface="Calibri" panose="020F0502020204030204" pitchFamily="34" charset="0"/>
                        <a:cs typeface="Times New Roman" panose="02020603050405020304" pitchFamily="18" charset="0"/>
                      </a:endParaRPr>
                    </a:p>
                  </a:txBody>
                  <a:tcPr marL="174625" marR="174625" marT="58208" marB="58208" anchor="ctr">
                    <a:solidFill>
                      <a:srgbClr val="00B050"/>
                    </a:solidFill>
                  </a:tcPr>
                </a:tc>
                <a:extLst>
                  <a:ext uri="{0D108BD9-81ED-4DB2-BD59-A6C34878D82A}">
                    <a16:rowId xmlns:a16="http://schemas.microsoft.com/office/drawing/2014/main" xmlns="" val="3529195783"/>
                  </a:ext>
                </a:extLst>
              </a:tr>
              <a:tr h="1683373">
                <a:tc>
                  <a:txBody>
                    <a:bodyPr/>
                    <a:lstStyle/>
                    <a:p>
                      <a:pPr algn="ctr">
                        <a:lnSpc>
                          <a:spcPts val="2100"/>
                        </a:lnSpc>
                        <a:spcBef>
                          <a:spcPts val="600"/>
                        </a:spcBef>
                        <a:spcAft>
                          <a:spcPts val="600"/>
                        </a:spcAft>
                      </a:pPr>
                      <a:r>
                        <a:rPr lang="ru-RU" sz="1400" dirty="0">
                          <a:effectLst/>
                          <a:latin typeface="+mn-lt"/>
                        </a:rPr>
                        <a:t>1. События и автоматические мысли с оценкой эмоций</a:t>
                      </a:r>
                      <a:endParaRPr lang="ru-RU" sz="1400" dirty="0">
                        <a:effectLst/>
                        <a:latin typeface="+mn-lt"/>
                        <a:ea typeface="Calibri" panose="020F0502020204030204" pitchFamily="34" charset="0"/>
                        <a:cs typeface="Times New Roman" panose="02020603050405020304" pitchFamily="18" charset="0"/>
                      </a:endParaRPr>
                    </a:p>
                  </a:txBody>
                  <a:tcPr marL="0" marR="174625" marT="58208" marB="58208" anchor="ctr">
                    <a:solidFill>
                      <a:srgbClr val="00B050"/>
                    </a:solidFill>
                  </a:tcPr>
                </a:tc>
                <a:tc>
                  <a:txBody>
                    <a:bodyPr/>
                    <a:lstStyle/>
                    <a:p>
                      <a:pPr>
                        <a:lnSpc>
                          <a:spcPts val="2100"/>
                        </a:lnSpc>
                        <a:spcBef>
                          <a:spcPts val="600"/>
                        </a:spcBef>
                        <a:spcAft>
                          <a:spcPts val="600"/>
                        </a:spcAft>
                      </a:pPr>
                      <a:r>
                        <a:rPr lang="ru-RU" sz="1400" dirty="0">
                          <a:effectLst/>
                          <a:latin typeface="+mn-lt"/>
                        </a:rPr>
                        <a:t>Событие 1: «Я жду, что плохо сдам экзамен». — Автоматические мысли: «Моя жизнь провалится!» — Эмоции: тревога — 10/10 (сильный стресс, </a:t>
                      </a:r>
                      <a:r>
                        <a:rPr lang="ru-RU" sz="1400" dirty="0" err="1">
                          <a:effectLst/>
                          <a:latin typeface="+mn-lt"/>
                        </a:rPr>
                        <a:t>катастрофизация</a:t>
                      </a:r>
                      <a:r>
                        <a:rPr lang="ru-RU" sz="1400" dirty="0">
                          <a:effectLst/>
                          <a:latin typeface="+mn-lt"/>
                        </a:rPr>
                        <a:t> ситуации). Событие 2: «Я опасаюсь, что недостаточно хорошо сдам экзамен». — Автоматические мысли: «Это может усложнить осуществление моих целей!» — Эмоции: тревога — 4–5/10 (страх менее интенсивен, но значим — возможны препятствия на пути к целям).</a:t>
                      </a:r>
                      <a:endParaRPr lang="ru-RU" sz="1400" dirty="0">
                        <a:effectLst/>
                        <a:latin typeface="+mn-lt"/>
                        <a:ea typeface="Calibri" panose="020F0502020204030204" pitchFamily="34" charset="0"/>
                        <a:cs typeface="Times New Roman" panose="02020603050405020304" pitchFamily="18" charset="0"/>
                      </a:endParaRPr>
                    </a:p>
                  </a:txBody>
                  <a:tcPr marL="174625" marR="174625" marT="58208" marB="58208" anchor="ctr">
                    <a:noFill/>
                  </a:tcPr>
                </a:tc>
                <a:extLst>
                  <a:ext uri="{0D108BD9-81ED-4DB2-BD59-A6C34878D82A}">
                    <a16:rowId xmlns:a16="http://schemas.microsoft.com/office/drawing/2014/main" xmlns="" val="1432862511"/>
                  </a:ext>
                </a:extLst>
              </a:tr>
              <a:tr h="1366074">
                <a:tc>
                  <a:txBody>
                    <a:bodyPr/>
                    <a:lstStyle/>
                    <a:p>
                      <a:pPr algn="ctr">
                        <a:lnSpc>
                          <a:spcPts val="2100"/>
                        </a:lnSpc>
                        <a:spcBef>
                          <a:spcPts val="600"/>
                        </a:spcBef>
                        <a:spcAft>
                          <a:spcPts val="600"/>
                        </a:spcAft>
                      </a:pPr>
                      <a:r>
                        <a:rPr lang="ru-RU" sz="1400" dirty="0">
                          <a:effectLst/>
                          <a:latin typeface="+mn-lt"/>
                        </a:rPr>
                        <a:t>2. Анализ последствий неудачи на экзамене</a:t>
                      </a:r>
                      <a:endParaRPr lang="ru-RU" sz="1400" dirty="0">
                        <a:effectLst/>
                        <a:latin typeface="+mn-lt"/>
                        <a:ea typeface="Calibri" panose="020F0502020204030204" pitchFamily="34" charset="0"/>
                        <a:cs typeface="Times New Roman" panose="02020603050405020304" pitchFamily="18" charset="0"/>
                      </a:endParaRPr>
                    </a:p>
                  </a:txBody>
                  <a:tcPr marL="0" marR="174625" marT="58208" marB="58208" anchor="ctr">
                    <a:solidFill>
                      <a:srgbClr val="00B050"/>
                    </a:solidFill>
                  </a:tcPr>
                </a:tc>
                <a:tc>
                  <a:txBody>
                    <a:bodyPr/>
                    <a:lstStyle/>
                    <a:p>
                      <a:pPr>
                        <a:lnSpc>
                          <a:spcPts val="2100"/>
                        </a:lnSpc>
                        <a:spcBef>
                          <a:spcPts val="600"/>
                        </a:spcBef>
                        <a:spcAft>
                          <a:spcPts val="600"/>
                        </a:spcAft>
                      </a:pPr>
                      <a:r>
                        <a:rPr lang="ru-RU" sz="1400" dirty="0">
                          <a:effectLst/>
                          <a:latin typeface="+mn-lt"/>
                        </a:rPr>
                        <a:t>Последствие 1: придётся поступить в местный вуз. — Вероятность: 100% (воспринимается как неизбежное). Последствие 2: после окончания вуза не смогу найти престижную работу. — Вероятность: 50% (есть неопределённость, но тревога присутствует). Последствие 3: не смогу переехать жить в Москву. — Вероятность: 50% (значимое последствие с умеренной оценкой вероятности).</a:t>
                      </a:r>
                      <a:endParaRPr lang="ru-RU" sz="1400" dirty="0">
                        <a:effectLst/>
                        <a:latin typeface="+mn-lt"/>
                        <a:ea typeface="Calibri" panose="020F0502020204030204" pitchFamily="34" charset="0"/>
                        <a:cs typeface="Times New Roman" panose="02020603050405020304" pitchFamily="18" charset="0"/>
                      </a:endParaRPr>
                    </a:p>
                  </a:txBody>
                  <a:tcPr marL="174625" marR="174625" marT="58208" marB="58208" anchor="ctr">
                    <a:noFill/>
                  </a:tcPr>
                </a:tc>
                <a:extLst>
                  <a:ext uri="{0D108BD9-81ED-4DB2-BD59-A6C34878D82A}">
                    <a16:rowId xmlns:a16="http://schemas.microsoft.com/office/drawing/2014/main" xmlns="" val="873446010"/>
                  </a:ext>
                </a:extLst>
              </a:tr>
              <a:tr h="1366074">
                <a:tc>
                  <a:txBody>
                    <a:bodyPr/>
                    <a:lstStyle/>
                    <a:p>
                      <a:pPr algn="ctr">
                        <a:lnSpc>
                          <a:spcPts val="2100"/>
                        </a:lnSpc>
                        <a:spcBef>
                          <a:spcPts val="600"/>
                        </a:spcBef>
                        <a:spcAft>
                          <a:spcPts val="600"/>
                        </a:spcAft>
                      </a:pPr>
                      <a:r>
                        <a:rPr lang="ru-RU" sz="1400" dirty="0">
                          <a:effectLst/>
                          <a:latin typeface="+mn-lt"/>
                        </a:rPr>
                        <a:t>3. Запасные варианты (План Б) (как смягчить последствия)</a:t>
                      </a:r>
                      <a:endParaRPr lang="ru-RU" sz="1400" dirty="0">
                        <a:effectLst/>
                        <a:latin typeface="+mn-lt"/>
                        <a:ea typeface="Calibri" panose="020F0502020204030204" pitchFamily="34" charset="0"/>
                        <a:cs typeface="Times New Roman" panose="02020603050405020304" pitchFamily="18" charset="0"/>
                      </a:endParaRPr>
                    </a:p>
                  </a:txBody>
                  <a:tcPr marL="0" marR="174625" marT="58208" marB="58208" anchor="ctr">
                    <a:solidFill>
                      <a:srgbClr val="00B050"/>
                    </a:solidFill>
                  </a:tcPr>
                </a:tc>
                <a:tc>
                  <a:txBody>
                    <a:bodyPr/>
                    <a:lstStyle/>
                    <a:p>
                      <a:pPr>
                        <a:lnSpc>
                          <a:spcPts val="2100"/>
                        </a:lnSpc>
                        <a:spcBef>
                          <a:spcPts val="600"/>
                        </a:spcBef>
                        <a:spcAft>
                          <a:spcPts val="600"/>
                        </a:spcAft>
                      </a:pPr>
                      <a:r>
                        <a:rPr lang="ru-RU" sz="1400" dirty="0">
                          <a:effectLst/>
                          <a:latin typeface="+mn-lt"/>
                        </a:rPr>
                        <a:t>Для последствия 1 (местный вуз): — родители помогут финансово для поступления в престижный вуз; — после первого курса можно попробовать перейти на бюджет. Для последствия 2 (престижная работа): — при хорошей успеваемости можно найти работу независимо от вуза. Для последствия 3 (переезд в Москву): — переезд можно отложить на 10 лет относительно изначального плана.</a:t>
                      </a:r>
                      <a:endParaRPr lang="ru-RU" sz="1400" dirty="0">
                        <a:effectLst/>
                        <a:latin typeface="+mn-lt"/>
                        <a:ea typeface="Calibri" panose="020F0502020204030204" pitchFamily="34" charset="0"/>
                        <a:cs typeface="Times New Roman" panose="02020603050405020304" pitchFamily="18" charset="0"/>
                      </a:endParaRPr>
                    </a:p>
                  </a:txBody>
                  <a:tcPr marL="174625" marR="174625" marT="58208" marB="58208" anchor="ctr">
                    <a:noFill/>
                  </a:tcPr>
                </a:tc>
                <a:extLst>
                  <a:ext uri="{0D108BD9-81ED-4DB2-BD59-A6C34878D82A}">
                    <a16:rowId xmlns:a16="http://schemas.microsoft.com/office/drawing/2014/main" xmlns="" val="1184865780"/>
                  </a:ext>
                </a:extLst>
              </a:tr>
            </a:tbl>
          </a:graphicData>
        </a:graphic>
      </p:graphicFrame>
    </p:spTree>
    <p:extLst>
      <p:ext uri="{BB962C8B-B14F-4D97-AF65-F5344CB8AC3E}">
        <p14:creationId xmlns:p14="http://schemas.microsoft.com/office/powerpoint/2010/main" xmlns="" val="930608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3570923547"/>
              </p:ext>
            </p:extLst>
          </p:nvPr>
        </p:nvGraphicFramePr>
        <p:xfrm>
          <a:off x="1039091" y="939337"/>
          <a:ext cx="10224654" cy="4671753"/>
        </p:xfrm>
        <a:graphic>
          <a:graphicData uri="http://schemas.openxmlformats.org/drawingml/2006/table">
            <a:tbl>
              <a:tblPr firstRow="1" firstCol="1" bandRow="1">
                <a:tableStyleId>{5C22544A-7EE6-4342-B048-85BDC9FD1C3A}</a:tableStyleId>
              </a:tblPr>
              <a:tblGrid>
                <a:gridCol w="2130279">
                  <a:extLst>
                    <a:ext uri="{9D8B030D-6E8A-4147-A177-3AD203B41FA5}">
                      <a16:colId xmlns:a16="http://schemas.microsoft.com/office/drawing/2014/main" xmlns="" val="4139269045"/>
                    </a:ext>
                  </a:extLst>
                </a:gridCol>
                <a:gridCol w="8094375">
                  <a:extLst>
                    <a:ext uri="{9D8B030D-6E8A-4147-A177-3AD203B41FA5}">
                      <a16:colId xmlns:a16="http://schemas.microsoft.com/office/drawing/2014/main" xmlns="" val="1565135157"/>
                    </a:ext>
                  </a:extLst>
                </a:gridCol>
              </a:tblGrid>
              <a:tr h="1996525">
                <a:tc>
                  <a:txBody>
                    <a:bodyPr/>
                    <a:lstStyle/>
                    <a:p>
                      <a:pPr algn="ctr">
                        <a:lnSpc>
                          <a:spcPts val="2100"/>
                        </a:lnSpc>
                        <a:spcBef>
                          <a:spcPts val="600"/>
                        </a:spcBef>
                        <a:spcAft>
                          <a:spcPts val="600"/>
                        </a:spcAft>
                      </a:pPr>
                      <a:r>
                        <a:rPr lang="ru-RU" sz="1600">
                          <a:effectLst/>
                        </a:rPr>
                        <a:t>4. Признаки приближения «провала» на экзамене («тревожные сигналы»)</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0" marR="228600" marT="76200" marB="76200" anchor="ctr">
                    <a:solidFill>
                      <a:srgbClr val="00B050"/>
                    </a:solidFill>
                  </a:tcPr>
                </a:tc>
                <a:tc>
                  <a:txBody>
                    <a:bodyPr/>
                    <a:lstStyle/>
                    <a:p>
                      <a:pPr>
                        <a:lnSpc>
                          <a:spcPts val="2100"/>
                        </a:lnSpc>
                        <a:spcBef>
                          <a:spcPts val="600"/>
                        </a:spcBef>
                        <a:spcAft>
                          <a:spcPts val="600"/>
                        </a:spcAft>
                      </a:pPr>
                      <a:r>
                        <a:rPr lang="ru-RU" sz="1600" b="0" dirty="0">
                          <a:solidFill>
                            <a:schemeClr val="tx1"/>
                          </a:solidFill>
                          <a:effectLst/>
                        </a:rPr>
                        <a:t>— снижение оценок по сравнению с прежними результатами; </a:t>
                      </a:r>
                    </a:p>
                    <a:p>
                      <a:pPr>
                        <a:lnSpc>
                          <a:spcPts val="2100"/>
                        </a:lnSpc>
                        <a:spcBef>
                          <a:spcPts val="600"/>
                        </a:spcBef>
                        <a:spcAft>
                          <a:spcPts val="600"/>
                        </a:spcAft>
                      </a:pPr>
                      <a:r>
                        <a:rPr lang="ru-RU" sz="1600" b="0" dirty="0">
                          <a:solidFill>
                            <a:schemeClr val="tx1"/>
                          </a:solidFill>
                          <a:effectLst/>
                        </a:rPr>
                        <a:t>— увеличение времени, необходимого для запоминания материала;</a:t>
                      </a:r>
                    </a:p>
                    <a:p>
                      <a:pPr>
                        <a:lnSpc>
                          <a:spcPts val="2100"/>
                        </a:lnSpc>
                        <a:spcBef>
                          <a:spcPts val="600"/>
                        </a:spcBef>
                        <a:spcAft>
                          <a:spcPts val="600"/>
                        </a:spcAft>
                      </a:pPr>
                      <a:r>
                        <a:rPr lang="ru-RU" sz="1600" b="0" dirty="0">
                          <a:solidFill>
                            <a:schemeClr val="tx1"/>
                          </a:solidFill>
                          <a:effectLst/>
                        </a:rPr>
                        <a:t> — отставание от одноклассников (их оценки выше).</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8600" marR="228600" marT="76200" marB="76200" anchor="ctr">
                    <a:noFill/>
                  </a:tcPr>
                </a:tc>
                <a:extLst>
                  <a:ext uri="{0D108BD9-81ED-4DB2-BD59-A6C34878D82A}">
                    <a16:rowId xmlns:a16="http://schemas.microsoft.com/office/drawing/2014/main" xmlns="" val="480243767"/>
                  </a:ext>
                </a:extLst>
              </a:tr>
              <a:tr h="2675228">
                <a:tc>
                  <a:txBody>
                    <a:bodyPr/>
                    <a:lstStyle/>
                    <a:p>
                      <a:pPr algn="ctr">
                        <a:lnSpc>
                          <a:spcPts val="2100"/>
                        </a:lnSpc>
                        <a:spcBef>
                          <a:spcPts val="600"/>
                        </a:spcBef>
                        <a:spcAft>
                          <a:spcPts val="600"/>
                        </a:spcAft>
                      </a:pPr>
                      <a:r>
                        <a:rPr lang="ru-RU" sz="1600" dirty="0">
                          <a:effectLst/>
                        </a:rPr>
                        <a:t>5. Страхующие действия (что можно сделать при появлении признаков)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28600" marT="76200" marB="76200" anchor="ctr">
                    <a:solidFill>
                      <a:srgbClr val="00B050"/>
                    </a:solidFill>
                  </a:tcPr>
                </a:tc>
                <a:tc>
                  <a:txBody>
                    <a:bodyPr/>
                    <a:lstStyle/>
                    <a:p>
                      <a:pPr>
                        <a:lnSpc>
                          <a:spcPts val="2100"/>
                        </a:lnSpc>
                        <a:spcBef>
                          <a:spcPts val="600"/>
                        </a:spcBef>
                        <a:spcAft>
                          <a:spcPts val="600"/>
                        </a:spcAft>
                      </a:pPr>
                      <a:r>
                        <a:rPr lang="ru-RU" sz="1600" dirty="0">
                          <a:solidFill>
                            <a:schemeClr val="tx1"/>
                          </a:solidFill>
                          <a:effectLst/>
                        </a:rPr>
                        <a:t>— проанализировать причины снижения оценок (возможно, это ошибка учителя);</a:t>
                      </a:r>
                    </a:p>
                    <a:p>
                      <a:pPr>
                        <a:lnSpc>
                          <a:spcPts val="2100"/>
                        </a:lnSpc>
                        <a:spcBef>
                          <a:spcPts val="600"/>
                        </a:spcBef>
                        <a:spcAft>
                          <a:spcPts val="600"/>
                        </a:spcAft>
                      </a:pPr>
                      <a:r>
                        <a:rPr lang="ru-RU" sz="1600" dirty="0">
                          <a:solidFill>
                            <a:schemeClr val="tx1"/>
                          </a:solidFill>
                          <a:effectLst/>
                        </a:rPr>
                        <a:t> — изучить конкретные ошибки, за которые снижали оценки, и проработать эти темы;</a:t>
                      </a:r>
                    </a:p>
                    <a:p>
                      <a:pPr>
                        <a:lnSpc>
                          <a:spcPts val="2100"/>
                        </a:lnSpc>
                        <a:spcBef>
                          <a:spcPts val="600"/>
                        </a:spcBef>
                        <a:spcAft>
                          <a:spcPts val="600"/>
                        </a:spcAft>
                      </a:pPr>
                      <a:r>
                        <a:rPr lang="ru-RU" sz="1600" dirty="0">
                          <a:solidFill>
                            <a:schemeClr val="tx1"/>
                          </a:solidFill>
                          <a:effectLst/>
                        </a:rPr>
                        <a:t> — если ухудшилась память — сделать вывод о необходимости отдыха;</a:t>
                      </a:r>
                    </a:p>
                    <a:p>
                      <a:pPr>
                        <a:lnSpc>
                          <a:spcPts val="2100"/>
                        </a:lnSpc>
                        <a:spcBef>
                          <a:spcPts val="600"/>
                        </a:spcBef>
                        <a:spcAft>
                          <a:spcPts val="600"/>
                        </a:spcAft>
                      </a:pPr>
                      <a:r>
                        <a:rPr lang="ru-RU" sz="1600" dirty="0">
                          <a:solidFill>
                            <a:schemeClr val="tx1"/>
                          </a:solidFill>
                          <a:effectLst/>
                        </a:rPr>
                        <a:t> — организовать совместные занятия с более успешными одноклассниками для улучшения подготовки.</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8600" marR="228600" marT="76200" marB="76200" anchor="ctr">
                    <a:noFill/>
                  </a:tcPr>
                </a:tc>
                <a:extLst>
                  <a:ext uri="{0D108BD9-81ED-4DB2-BD59-A6C34878D82A}">
                    <a16:rowId xmlns:a16="http://schemas.microsoft.com/office/drawing/2014/main" xmlns="" val="3553425857"/>
                  </a:ext>
                </a:extLst>
              </a:tr>
            </a:tbl>
          </a:graphicData>
        </a:graphic>
      </p:graphicFrame>
    </p:spTree>
    <p:extLst>
      <p:ext uri="{BB962C8B-B14F-4D97-AF65-F5344CB8AC3E}">
        <p14:creationId xmlns:p14="http://schemas.microsoft.com/office/powerpoint/2010/main" xmlns="" val="3554425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2202" y="719197"/>
            <a:ext cx="8955579" cy="4524315"/>
          </a:xfrm>
          <a:prstGeom prst="rect">
            <a:avLst/>
          </a:prstGeom>
        </p:spPr>
        <p:txBody>
          <a:bodyPr wrap="square">
            <a:spAutoFit/>
          </a:bodyPr>
          <a:lstStyle/>
          <a:p>
            <a:r>
              <a:rPr lang="ru-RU" b="1" dirty="0"/>
              <a:t>Для улучшения продуктивности</a:t>
            </a:r>
          </a:p>
          <a:p>
            <a:endParaRPr lang="ru-RU" b="1" dirty="0"/>
          </a:p>
          <a:p>
            <a:r>
              <a:rPr lang="ru-RU" b="1" dirty="0"/>
              <a:t>Настройка межполушарного взаимодействия с помощью «Гимнастики мозга»</a:t>
            </a:r>
            <a:r>
              <a:rPr lang="ru-RU" dirty="0"/>
              <a:t>:</a:t>
            </a:r>
          </a:p>
          <a:p>
            <a:r>
              <a:rPr lang="ru-RU" dirty="0"/>
              <a:t>«Ленивые восьмерки»</a:t>
            </a:r>
          </a:p>
          <a:p>
            <a:r>
              <a:rPr lang="ru-RU" dirty="0"/>
              <a:t>«Думающий колпак»</a:t>
            </a:r>
          </a:p>
          <a:p>
            <a:r>
              <a:rPr lang="ru-RU" dirty="0"/>
              <a:t>Упражнения на координацию и на равновесие.</a:t>
            </a:r>
          </a:p>
          <a:p>
            <a:endParaRPr lang="ru-RU" dirty="0"/>
          </a:p>
          <a:p>
            <a:r>
              <a:rPr lang="ru-RU" dirty="0"/>
              <a:t>«Энергетическое зевание» – </a:t>
            </a:r>
            <a:r>
              <a:rPr lang="ru-RU" b="1" dirty="0"/>
              <a:t>улучшение кислородного обмена</a:t>
            </a:r>
            <a:r>
              <a:rPr lang="ru-RU" dirty="0"/>
              <a:t>.</a:t>
            </a:r>
          </a:p>
          <a:p>
            <a:r>
              <a:rPr lang="ru-RU" dirty="0"/>
              <a:t>Зевать необходимо тем чаще, чем более интенсивной умственной деятельностью вы заняты. Зевание во время экзамена очень полезно. Как правильно зевать? Во время зевка обеими руками массировать круговыми движениями сухожилия (около ушей), соединяющие нижнюю и верхнюю челюсти. В этих местах находится большое количество нервных волокон. Для того чтобы оградить свой организм от кислородного голодания, достаточно 3-5 зевков.</a:t>
            </a:r>
          </a:p>
          <a:p>
            <a:endParaRPr lang="ru-RU" dirty="0"/>
          </a:p>
          <a:p>
            <a:r>
              <a:rPr lang="ru-RU" b="1" dirty="0"/>
              <a:t>ВОДА!!!</a:t>
            </a:r>
          </a:p>
        </p:txBody>
      </p:sp>
    </p:spTree>
    <p:extLst>
      <p:ext uri="{BB962C8B-B14F-4D97-AF65-F5344CB8AC3E}">
        <p14:creationId xmlns:p14="http://schemas.microsoft.com/office/powerpoint/2010/main" xmlns="" val="4281130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44601" y="1715711"/>
            <a:ext cx="9525000" cy="3108543"/>
          </a:xfrm>
          <a:prstGeom prst="rect">
            <a:avLst/>
          </a:prstGeom>
        </p:spPr>
        <p:txBody>
          <a:bodyPr wrap="square">
            <a:spAutoFit/>
          </a:bodyPr>
          <a:lstStyle/>
          <a:p>
            <a:pPr algn="just">
              <a:lnSpc>
                <a:spcPts val="1560"/>
              </a:lnSpc>
              <a:spcAft>
                <a:spcPts val="1200"/>
              </a:spcAf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 любому испытанию важно готовиться. </a:t>
            </a:r>
          </a:p>
          <a:p>
            <a:pPr algn="just">
              <a:lnSpc>
                <a:spcPts val="1560"/>
              </a:lnSpc>
              <a:spcAft>
                <a:spcPts val="1200"/>
              </a:spcAft>
            </a:pPr>
            <a:endPar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1560"/>
              </a:lnSpc>
              <a:spcAft>
                <a:spcPts val="120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Перед экзаменом вы можете: </a:t>
            </a:r>
          </a:p>
          <a:p>
            <a:pPr marL="285750" indent="-285750">
              <a:buFontTx/>
              <a:buChar cha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Составить план завершающей подготовки, помочь выпускнику структурировать время</a:t>
            </a:r>
          </a:p>
          <a:p>
            <a:pPr marL="285750" indent="-285750">
              <a:buFontTx/>
              <a:buChar cha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повторении материала, помогать составлять схемы, ментальные карты, четкие тезисы</a:t>
            </a:r>
          </a:p>
          <a:p>
            <a:pPr marL="285750" indent="-285750">
              <a:buFontTx/>
              <a:buChar cha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Следить за режимом подготовки, предотвращать перегрузки, стимулировать отдохнуть, переключиться</a:t>
            </a:r>
          </a:p>
          <a:p>
            <a:pPr marL="285750" indent="-285750">
              <a:buFontTx/>
              <a:buChar cha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Потренировать четко следить за временем и учить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его распределять.</a:t>
            </a:r>
            <a:endPar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Tx/>
              <a:buChar cha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Напомнить взять на экзамен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часы (без телефона!)</a:t>
            </a:r>
            <a:endPar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Tx/>
              <a:buChar cha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Накануне экзамена обеспечить полноценный отдых, вовремя отправить спать</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35113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Выноска со стрелкой вниз 5"/>
          <p:cNvSpPr/>
          <p:nvPr/>
        </p:nvSpPr>
        <p:spPr>
          <a:xfrm>
            <a:off x="1529542" y="980902"/>
            <a:ext cx="5619404" cy="2033769"/>
          </a:xfrm>
          <a:prstGeom prst="downArrowCallou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1662545" y="1146750"/>
            <a:ext cx="6400800" cy="923330"/>
          </a:xfrm>
          <a:prstGeom prst="rect">
            <a:avLst/>
          </a:prstGeom>
        </p:spPr>
        <p:txBody>
          <a:bodyPr wrap="square">
            <a:spAutoFit/>
          </a:bodyPr>
          <a:lstStyle/>
          <a:p>
            <a:r>
              <a:rPr lang="ru-RU" dirty="0"/>
              <a:t>Выпускников спросили: «В чем на </a:t>
            </a:r>
            <a:r>
              <a:rPr lang="ru-RU" dirty="0" smtClean="0"/>
              <a:t>ваш </a:t>
            </a:r>
            <a:r>
              <a:rPr lang="ru-RU" dirty="0"/>
              <a:t>взгляд должна </a:t>
            </a:r>
            <a:r>
              <a:rPr lang="ru-RU" dirty="0" smtClean="0"/>
              <a:t>заключаться </a:t>
            </a:r>
            <a:r>
              <a:rPr lang="ru-RU" dirty="0"/>
              <a:t>помощь родителей в период подготовки к экзаменам?» </a:t>
            </a:r>
          </a:p>
        </p:txBody>
      </p:sp>
      <p:sp>
        <p:nvSpPr>
          <p:cNvPr id="3" name="Прямоугольник 2"/>
          <p:cNvSpPr/>
          <p:nvPr/>
        </p:nvSpPr>
        <p:spPr>
          <a:xfrm>
            <a:off x="3084435" y="3165502"/>
            <a:ext cx="3369427" cy="642929"/>
          </a:xfrm>
          <a:prstGeom prst="rect">
            <a:avLst/>
          </a:prstGeom>
        </p:spPr>
        <p:txBody>
          <a:bodyPr wrap="square">
            <a:spAutoFit/>
          </a:bodyPr>
          <a:lstStyle/>
          <a:p>
            <a:r>
              <a:rPr lang="ru-RU" dirty="0"/>
              <a:t>Спокойная обстановка дома.</a:t>
            </a:r>
          </a:p>
          <a:p>
            <a:endParaRPr lang="ru-RU" dirty="0"/>
          </a:p>
        </p:txBody>
      </p:sp>
      <p:sp>
        <p:nvSpPr>
          <p:cNvPr id="5" name="Прямоугольник 4"/>
          <p:cNvSpPr/>
          <p:nvPr/>
        </p:nvSpPr>
        <p:spPr>
          <a:xfrm>
            <a:off x="5598207" y="4998294"/>
            <a:ext cx="3263161" cy="369332"/>
          </a:xfrm>
          <a:prstGeom prst="rect">
            <a:avLst/>
          </a:prstGeom>
        </p:spPr>
        <p:txBody>
          <a:bodyPr wrap="square">
            <a:spAutoFit/>
          </a:bodyPr>
          <a:lstStyle/>
          <a:p>
            <a:r>
              <a:rPr lang="ru-RU" dirty="0"/>
              <a:t>Психологическая поддержка</a:t>
            </a:r>
          </a:p>
        </p:txBody>
      </p:sp>
      <p:pic>
        <p:nvPicPr>
          <p:cNvPr id="8" name="Рисунок 7"/>
          <p:cNvPicPr>
            <a:picLocks noChangeAspect="1"/>
          </p:cNvPicPr>
          <p:nvPr/>
        </p:nvPicPr>
        <p:blipFill>
          <a:blip r:embed="rId2"/>
          <a:stretch>
            <a:fillRect/>
          </a:stretch>
        </p:blipFill>
        <p:spPr>
          <a:xfrm>
            <a:off x="8187091" y="927679"/>
            <a:ext cx="3006026" cy="1690888"/>
          </a:xfrm>
          <a:prstGeom prst="rect">
            <a:avLst/>
          </a:prstGeom>
        </p:spPr>
      </p:pic>
      <p:pic>
        <p:nvPicPr>
          <p:cNvPr id="4098" name="Picture 2" descr="https://yaart-web-alice-images.s3.yandex.net/editing_result_69f880e3374a11f18bdf16670c5a10cb: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55145" y="2568749"/>
            <a:ext cx="4216399" cy="220402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Рисунок 3"/>
          <p:cNvPicPr>
            <a:picLocks noChangeAspect="1"/>
          </p:cNvPicPr>
          <p:nvPr/>
        </p:nvPicPr>
        <p:blipFill>
          <a:blip r:embed="rId4"/>
          <a:stretch>
            <a:fillRect/>
          </a:stretch>
        </p:blipFill>
        <p:spPr>
          <a:xfrm>
            <a:off x="9243753" y="3927456"/>
            <a:ext cx="2263881" cy="2263881"/>
          </a:xfrm>
          <a:prstGeom prst="rect">
            <a:avLst/>
          </a:prstGeom>
        </p:spPr>
      </p:pic>
      <p:pic>
        <p:nvPicPr>
          <p:cNvPr id="7" name="Рисунок 6"/>
          <p:cNvPicPr>
            <a:picLocks noChangeAspect="1"/>
          </p:cNvPicPr>
          <p:nvPr/>
        </p:nvPicPr>
        <p:blipFill>
          <a:blip r:embed="rId5"/>
          <a:stretch>
            <a:fillRect/>
          </a:stretch>
        </p:blipFill>
        <p:spPr>
          <a:xfrm>
            <a:off x="1044923" y="2428519"/>
            <a:ext cx="2064450" cy="3698806"/>
          </a:xfrm>
          <a:prstGeom prst="rect">
            <a:avLst/>
          </a:prstGeom>
        </p:spPr>
      </p:pic>
      <p:pic>
        <p:nvPicPr>
          <p:cNvPr id="10" name="Рисунок 9"/>
          <p:cNvPicPr>
            <a:picLocks noChangeAspect="1"/>
          </p:cNvPicPr>
          <p:nvPr/>
        </p:nvPicPr>
        <p:blipFill>
          <a:blip r:embed="rId6"/>
          <a:stretch>
            <a:fillRect/>
          </a:stretch>
        </p:blipFill>
        <p:spPr>
          <a:xfrm>
            <a:off x="3273842" y="3670762"/>
            <a:ext cx="2159896" cy="2159896"/>
          </a:xfrm>
          <a:prstGeom prst="rect">
            <a:avLst/>
          </a:prstGeom>
        </p:spPr>
      </p:pic>
    </p:spTree>
    <p:extLst>
      <p:ext uri="{BB962C8B-B14F-4D97-AF65-F5344CB8AC3E}">
        <p14:creationId xmlns:p14="http://schemas.microsoft.com/office/powerpoint/2010/main" xmlns="" val="80533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ds04.infourok.ru/uploads/ex/0260/000ac447-7d625c92/img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69977" y="940453"/>
            <a:ext cx="6605308" cy="495398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914401" y="1138518"/>
            <a:ext cx="2644588" cy="646331"/>
          </a:xfrm>
          <a:prstGeom prst="rect">
            <a:avLst/>
          </a:prstGeom>
        </p:spPr>
        <p:txBody>
          <a:bodyPr wrap="square">
            <a:spAutoFit/>
          </a:bodyPr>
          <a:lstStyle/>
          <a:p>
            <a:r>
              <a:rPr lang="ru-RU" b="1" dirty="0"/>
              <a:t>«Мои Университеты»  </a:t>
            </a:r>
          </a:p>
          <a:p>
            <a:endParaRPr lang="ru-RU" dirty="0"/>
          </a:p>
        </p:txBody>
      </p:sp>
    </p:spTree>
    <p:extLst>
      <p:ext uri="{BB962C8B-B14F-4D97-AF65-F5344CB8AC3E}">
        <p14:creationId xmlns:p14="http://schemas.microsoft.com/office/powerpoint/2010/main" xmlns="" val="3366725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D79FpqJX4AUAfBB.jpg:larg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5948" y="654424"/>
            <a:ext cx="6872335" cy="458155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8068235" y="654424"/>
            <a:ext cx="3039036" cy="2308324"/>
          </a:xfrm>
          <a:prstGeom prst="rect">
            <a:avLst/>
          </a:prstGeom>
        </p:spPr>
        <p:txBody>
          <a:bodyPr wrap="square">
            <a:spAutoFit/>
          </a:bodyPr>
          <a:lstStyle/>
          <a:p>
            <a:r>
              <a:rPr lang="ru-RU" b="1" dirty="0"/>
              <a:t>Михаил Александрович Шолохов</a:t>
            </a:r>
          </a:p>
          <a:p>
            <a:r>
              <a:rPr lang="ru-RU" b="1" dirty="0"/>
              <a:t> (1905-1984)</a:t>
            </a:r>
          </a:p>
          <a:p>
            <a:r>
              <a:rPr lang="ru-RU" b="1" dirty="0"/>
              <a:t>Учился 7 лет, образование прервано Гражданской войной.</a:t>
            </a:r>
          </a:p>
          <a:p>
            <a:endParaRPr lang="ru-RU" b="1" dirty="0"/>
          </a:p>
          <a:p>
            <a:endParaRPr lang="ru-RU" dirty="0"/>
          </a:p>
        </p:txBody>
      </p:sp>
      <p:pic>
        <p:nvPicPr>
          <p:cNvPr id="2052" name="Picture 4" descr="https://ds05.infourok.ru/uploads/ex/05fe/00126905-429fc7c2/hello_html_m3ab9b71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17342" y="2524962"/>
            <a:ext cx="4755624" cy="35620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50568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2712" y="942535"/>
            <a:ext cx="9815196" cy="4801314"/>
          </a:xfrm>
          <a:prstGeom prst="rect">
            <a:avLst/>
          </a:prstGeom>
        </p:spPr>
        <p:txBody>
          <a:bodyPr wrap="square">
            <a:spAutoFit/>
          </a:bodyPr>
          <a:lstStyle/>
          <a:p>
            <a:pPr algn="just"/>
            <a:r>
              <a:rPr lang="ru-RU" b="1" dirty="0">
                <a:solidFill>
                  <a:srgbClr val="000000"/>
                </a:solidFill>
              </a:rPr>
              <a:t>Три проблемных зоны, создающих трудности перед экзаменом:</a:t>
            </a:r>
          </a:p>
          <a:p>
            <a:pPr algn="just"/>
            <a:endParaRPr lang="ru-RU" b="1" dirty="0">
              <a:solidFill>
                <a:srgbClr val="000000"/>
              </a:solidFill>
            </a:endParaRPr>
          </a:p>
          <a:p>
            <a:pPr algn="just"/>
            <a:r>
              <a:rPr lang="ru-RU" b="1" dirty="0">
                <a:solidFill>
                  <a:srgbClr val="000000"/>
                </a:solidFill>
              </a:rPr>
              <a:t>1.Процессуальная (связанная с процедурой экзамена):</a:t>
            </a:r>
            <a:endParaRPr lang="ru-RU" dirty="0">
              <a:solidFill>
                <a:srgbClr val="000000"/>
              </a:solidFill>
            </a:endParaRPr>
          </a:p>
          <a:p>
            <a:pPr marL="285750" indent="-285750" algn="just">
              <a:buFont typeface="Arial" panose="020B0604020202020204" pitchFamily="34" charset="0"/>
              <a:buChar char="•"/>
            </a:pPr>
            <a:r>
              <a:rPr lang="ru-RU" dirty="0">
                <a:solidFill>
                  <a:srgbClr val="000000"/>
                </a:solidFill>
              </a:rPr>
              <a:t>недостаточное знакомство с процедурой;</a:t>
            </a:r>
          </a:p>
          <a:p>
            <a:pPr marL="285750" indent="-285750" algn="just">
              <a:buFont typeface="Arial" panose="020B0604020202020204" pitchFamily="34" charset="0"/>
              <a:buChar char="•"/>
            </a:pPr>
            <a:r>
              <a:rPr lang="ru-RU" dirty="0">
                <a:solidFill>
                  <a:srgbClr val="000000"/>
                </a:solidFill>
              </a:rPr>
              <a:t>незнакомое место и незнакомые взрослые.</a:t>
            </a:r>
          </a:p>
          <a:p>
            <a:pPr algn="just"/>
            <a:endParaRPr lang="ru-RU" dirty="0">
              <a:solidFill>
                <a:srgbClr val="000000"/>
              </a:solidFill>
            </a:endParaRPr>
          </a:p>
          <a:p>
            <a:pPr algn="just"/>
            <a:r>
              <a:rPr lang="ru-RU" b="1" dirty="0">
                <a:solidFill>
                  <a:srgbClr val="000000"/>
                </a:solidFill>
              </a:rPr>
              <a:t>2. Познавательная (обусловлена недостаточной сформированностью некоторых учебных компонентов):</a:t>
            </a:r>
            <a:endParaRPr lang="ru-RU" dirty="0">
              <a:solidFill>
                <a:srgbClr val="000000"/>
              </a:solidFill>
            </a:endParaRPr>
          </a:p>
          <a:p>
            <a:pPr algn="just"/>
            <a:r>
              <a:rPr lang="ru-RU" dirty="0">
                <a:solidFill>
                  <a:srgbClr val="000000"/>
                </a:solidFill>
              </a:rPr>
              <a:t>– недостаточный объем знаний;</a:t>
            </a:r>
          </a:p>
          <a:p>
            <a:pPr algn="just"/>
            <a:r>
              <a:rPr lang="ru-RU" dirty="0">
                <a:solidFill>
                  <a:srgbClr val="000000"/>
                </a:solidFill>
              </a:rPr>
              <a:t>– недостаточная сформированность навыков работы с текстовыми заданиями;</a:t>
            </a:r>
          </a:p>
          <a:p>
            <a:pPr algn="just"/>
            <a:r>
              <a:rPr lang="ru-RU" dirty="0">
                <a:solidFill>
                  <a:srgbClr val="000000"/>
                </a:solidFill>
              </a:rPr>
              <a:t>– неспособность гибко оперировать системой учебных понятий предмета;</a:t>
            </a:r>
          </a:p>
          <a:p>
            <a:pPr algn="just"/>
            <a:r>
              <a:rPr lang="ru-RU" dirty="0">
                <a:solidFill>
                  <a:srgbClr val="000000"/>
                </a:solidFill>
              </a:rPr>
              <a:t>– неумение оперировать учебным материалом.</a:t>
            </a:r>
          </a:p>
          <a:p>
            <a:pPr algn="just"/>
            <a:endParaRPr lang="ru-RU" dirty="0">
              <a:solidFill>
                <a:srgbClr val="000000"/>
              </a:solidFill>
            </a:endParaRPr>
          </a:p>
          <a:p>
            <a:pPr algn="just"/>
            <a:r>
              <a:rPr lang="ru-RU" b="1" dirty="0">
                <a:solidFill>
                  <a:srgbClr val="000000"/>
                </a:solidFill>
              </a:rPr>
              <a:t>3. </a:t>
            </a:r>
            <a:r>
              <a:rPr lang="ru-RU" b="1" dirty="0" err="1">
                <a:solidFill>
                  <a:srgbClr val="000000"/>
                </a:solidFill>
              </a:rPr>
              <a:t>Личностнная</a:t>
            </a:r>
            <a:r>
              <a:rPr lang="ru-RU" b="1" dirty="0">
                <a:solidFill>
                  <a:srgbClr val="000000"/>
                </a:solidFill>
              </a:rPr>
              <a:t> (обусловлена личностными особенностями учащихся):</a:t>
            </a:r>
            <a:endParaRPr lang="ru-RU" dirty="0">
              <a:solidFill>
                <a:srgbClr val="000000"/>
              </a:solidFill>
            </a:endParaRPr>
          </a:p>
          <a:p>
            <a:pPr marL="285750" indent="-285750" algn="just">
              <a:buFont typeface="Arial" panose="020B0604020202020204" pitchFamily="34" charset="0"/>
              <a:buChar char="•"/>
            </a:pPr>
            <a:r>
              <a:rPr lang="ru-RU" dirty="0">
                <a:solidFill>
                  <a:srgbClr val="000000"/>
                </a:solidFill>
              </a:rPr>
              <a:t> экзаменационная тревожность;</a:t>
            </a:r>
          </a:p>
          <a:p>
            <a:pPr marL="285750" indent="-285750" algn="just">
              <a:buFont typeface="Arial" panose="020B0604020202020204" pitchFamily="34" charset="0"/>
              <a:buChar char="•"/>
            </a:pPr>
            <a:r>
              <a:rPr lang="ru-RU" dirty="0">
                <a:solidFill>
                  <a:srgbClr val="000000"/>
                </a:solidFill>
              </a:rPr>
              <a:t> неустойчивая и неверная самооценка («комплексы») и </a:t>
            </a:r>
            <a:r>
              <a:rPr lang="ru-RU" dirty="0" smtClean="0">
                <a:solidFill>
                  <a:srgbClr val="000000"/>
                </a:solidFill>
              </a:rPr>
              <a:t>др.</a:t>
            </a:r>
            <a:endParaRPr lang="ru-RU" dirty="0">
              <a:solidFill>
                <a:srgbClr val="000000"/>
              </a:solidFill>
            </a:endParaRPr>
          </a:p>
          <a:p>
            <a:pPr algn="just"/>
            <a:endParaRPr lang="ru-RU" b="0" i="0" dirty="0">
              <a:solidFill>
                <a:srgbClr val="000000"/>
              </a:solidFill>
              <a:effectLst/>
            </a:endParaRPr>
          </a:p>
        </p:txBody>
      </p:sp>
    </p:spTree>
    <p:extLst>
      <p:ext uri="{BB962C8B-B14F-4D97-AF65-F5344CB8AC3E}">
        <p14:creationId xmlns:p14="http://schemas.microsoft.com/office/powerpoint/2010/main" xmlns="" val="34920644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live4fun.ru/data/old_pictures/s3img_190022605_2464_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362" y="717176"/>
            <a:ext cx="4616637" cy="2941759"/>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s://doseng.org/uploads/posts/2012-06/1340680463_06.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87389" y="3144369"/>
            <a:ext cx="5531224" cy="3065880"/>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http://img.bibo.kz/6674/667425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08440" y="717176"/>
            <a:ext cx="4617452" cy="26087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2252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25700" y="1375539"/>
            <a:ext cx="6096000" cy="3170099"/>
          </a:xfrm>
          <a:prstGeom prst="rect">
            <a:avLst/>
          </a:prstGeom>
        </p:spPr>
        <p:txBody>
          <a:bodyPr>
            <a:spAutoFit/>
          </a:bodyPr>
          <a:lstStyle/>
          <a:p>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Держитесь! Осталось еще немного.</a:t>
            </a:r>
          </a:p>
          <a:p>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Берегите нервную систему. </a:t>
            </a:r>
          </a:p>
          <a:p>
            <a:endPar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Все что могли сделать, Вы уже сделали: родили, выкормили, вырастили и выучили. </a:t>
            </a:r>
          </a:p>
          <a:p>
            <a:endPar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Это их экзамен. </a:t>
            </a:r>
          </a:p>
          <a:p>
            <a:endPar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Не Ваш!</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69367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683703" y="838167"/>
            <a:ext cx="6833061" cy="4543986"/>
          </a:xfrm>
          <a:prstGeom prst="rect">
            <a:avLst/>
          </a:prstGeom>
        </p:spPr>
      </p:pic>
    </p:spTree>
    <p:extLst>
      <p:ext uri="{BB962C8B-B14F-4D97-AF65-F5344CB8AC3E}">
        <p14:creationId xmlns:p14="http://schemas.microsoft.com/office/powerpoint/2010/main" xmlns="" val="1808938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8900" y="1144538"/>
            <a:ext cx="9994900" cy="1477328"/>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 Источники:</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1. М.Ю. Чибисова. </a:t>
            </a:r>
            <a:r>
              <a:rPr lang="ru-RU" dirty="0" smtClean="0">
                <a:latin typeface="Times New Roman" panose="02020603050405020304" pitchFamily="18" charset="0"/>
                <a:cs typeface="Times New Roman" panose="02020603050405020304" pitchFamily="18" charset="0"/>
              </a:rPr>
              <a:t>Психолого-педагогическая </a:t>
            </a:r>
            <a:r>
              <a:rPr lang="ru-RU" dirty="0">
                <a:latin typeface="Times New Roman" panose="02020603050405020304" pitchFamily="18" charset="0"/>
                <a:cs typeface="Times New Roman" panose="02020603050405020304" pitchFamily="18" charset="0"/>
              </a:rPr>
              <a:t>подготовка школьников к сдаче выпускных экзаменов в традиционной форме и в форме ЕГЭ.</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2. Газета «Школьный психолог» </a:t>
            </a:r>
            <a:r>
              <a:rPr lang="en-US" dirty="0">
                <a:latin typeface="Times New Roman" panose="02020603050405020304" pitchFamily="18" charset="0"/>
                <a:cs typeface="Times New Roman" panose="02020603050405020304" pitchFamily="18" charset="0"/>
              </a:rPr>
              <a:t> https://psy.1sept.ru</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3. Интернет - ресурсы: </a:t>
            </a:r>
            <a:r>
              <a:rPr lang="en-US" dirty="0">
                <a:latin typeface="Times New Roman" panose="02020603050405020304" pitchFamily="18" charset="0"/>
                <a:cs typeface="Times New Roman" panose="02020603050405020304" pitchFamily="18" charset="0"/>
              </a:rPr>
              <a:t>www.b17.ru</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https://fipi.ru/ege</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https://infourok.ru</a:t>
            </a:r>
            <a:r>
              <a:rPr lang="ru-RU" dirty="0">
                <a:latin typeface="Times New Roman" panose="02020603050405020304" pitchFamily="18" charset="0"/>
                <a:cs typeface="Times New Roman" panose="02020603050405020304" pitchFamily="18" charset="0"/>
              </a:rPr>
              <a:t> и др.</a:t>
            </a:r>
          </a:p>
        </p:txBody>
      </p:sp>
    </p:spTree>
    <p:extLst>
      <p:ext uri="{BB962C8B-B14F-4D97-AF65-F5344CB8AC3E}">
        <p14:creationId xmlns:p14="http://schemas.microsoft.com/office/powerpoint/2010/main" xmlns="" val="3040055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8E68A3A-7043-4195-A196-14E459B822DA}"/>
              </a:ext>
            </a:extLst>
          </p:cNvPr>
          <p:cNvPicPr>
            <a:picLocks noChangeAspect="1"/>
          </p:cNvPicPr>
          <p:nvPr/>
        </p:nvPicPr>
        <p:blipFill>
          <a:blip r:embed="rId2">
            <a:extLst>
              <a:ext uri="{BEBA8EAE-BF5A-486C-A8C5-ECC9F3942E4B}">
                <a14:imgProps xmlns:a14="http://schemas.microsoft.com/office/drawing/2010/main" xmlns="">
                  <a14:imgLayer r:embed="rId3">
                    <a14:imgEffect>
                      <a14:artisticGlowDiffused/>
                    </a14:imgEffect>
                  </a14:imgLayer>
                </a14:imgProps>
              </a:ext>
            </a:extLst>
          </a:blip>
          <a:stretch>
            <a:fillRect/>
          </a:stretch>
        </p:blipFill>
        <p:spPr>
          <a:xfrm>
            <a:off x="7755471" y="681318"/>
            <a:ext cx="3489623" cy="2321942"/>
          </a:xfrm>
          <a:prstGeom prst="rect">
            <a:avLst/>
          </a:prstGeom>
          <a:effectLst>
            <a:outerShdw blurRad="50800" dist="38100" dir="18900000" algn="bl" rotWithShape="0">
              <a:prstClr val="black">
                <a:alpha val="40000"/>
              </a:prstClr>
            </a:outerShdw>
          </a:effectLst>
        </p:spPr>
      </p:pic>
      <p:sp>
        <p:nvSpPr>
          <p:cNvPr id="2" name="Прямоугольник 1"/>
          <p:cNvSpPr/>
          <p:nvPr/>
        </p:nvSpPr>
        <p:spPr>
          <a:xfrm>
            <a:off x="788894" y="681317"/>
            <a:ext cx="10712824" cy="5847755"/>
          </a:xfrm>
          <a:prstGeom prst="rect">
            <a:avLst/>
          </a:prstGeom>
        </p:spPr>
        <p:txBody>
          <a:bodyPr wrap="square">
            <a:spAutoFit/>
          </a:bodyPr>
          <a:lstStyle/>
          <a:p>
            <a:r>
              <a:rPr lang="ru-RU" sz="11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Забота о базовых потребностях ребенка:</a:t>
            </a:r>
            <a:endParaRPr lang="ru-RU" sz="1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следите за соблюдением режима дня ребенка: очень важно, чтобы он высыпался, вовремя и качественно питался (употребляя пищу, способствующую развитию памяти и стрессоустойчивости)</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периодически призывайте ребенка к отдыху (делать маленькие перерывы каждый час), ходите вместе на короткие прогулки (особенно хорошо это делать перед сном)</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обеспечьте ему спокойную атмосферу в доме, помогите организовать рабочее пространство (удобный стол, свободный компьютер и т.д.), попросите младших детей не шуметь и не отвлекать старшего от учебы</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кануне экзамена предложите принять теплую ванну перед сном (это будет способствовать расслаблению и хорошему отдыху, а значит лучшему «включению» на следующей день)</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r>
              <a:rPr lang="ru-RU" sz="11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Помощь репетитора:</a:t>
            </a:r>
            <a:endParaRPr lang="ru-RU" sz="1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самое главное – репетитор должен быть нужен ребенку, для повышения уровня знаний, а не родителю, для снижения уровня тревожности и перекладывания ответственности за сдачу экзамена</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важно подобрать чуткого, психологически устойчивого, спокойного и позитивно-настроенного преподавателя, чтобы он вселял уверенность ребенку, а не страх</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убедитесь в том, что репетитор порядочный и не станет заниматься с ребенком если в этом нет нужны. Случается, что у ребенка трудности не со знаниями, а с уверенностью в себе, и тогда, возможно, лучше обратиться за психологической помощью к специалисту, а знания "подтягивать" по другим предметам</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говорите с ребенком о занятиях: как правило, дети сами могут оценить эффективность своих дополнительных уроков</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r>
              <a:rPr lang="ru-RU" sz="11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Акцент на опыте, а не на результате:</a:t>
            </a:r>
            <a:endParaRPr lang="ru-RU" sz="1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объясните ребенку, что в жизни бывают периоды, требующие от нас невероятной отдачи, проявления силы воли, собранности и включённости. И сдача выпускных/вступительных экзаменов – это шанс и первая серьёзная возможность проявить себя по-взрослому!</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это очень интересный и важный опыт, который обязательно нужно будет обсудить и проанализировать (что помогало и что мешало в подготовке и сдаче экзаменов)</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r>
              <a:rPr lang="ru-RU" sz="11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Не обесценивайте значимость экзаменов:</a:t>
            </a:r>
            <a:endParaRPr lang="ru-RU" sz="1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бывает, когда родители говорят: «Не волнуйся! Как сдашь, так и сдашь. Не поступишь, ну и ладно, пойдёшь работать, не пропадёшь». Ребёнок в таком случае либо халатно отнесётся к подготовке и "провалит" экзамены, либо останется со своей тревогой один на один (что тоже не будет способствовать успешной сдаче)</a:t>
            </a:r>
          </a:p>
          <a:p>
            <a:pPr marL="342900" indent="-342900">
              <a:buSzPts val="1000"/>
              <a:buFont typeface="Symbol" panose="05050102010706020507" pitchFamily="18" charset="2"/>
              <a:buChar char=""/>
              <a:tabLst>
                <a:tab pos="457200" algn="l"/>
              </a:tabLst>
            </a:pPr>
            <a:r>
              <a:rPr lang="ru-RU" sz="1100" dirty="0">
                <a:latin typeface="Times New Roman" panose="02020603050405020304" pitchFamily="18" charset="0"/>
                <a:cs typeface="Times New Roman" panose="02020603050405020304" pitchFamily="18" charset="0"/>
              </a:rPr>
              <a:t>любое испытание – это всегда волнительно и страшно, поэтому не просите от ребенка невозможного (он не может не волноваться)</a:t>
            </a:r>
          </a:p>
          <a:p>
            <a:r>
              <a:rPr lang="ru-RU" sz="1200" b="1" u="sng" dirty="0">
                <a:solidFill>
                  <a:schemeClr val="tx1">
                    <a:lumMod val="95000"/>
                    <a:lumOff val="5000"/>
                  </a:schemeClr>
                </a:solidFill>
                <a:latin typeface="Times New Roman" panose="02020603050405020304" pitchFamily="18" charset="0"/>
                <a:cs typeface="Times New Roman" panose="02020603050405020304" pitchFamily="18" charset="0"/>
              </a:rPr>
              <a:t>5. Поддержка и помощь</a:t>
            </a:r>
            <a:r>
              <a:rPr lang="ru-RU" sz="1200" b="1" u="sng" dirty="0">
                <a:latin typeface="Times New Roman" panose="02020603050405020304" pitchFamily="18" charset="0"/>
                <a:cs typeface="Times New Roman" panose="02020603050405020304" pitchFamily="18" charset="0"/>
              </a:rPr>
              <a:t>:</a:t>
            </a:r>
          </a:p>
          <a:p>
            <a:pPr marL="171450" lvl="0" indent="-171450">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дайте понять ребёнку, что при любом исходе, вы вместе найдёте решение сложившейся ситуации (обсудите возможные варианты: поступление в ВУЗ, в профучилище, год работы, обучение на курсах и т.п.). Не допускайте мыслей такого рода: «Если я не поступлю,- стану дворником»</a:t>
            </a:r>
          </a:p>
          <a:p>
            <a:pPr marL="171450" lvl="0" indent="-171450">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скажите о готовности прийти на помощь, но чем именно вы можете помочь, пусть решает ребенок. Это может быть просьба нанять репетитора, пройти вместе пробный тест, посидеть рядом в комнате во время подготовки и т.д.</a:t>
            </a:r>
          </a:p>
          <a:p>
            <a:pPr marL="171450" lvl="0" indent="-171450">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хвалите ребёнка за промежуточные результаты (регулярно посещает репетитора, выполняет все домашние задания, прошёл пробный тест, хорошо распределил время и т.д.)</a:t>
            </a:r>
          </a:p>
          <a:p>
            <a:pPr marL="171450" lvl="0" indent="-171450">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если ребенок не знает, куда хочет поступать, обратитесь за помощью к специалисту по профориентации. Выбор направления и чётко поставленная цель будут мотивировать ребенка, а также снизят уровень тревожности и страха неизвестности.</a:t>
            </a:r>
          </a:p>
          <a:p>
            <a:r>
              <a:rPr lang="ru-RU" sz="1100" dirty="0">
                <a:latin typeface="Times New Roman" panose="02020603050405020304" pitchFamily="18" charset="0"/>
                <a:cs typeface="Times New Roman" panose="02020603050405020304" pitchFamily="18" charset="0"/>
              </a:rPr>
              <a:t>И самое главное, просто любите своего ребенка – до, во время и после экзаменов. Ваша любовь – это главная опора для ребенка в любой ситуации и в любом возрасте</a:t>
            </a:r>
          </a:p>
          <a:p>
            <a:pPr marL="342900" lvl="0" indent="-342900">
              <a:buSzPts val="1000"/>
              <a:buFont typeface="Symbol" panose="05050102010706020507" pitchFamily="18" charset="2"/>
              <a:buChar char=""/>
              <a:tabLst>
                <a:tab pos="457200" algn="l"/>
              </a:tabLst>
            </a:pP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213094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8E68A3A-7043-4195-A196-14E459B822DA}"/>
              </a:ext>
            </a:extLst>
          </p:cNvPr>
          <p:cNvPicPr>
            <a:picLocks noChangeAspect="1"/>
          </p:cNvPicPr>
          <p:nvPr/>
        </p:nvPicPr>
        <p:blipFill>
          <a:blip r:embed="rId2">
            <a:extLst>
              <a:ext uri="{BEBA8EAE-BF5A-486C-A8C5-ECC9F3942E4B}">
                <a14:imgProps xmlns:a14="http://schemas.microsoft.com/office/drawing/2010/main" xmlns="">
                  <a14:imgLayer r:embed="rId3">
                    <a14:imgEffect>
                      <a14:artisticGlowDiffused/>
                    </a14:imgEffect>
                  </a14:imgLayer>
                </a14:imgProps>
              </a:ext>
            </a:extLst>
          </a:blip>
          <a:stretch>
            <a:fillRect/>
          </a:stretch>
        </p:blipFill>
        <p:spPr>
          <a:xfrm>
            <a:off x="7755471" y="681318"/>
            <a:ext cx="3489623" cy="2321942"/>
          </a:xfrm>
          <a:prstGeom prst="rect">
            <a:avLst/>
          </a:prstGeom>
          <a:effectLst>
            <a:outerShdw blurRad="50800" dist="38100" dir="18900000" algn="bl" rotWithShape="0">
              <a:prstClr val="black">
                <a:alpha val="40000"/>
              </a:prstClr>
            </a:outerShdw>
          </a:effectLst>
        </p:spPr>
      </p:pic>
      <p:sp>
        <p:nvSpPr>
          <p:cNvPr id="2" name="Прямоугольник 1"/>
          <p:cNvSpPr/>
          <p:nvPr/>
        </p:nvSpPr>
        <p:spPr>
          <a:xfrm>
            <a:off x="788894" y="681317"/>
            <a:ext cx="10712824" cy="430887"/>
          </a:xfrm>
          <a:prstGeom prst="rect">
            <a:avLst/>
          </a:prstGeom>
        </p:spPr>
        <p:txBody>
          <a:bodyPr wrap="square">
            <a:spAutoFit/>
          </a:bodyPr>
          <a:lstStyle/>
          <a:p>
            <a:pPr marL="342900" lvl="0" indent="-342900">
              <a:buSzPts val="1000"/>
              <a:buFont typeface="Symbol" panose="05050102010706020507" pitchFamily="18" charset="2"/>
              <a:buChar char=""/>
              <a:tabLst>
                <a:tab pos="457200" algn="l"/>
              </a:tabLst>
            </a:pP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686861" y="573250"/>
            <a:ext cx="10814857" cy="5770811"/>
          </a:xfrm>
          <a:prstGeom prst="rect">
            <a:avLst/>
          </a:prstGeom>
        </p:spPr>
        <p:txBody>
          <a:bodyPr wrap="square">
            <a:spAutoFit/>
          </a:bodyPr>
          <a:lstStyle/>
          <a:p>
            <a:pPr algn="just">
              <a:spcAft>
                <a:spcPts val="0"/>
              </a:spcAft>
            </a:pPr>
            <a:r>
              <a:rPr lang="ru-RU" sz="900" dirty="0">
                <a:ea typeface="Calibri" panose="020F0502020204030204" pitchFamily="34" charset="0"/>
                <a:cs typeface="Segoe UI Symbol" panose="020B0502040204020203" pitchFamily="34" charset="0"/>
              </a:rPr>
              <a:t>📝  </a:t>
            </a:r>
            <a:r>
              <a:rPr lang="ru-RU" sz="900" dirty="0">
                <a:ea typeface="Calibri" panose="020F0502020204030204" pitchFamily="34" charset="0"/>
                <a:cs typeface="Times New Roman" panose="02020603050405020304" pitchFamily="18" charset="0"/>
              </a:rPr>
              <a:t>Как помочь школьнику перед предстоящими экзаменами?     (Из канала «Диалог…»)</a:t>
            </a:r>
          </a:p>
          <a:p>
            <a:pPr algn="just">
              <a:spcAft>
                <a:spcPts val="0"/>
              </a:spcAft>
            </a:pPr>
            <a:r>
              <a:rPr lang="ru-RU" sz="900" dirty="0">
                <a:ea typeface="Calibri" panose="020F0502020204030204" pitchFamily="34" charset="0"/>
                <a:cs typeface="Times New Roman" panose="02020603050405020304" pitchFamily="18" charset="0"/>
              </a:rPr>
              <a:t>Подготовка к экзаменам — это не только про знания, но и про эмоциональное состояние ребёнка.</a:t>
            </a:r>
          </a:p>
          <a:p>
            <a:pPr algn="just">
              <a:spcAft>
                <a:spcPts val="0"/>
              </a:spcAft>
            </a:pPr>
            <a:r>
              <a:rPr lang="ru-RU" sz="900" dirty="0">
                <a:ea typeface="Calibri" panose="020F0502020204030204" pitchFamily="34" charset="0"/>
                <a:cs typeface="Times New Roman" panose="02020603050405020304" pitchFamily="18" charset="0"/>
              </a:rPr>
              <a:t>Роль родителей здесь ключевая: они могут либо снизить стресс, либо усилить его. </a:t>
            </a:r>
          </a:p>
          <a:p>
            <a:pPr algn="just">
              <a:spcAft>
                <a:spcPts val="0"/>
              </a:spcAft>
            </a:pPr>
            <a:r>
              <a:rPr lang="ru-RU" sz="900" dirty="0">
                <a:ea typeface="Calibri" panose="020F0502020204030204" pitchFamily="34" charset="0"/>
                <a:cs typeface="Times New Roman" panose="02020603050405020304" pitchFamily="18" charset="0"/>
              </a:rPr>
              <a:t> </a:t>
            </a:r>
          </a:p>
          <a:p>
            <a:pPr marL="228600" indent="-228600" algn="just">
              <a:spcAft>
                <a:spcPts val="0"/>
              </a:spcAft>
              <a:buAutoNum type="arabicPeriod"/>
            </a:pPr>
            <a:r>
              <a:rPr lang="ru-RU" sz="900" dirty="0" smtClean="0">
                <a:ea typeface="Calibri" panose="020F0502020204030204" pitchFamily="34" charset="0"/>
                <a:cs typeface="Times New Roman" panose="02020603050405020304" pitchFamily="18" charset="0"/>
              </a:rPr>
              <a:t>Снижайте </a:t>
            </a:r>
            <a:r>
              <a:rPr lang="ru-RU" sz="900" dirty="0">
                <a:ea typeface="Calibri" panose="020F0502020204030204" pitchFamily="34" charset="0"/>
                <a:cs typeface="Times New Roman" panose="02020603050405020304" pitchFamily="18" charset="0"/>
              </a:rPr>
              <a:t>давление на ребенка. Ребёнок и так чувствует ответственность, постоянные напоминания, как например, «это очень важно» или </a:t>
            </a:r>
            <a:endParaRPr lang="ru-RU" sz="900" dirty="0" smtClean="0">
              <a:ea typeface="Calibri" panose="020F0502020204030204" pitchFamily="34" charset="0"/>
              <a:cs typeface="Times New Roman" panose="02020603050405020304" pitchFamily="18" charset="0"/>
            </a:endParaRPr>
          </a:p>
          <a:p>
            <a:pPr algn="just">
              <a:spcAft>
                <a:spcPts val="0"/>
              </a:spcAft>
            </a:pPr>
            <a:r>
              <a:rPr lang="ru-RU" sz="900" dirty="0" smtClean="0">
                <a:ea typeface="Calibri" panose="020F0502020204030204" pitchFamily="34" charset="0"/>
                <a:cs typeface="Times New Roman" panose="02020603050405020304" pitchFamily="18" charset="0"/>
              </a:rPr>
              <a:t>сравнение </a:t>
            </a:r>
            <a:r>
              <a:rPr lang="ru-RU" sz="900" dirty="0">
                <a:ea typeface="Calibri" panose="020F0502020204030204" pitchFamily="34" charset="0"/>
                <a:cs typeface="Times New Roman" panose="02020603050405020304" pitchFamily="18" charset="0"/>
              </a:rPr>
              <a:t>с другими - только усиливают тревогу. Подчёркивайте усилия, а не только результат. Избегайте угроз и ультиматумов. </a:t>
            </a:r>
            <a:endParaRPr lang="ru-RU" sz="900" dirty="0" smtClean="0">
              <a:ea typeface="Calibri" panose="020F0502020204030204" pitchFamily="34" charset="0"/>
              <a:cs typeface="Times New Roman" panose="02020603050405020304" pitchFamily="18" charset="0"/>
            </a:endParaRPr>
          </a:p>
          <a:p>
            <a:pPr algn="just">
              <a:spcAft>
                <a:spcPts val="0"/>
              </a:spcAft>
            </a:pPr>
            <a:endParaRPr lang="ru-RU" sz="900" dirty="0">
              <a:ea typeface="Calibri" panose="020F0502020204030204" pitchFamily="34" charset="0"/>
              <a:cs typeface="Times New Roman" panose="02020603050405020304" pitchFamily="18" charset="0"/>
            </a:endParaRPr>
          </a:p>
          <a:p>
            <a:pPr algn="just">
              <a:spcAft>
                <a:spcPts val="0"/>
              </a:spcAft>
            </a:pPr>
            <a:r>
              <a:rPr lang="ru-RU" sz="900" dirty="0">
                <a:ea typeface="Calibri" panose="020F0502020204030204" pitchFamily="34" charset="0"/>
                <a:cs typeface="Times New Roman" panose="02020603050405020304" pitchFamily="18" charset="0"/>
              </a:rPr>
              <a:t> </a:t>
            </a:r>
            <a:r>
              <a:rPr lang="ru-RU" sz="900" dirty="0" smtClean="0">
                <a:ea typeface="Calibri" panose="020F0502020204030204" pitchFamily="34" charset="0"/>
                <a:cs typeface="Times New Roman" panose="02020603050405020304" pitchFamily="18" charset="0"/>
              </a:rPr>
              <a:t>2</a:t>
            </a:r>
            <a:r>
              <a:rPr lang="ru-RU" sz="900" dirty="0">
                <a:ea typeface="Calibri" panose="020F0502020204030204" pitchFamily="34" charset="0"/>
                <a:cs typeface="Times New Roman" panose="02020603050405020304" pitchFamily="18" charset="0"/>
              </a:rPr>
              <a:t>. Помогите выстроить реалистичный план. Хаос может усиливать стресс. Чёткий, но гибкий,</a:t>
            </a:r>
          </a:p>
          <a:p>
            <a:pPr algn="just">
              <a:spcAft>
                <a:spcPts val="0"/>
              </a:spcAft>
            </a:pPr>
            <a:r>
              <a:rPr lang="ru-RU" sz="900" dirty="0">
                <a:ea typeface="Calibri" panose="020F0502020204030204" pitchFamily="34" charset="0"/>
                <a:cs typeface="Times New Roman" panose="02020603050405020304" pitchFamily="18" charset="0"/>
              </a:rPr>
              <a:t>посильный план даёт ощущение уверенности, устойчивости.</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Разделите подготовку на небольшие блоки (по 30-50 минут).</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Делайте перерывы каждые 45-60 минут.</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Чередуйте сложные и лёгкие темы.</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Оставляйте время на повторение.</a:t>
            </a:r>
          </a:p>
          <a:p>
            <a:pPr algn="just">
              <a:spcAft>
                <a:spcPts val="0"/>
              </a:spcAft>
            </a:pPr>
            <a:r>
              <a:rPr lang="ru-RU" sz="900" dirty="0">
                <a:ea typeface="Calibri" panose="020F0502020204030204" pitchFamily="34" charset="0"/>
                <a:cs typeface="Times New Roman" panose="02020603050405020304" pitchFamily="18" charset="0"/>
              </a:rPr>
              <a:t> </a:t>
            </a:r>
            <a:endParaRPr lang="ru-RU" sz="900" dirty="0" smtClean="0">
              <a:ea typeface="Calibri" panose="020F0502020204030204" pitchFamily="34" charset="0"/>
              <a:cs typeface="Times New Roman" panose="02020603050405020304" pitchFamily="18" charset="0"/>
            </a:endParaRPr>
          </a:p>
          <a:p>
            <a:pPr algn="just">
              <a:spcAft>
                <a:spcPts val="0"/>
              </a:spcAft>
            </a:pPr>
            <a:r>
              <a:rPr lang="ru-RU" sz="900" dirty="0" smtClean="0">
                <a:ea typeface="Calibri" panose="020F0502020204030204" pitchFamily="34" charset="0"/>
                <a:cs typeface="Times New Roman" panose="02020603050405020304" pitchFamily="18" charset="0"/>
              </a:rPr>
              <a:t>3</a:t>
            </a:r>
            <a:r>
              <a:rPr lang="ru-RU" sz="900" dirty="0">
                <a:ea typeface="Calibri" panose="020F0502020204030204" pitchFamily="34" charset="0"/>
                <a:cs typeface="Times New Roman" panose="02020603050405020304" pitchFamily="18" charset="0"/>
              </a:rPr>
              <a:t>. Следите за базовыми потребностями. Недосып и усталость сильно снижают концентрацию и память.</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Сон не менее 7-9 часов.</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Регулярное питание.</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Физическая активность.</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Прогулка на свежем воздухе.</a:t>
            </a:r>
          </a:p>
          <a:p>
            <a:pPr algn="just">
              <a:spcAft>
                <a:spcPts val="0"/>
              </a:spcAft>
            </a:pPr>
            <a:r>
              <a:rPr lang="ru-RU" sz="900" dirty="0">
                <a:ea typeface="Calibri" panose="020F0502020204030204" pitchFamily="34" charset="0"/>
                <a:cs typeface="Times New Roman" panose="02020603050405020304" pitchFamily="18" charset="0"/>
              </a:rPr>
              <a:t> </a:t>
            </a:r>
            <a:r>
              <a:rPr lang="ru-RU" sz="900" dirty="0" smtClean="0">
                <a:ea typeface="Calibri" panose="020F0502020204030204" pitchFamily="34" charset="0"/>
                <a:cs typeface="Times New Roman" panose="02020603050405020304" pitchFamily="18" charset="0"/>
              </a:rPr>
              <a:t>4</a:t>
            </a:r>
            <a:r>
              <a:rPr lang="ru-RU" sz="900" dirty="0">
                <a:ea typeface="Calibri" panose="020F0502020204030204" pitchFamily="34" charset="0"/>
                <a:cs typeface="Times New Roman" panose="02020603050405020304" pitchFamily="18" charset="0"/>
              </a:rPr>
              <a:t>. Разговаривайте и слушайте. Иногда ребёнку важнее выговориться, чем получить совет. Не обесценивайте его чувства. Делитесь своим опытом без давления.</a:t>
            </a:r>
          </a:p>
          <a:p>
            <a:pPr algn="just">
              <a:spcAft>
                <a:spcPts val="0"/>
              </a:spcAft>
            </a:pPr>
            <a:r>
              <a:rPr lang="ru-RU" sz="900" dirty="0">
                <a:ea typeface="Calibri" panose="020F0502020204030204" pitchFamily="34" charset="0"/>
                <a:cs typeface="Times New Roman" panose="02020603050405020304" pitchFamily="18" charset="0"/>
              </a:rPr>
              <a:t> </a:t>
            </a:r>
          </a:p>
          <a:p>
            <a:pPr algn="just">
              <a:spcAft>
                <a:spcPts val="0"/>
              </a:spcAft>
            </a:pPr>
            <a:r>
              <a:rPr lang="ru-RU" sz="900" dirty="0">
                <a:ea typeface="Calibri" panose="020F0502020204030204" pitchFamily="34" charset="0"/>
                <a:cs typeface="Times New Roman" panose="02020603050405020304" pitchFamily="18" charset="0"/>
              </a:rPr>
              <a:t>5. Помогите справляться с тревогой. Экзамены - это всегда стресс, но им можно управлять.</a:t>
            </a:r>
          </a:p>
          <a:p>
            <a:pPr algn="just">
              <a:spcAft>
                <a:spcPts val="0"/>
              </a:spcAft>
            </a:pPr>
            <a:r>
              <a:rPr lang="ru-RU" sz="900" dirty="0">
                <a:ea typeface="Calibri" panose="020F0502020204030204" pitchFamily="34" charset="0"/>
                <a:cs typeface="Times New Roman" panose="02020603050405020304" pitchFamily="18" charset="0"/>
              </a:rPr>
              <a:t> </a:t>
            </a:r>
            <a:r>
              <a:rPr lang="ru-RU" sz="900" dirty="0" smtClean="0">
                <a:ea typeface="Calibri" panose="020F0502020204030204" pitchFamily="34" charset="0"/>
                <a:cs typeface="Times New Roman" panose="02020603050405020304" pitchFamily="18" charset="0"/>
              </a:rPr>
              <a:t>Техники</a:t>
            </a:r>
            <a:r>
              <a:rPr lang="ru-RU" sz="900" dirty="0">
                <a:ea typeface="Calibri" panose="020F0502020204030204" pitchFamily="34" charset="0"/>
                <a:cs typeface="Times New Roman" panose="02020603050405020304" pitchFamily="18" charset="0"/>
              </a:rPr>
              <a:t>:</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Дыхание: медленный вдох на 4 секунды, выдох на 6 секунд.</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Визуализация: представить успешную сдачу экзамена, радость.</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Разделение задач: «сейчас я решаю только один вопрос».</a:t>
            </a:r>
          </a:p>
          <a:p>
            <a:pPr algn="just">
              <a:spcAft>
                <a:spcPts val="0"/>
              </a:spcAft>
            </a:pPr>
            <a:r>
              <a:rPr lang="ru-RU" sz="900" dirty="0">
                <a:ea typeface="Calibri" panose="020F0502020204030204" pitchFamily="34" charset="0"/>
                <a:cs typeface="Times New Roman" panose="02020603050405020304" pitchFamily="18" charset="0"/>
              </a:rPr>
              <a:t> </a:t>
            </a:r>
          </a:p>
          <a:p>
            <a:pPr algn="just">
              <a:spcAft>
                <a:spcPts val="0"/>
              </a:spcAft>
            </a:pPr>
            <a:r>
              <a:rPr lang="ru-RU" sz="900" dirty="0">
                <a:ea typeface="Calibri" panose="020F0502020204030204" pitchFamily="34" charset="0"/>
                <a:cs typeface="Times New Roman" panose="02020603050405020304" pitchFamily="18" charset="0"/>
              </a:rPr>
              <a:t>6. Часто родители, сами того не желая, ухудшают ситуацию.</a:t>
            </a:r>
          </a:p>
          <a:p>
            <a:pPr algn="just">
              <a:spcAft>
                <a:spcPts val="0"/>
              </a:spcAft>
            </a:pPr>
            <a:r>
              <a:rPr lang="ru-RU" sz="900" dirty="0">
                <a:ea typeface="Calibri" panose="020F0502020204030204" pitchFamily="34" charset="0"/>
                <a:cs typeface="Times New Roman" panose="02020603050405020304" pitchFamily="18" charset="0"/>
              </a:rPr>
              <a:t> </a:t>
            </a:r>
            <a:r>
              <a:rPr lang="ru-RU" sz="900" dirty="0" smtClean="0">
                <a:ea typeface="Calibri" panose="020F0502020204030204" pitchFamily="34" charset="0"/>
                <a:cs typeface="Times New Roman" panose="02020603050405020304" pitchFamily="18" charset="0"/>
              </a:rPr>
              <a:t>Избегайте</a:t>
            </a:r>
            <a:r>
              <a:rPr lang="ru-RU" sz="900" dirty="0">
                <a:ea typeface="Calibri" panose="020F0502020204030204" pitchFamily="34" charset="0"/>
                <a:cs typeface="Times New Roman" panose="02020603050405020304" pitchFamily="18" charset="0"/>
              </a:rPr>
              <a:t>:</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Сравнений с другими детьми.</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Чрезмерного контроля («покажи, что ты сделал»).</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Паники и драматизации («если не сдашь - всё пропало»).</a:t>
            </a:r>
          </a:p>
          <a:p>
            <a:pPr algn="just">
              <a:spcAft>
                <a:spcPts val="0"/>
              </a:spcAft>
            </a:pPr>
            <a:r>
              <a:rPr lang="ru-RU" sz="900" dirty="0" smtClean="0">
                <a:ea typeface="Calibri" panose="020F0502020204030204" pitchFamily="34" charset="0"/>
                <a:cs typeface="Times New Roman" panose="02020603050405020304" pitchFamily="18" charset="0"/>
              </a:rPr>
              <a:t>7</a:t>
            </a:r>
            <a:r>
              <a:rPr lang="ru-RU" sz="900" dirty="0">
                <a:ea typeface="Calibri" panose="020F0502020204030204" pitchFamily="34" charset="0"/>
                <a:cs typeface="Times New Roman" panose="02020603050405020304" pitchFamily="18" charset="0"/>
              </a:rPr>
              <a:t>. Покажите безусловную поддержку. Ребёнок должен знать, что его ценят не за оценки. «Мы тебя любим независимо от результатов».</a:t>
            </a:r>
          </a:p>
          <a:p>
            <a:pPr algn="just">
              <a:spcAft>
                <a:spcPts val="0"/>
              </a:spcAft>
            </a:pPr>
            <a:r>
              <a:rPr lang="ru-RU" sz="900" dirty="0">
                <a:ea typeface="Calibri" panose="020F0502020204030204" pitchFamily="34" charset="0"/>
                <a:cs typeface="Times New Roman" panose="02020603050405020304" pitchFamily="18" charset="0"/>
              </a:rPr>
              <a:t> </a:t>
            </a:r>
          </a:p>
          <a:p>
            <a:pPr algn="just">
              <a:spcAft>
                <a:spcPts val="0"/>
              </a:spcAft>
            </a:pPr>
            <a:r>
              <a:rPr lang="ru-RU" sz="900" dirty="0">
                <a:ea typeface="Calibri" panose="020F0502020204030204" pitchFamily="34" charset="0"/>
                <a:cs typeface="Segoe UI Symbol" panose="020B0502040204020203" pitchFamily="34" charset="0"/>
              </a:rPr>
              <a:t>❓</a:t>
            </a:r>
            <a:r>
              <a:rPr lang="ru-RU" sz="900" dirty="0">
                <a:ea typeface="Calibri" panose="020F0502020204030204" pitchFamily="34" charset="0"/>
                <a:cs typeface="Times New Roman" panose="02020603050405020304" pitchFamily="18" charset="0"/>
              </a:rPr>
              <a:t>Как понять, что ребёнку слишком тяжело? </a:t>
            </a:r>
          </a:p>
          <a:p>
            <a:pPr algn="just">
              <a:spcAft>
                <a:spcPts val="0"/>
              </a:spcAft>
            </a:pPr>
            <a:r>
              <a:rPr lang="ru-RU" sz="900" dirty="0">
                <a:ea typeface="Calibri" panose="020F0502020204030204" pitchFamily="34" charset="0"/>
                <a:cs typeface="Times New Roman" panose="02020603050405020304" pitchFamily="18" charset="0"/>
              </a:rPr>
              <a:t> </a:t>
            </a:r>
            <a:r>
              <a:rPr lang="ru-RU" sz="900" dirty="0" smtClean="0">
                <a:ea typeface="Calibri" panose="020F0502020204030204" pitchFamily="34" charset="0"/>
                <a:cs typeface="Times New Roman" panose="02020603050405020304" pitchFamily="18" charset="0"/>
              </a:rPr>
              <a:t>Обратите </a:t>
            </a:r>
            <a:r>
              <a:rPr lang="ru-RU" sz="900" dirty="0">
                <a:ea typeface="Calibri" panose="020F0502020204030204" pitchFamily="34" charset="0"/>
                <a:cs typeface="Times New Roman" panose="02020603050405020304" pitchFamily="18" charset="0"/>
              </a:rPr>
              <a:t>внимание на признаки:</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Резкое снижение мотивации.</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Нарушения сна.</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Раздражительность или замкнутость.</a:t>
            </a:r>
          </a:p>
          <a:p>
            <a:pPr marL="342900" lvl="0" indent="-342900" algn="just">
              <a:spcAft>
                <a:spcPts val="0"/>
              </a:spcAft>
              <a:buFont typeface="Symbol" panose="05050102010706020507" pitchFamily="18" charset="2"/>
              <a:buChar char=""/>
            </a:pPr>
            <a:r>
              <a:rPr lang="ru-RU" sz="900" dirty="0">
                <a:ea typeface="Calibri" panose="020F0502020204030204" pitchFamily="34" charset="0"/>
                <a:cs typeface="Times New Roman" panose="02020603050405020304" pitchFamily="18" charset="0"/>
              </a:rPr>
              <a:t>Жалобы на здоровье без явной причины.  </a:t>
            </a:r>
          </a:p>
          <a:p>
            <a:pPr algn="just">
              <a:spcAft>
                <a:spcPts val="0"/>
              </a:spcAft>
            </a:pPr>
            <a:r>
              <a:rPr lang="ru-RU" sz="900" dirty="0">
                <a:ea typeface="Calibri" panose="020F0502020204030204" pitchFamily="34" charset="0"/>
                <a:cs typeface="Times New Roman" panose="02020603050405020304" pitchFamily="18" charset="0"/>
              </a:rPr>
              <a:t>В таких случаях лучше мягко снизить нагрузку и при необходимости обратиться к школьному психологу.</a:t>
            </a:r>
            <a:endParaRPr lang="ru-RU" sz="9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073282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b17.ru/foto/uploaded/upl_1577036777_5030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23247" y="654423"/>
            <a:ext cx="7522320" cy="50184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28801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105400" y="706014"/>
            <a:ext cx="6197600" cy="5355312"/>
          </a:xfrm>
          <a:prstGeom prst="rect">
            <a:avLst/>
          </a:prstGeom>
        </p:spPr>
        <p:txBody>
          <a:bodyPr wrap="square">
            <a:spAutoFit/>
          </a:bodyPr>
          <a:lstStyle/>
          <a:p>
            <a:pPr indent="457200" algn="just"/>
            <a:r>
              <a:rPr lang="ru-RU" dirty="0">
                <a:solidFill>
                  <a:srgbClr val="000000"/>
                </a:solidFill>
                <a:ea typeface="Times New Roman" panose="02020603050405020304" pitchFamily="18" charset="0"/>
              </a:rPr>
              <a:t>Важно то, </a:t>
            </a:r>
            <a:r>
              <a:rPr lang="ru-RU" b="1" dirty="0">
                <a:solidFill>
                  <a:srgbClr val="000000"/>
                </a:solidFill>
                <a:ea typeface="Times New Roman" panose="02020603050405020304" pitchFamily="18" charset="0"/>
              </a:rPr>
              <a:t>как родитель сам оценивает ЕГЭ.</a:t>
            </a:r>
            <a:r>
              <a:rPr lang="ru-RU" dirty="0">
                <a:solidFill>
                  <a:srgbClr val="000000"/>
                </a:solidFill>
                <a:ea typeface="Times New Roman" panose="02020603050405020304" pitchFamily="18" charset="0"/>
              </a:rPr>
              <a:t> Будучи близким и значимым для подростка человеком, он может либо передать ему ровный, спокойный настрой, либо "заразить" волнением и тревогой. </a:t>
            </a:r>
          </a:p>
          <a:p>
            <a:pPr indent="457200" algn="just"/>
            <a:r>
              <a:rPr lang="ru-RU" dirty="0">
                <a:solidFill>
                  <a:srgbClr val="000000"/>
                </a:solidFill>
                <a:ea typeface="Times New Roman" panose="02020603050405020304" pitchFamily="18" charset="0"/>
              </a:rPr>
              <a:t>Вместо того, чтобы </a:t>
            </a:r>
            <a:r>
              <a:rPr lang="ru-RU" dirty="0" err="1">
                <a:solidFill>
                  <a:srgbClr val="000000"/>
                </a:solidFill>
                <a:ea typeface="Times New Roman" panose="02020603050405020304" pitchFamily="18" charset="0"/>
              </a:rPr>
              <a:t>трагедизировать</a:t>
            </a:r>
            <a:r>
              <a:rPr lang="ru-RU" dirty="0">
                <a:solidFill>
                  <a:srgbClr val="000000"/>
                </a:solidFill>
                <a:ea typeface="Times New Roman" panose="02020603050405020304" pitchFamily="18" charset="0"/>
              </a:rPr>
              <a:t>, представлять ЕГЭ как судьбоносное, малоизвестное и сверхсложное мероприятие, его полезно обсуждать дома на языке фактов, а не эмоций: </a:t>
            </a:r>
            <a:r>
              <a:rPr lang="ru-RU" b="1" dirty="0">
                <a:ea typeface="Times New Roman" panose="02020603050405020304" pitchFamily="18" charset="0"/>
              </a:rPr>
              <a:t>это стандартная процедура, контроль знаний, форма выпускных испытаний. </a:t>
            </a:r>
            <a:r>
              <a:rPr lang="ru-RU" dirty="0">
                <a:solidFill>
                  <a:srgbClr val="000000"/>
                </a:solidFill>
                <a:ea typeface="Times New Roman" panose="02020603050405020304" pitchFamily="18" charset="0"/>
              </a:rPr>
              <a:t>Переоцените ситуацию, пресекайте и сами не допускайте ненужных разговоров об ужасах и несправедливостях ЕГЭ, концентрируйте энергию своего выпускника на том, как можно эффективно преодолеть эти трудности.</a:t>
            </a:r>
            <a:endParaRPr lang="ru-RU" dirty="0">
              <a:ea typeface="Times New Roman" panose="02020603050405020304" pitchFamily="18" charset="0"/>
            </a:endParaRPr>
          </a:p>
          <a:p>
            <a:pPr algn="just"/>
            <a:r>
              <a:rPr lang="ru-RU" dirty="0"/>
              <a:t>             Огромная просьба к родителям: поберегите себя и своих выпускников от лишней информации! Не обсуждайте с ними «горящие», негативные новости об экзаменах, не заражайте их эмоциями тревоги и паники. Детям труднее, чем взрослым регулировать себя, они более чувствительны и хуже умеют </a:t>
            </a:r>
            <a:r>
              <a:rPr lang="ru-RU" dirty="0" err="1"/>
              <a:t>контейнировать</a:t>
            </a:r>
            <a:r>
              <a:rPr lang="ru-RU" dirty="0"/>
              <a:t> негативные чувства    </a:t>
            </a:r>
          </a:p>
        </p:txBody>
      </p:sp>
      <p:pic>
        <p:nvPicPr>
          <p:cNvPr id="1026" name="Picture 2" descr="https://avatars.mds.yandex.net/i?id=a2b388d8345f2fc41fbda7349362df122f3dcaf3-8497298-images-thumbs&amp;n=1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81075" y="1878012"/>
            <a:ext cx="3921125" cy="26195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28982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1647" y="691749"/>
            <a:ext cx="10667999" cy="5355312"/>
          </a:xfrm>
          <a:prstGeom prst="rect">
            <a:avLst/>
          </a:prstGeom>
        </p:spPr>
        <p:txBody>
          <a:bodyPr wrap="square">
            <a:spAutoFit/>
          </a:bodyPr>
          <a:lstStyle/>
          <a:p>
            <a:pPr algn="just"/>
            <a:r>
              <a:rPr lang="ru-RU" b="1" dirty="0"/>
              <a:t>Тревога</a:t>
            </a:r>
            <a:r>
              <a:rPr lang="ru-RU" dirty="0"/>
              <a:t> — отрицательно окрашенная эмоция, выражающая </a:t>
            </a:r>
            <a:r>
              <a:rPr lang="ru-RU" i="1" dirty="0"/>
              <a:t>ощущение неопределённости</a:t>
            </a:r>
            <a:r>
              <a:rPr lang="ru-RU" dirty="0"/>
              <a:t>, ожидание негативных событий, трудноопределимые предчувствия.</a:t>
            </a:r>
          </a:p>
          <a:p>
            <a:pPr algn="just"/>
            <a:r>
              <a:rPr lang="ru-RU" dirty="0"/>
              <a:t> В отличие от страха, причины тревоги обычно не осознаются. Она предотвращает участие человека в потенциально вредном поведении, или побуждает его к действиям по повышению вероятности благополучного исхода событий. В данной формулировке тревоги сразу заложены как ее позитивные последствия, так и негативные.</a:t>
            </a:r>
          </a:p>
          <a:p>
            <a:pPr algn="just"/>
            <a:r>
              <a:rPr lang="ru-RU" dirty="0"/>
              <a:t>            </a:t>
            </a:r>
            <a:r>
              <a:rPr lang="ru-RU" b="1" i="1" dirty="0"/>
              <a:t>Негативные проявления переживания тревоги:</a:t>
            </a:r>
          </a:p>
          <a:p>
            <a:pPr algn="just"/>
            <a:r>
              <a:rPr lang="ru-RU" dirty="0"/>
              <a:t>- человек может четко не осознавать причин ее появления, а в связи с этим будет неэффективно действовать, пытаясь ее устранить, работая над не основными причинами;</a:t>
            </a:r>
          </a:p>
          <a:p>
            <a:pPr algn="just"/>
            <a:r>
              <a:rPr lang="ru-RU" dirty="0"/>
              <a:t>- состоянии тревоги сказывается на его работоспособности, внимании, эффективности интеллектуальной деятельности и т. д.;</a:t>
            </a:r>
          </a:p>
          <a:p>
            <a:pPr algn="just"/>
            <a:r>
              <a:rPr lang="ru-RU" dirty="0"/>
              <a:t>- переживание долговременного стресса может привести к эмоциональному выгоранию и нервному срыву.</a:t>
            </a:r>
          </a:p>
          <a:p>
            <a:pPr algn="just"/>
            <a:r>
              <a:rPr lang="ru-RU" b="1" dirty="0"/>
              <a:t>У выпускника </a:t>
            </a:r>
            <a:r>
              <a:rPr lang="ru-RU" dirty="0"/>
              <a:t>снижается внимание, интеллектуальная эффективность, память, это усложняет процесс усвоения материала (пытается учить все сразу); стрессовые реакции могут выразиться как в хаотичной, бессистемной деятельности, так и в полном отказе от деятельности (полностью перестает готовиться к экзамену), может наступить состояние апатии, когда человек ничем не хочет заниматься.</a:t>
            </a:r>
          </a:p>
          <a:p>
            <a:pPr algn="just"/>
            <a:r>
              <a:rPr lang="ru-RU" dirty="0"/>
              <a:t>           </a:t>
            </a:r>
            <a:r>
              <a:rPr lang="ru-RU" b="1" i="1" dirty="0"/>
              <a:t> Позитивные проявления переживания тревоги</a:t>
            </a:r>
            <a:r>
              <a:rPr lang="ru-RU" dirty="0"/>
              <a:t>:</a:t>
            </a:r>
          </a:p>
          <a:p>
            <a:pPr algn="just"/>
            <a:r>
              <a:rPr lang="ru-RU" dirty="0"/>
              <a:t>- стресс, на умеренном уровне, может мобилизовать ресурсы. Человек может подолгу не спать, читать, запоминать материал. </a:t>
            </a:r>
          </a:p>
        </p:txBody>
      </p:sp>
    </p:spTree>
    <p:extLst>
      <p:ext uri="{BB962C8B-B14F-4D97-AF65-F5344CB8AC3E}">
        <p14:creationId xmlns:p14="http://schemas.microsoft.com/office/powerpoint/2010/main" xmlns="" val="2748883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5059" y="977154"/>
            <a:ext cx="9291836" cy="5078313"/>
          </a:xfrm>
          <a:prstGeom prst="rect">
            <a:avLst/>
          </a:prstGeom>
        </p:spPr>
        <p:txBody>
          <a:bodyPr wrap="square">
            <a:spAutoFit/>
          </a:bodyPr>
          <a:lstStyle/>
          <a:p>
            <a:pPr algn="just"/>
            <a:r>
              <a:rPr lang="ru-RU" dirty="0">
                <a:solidFill>
                  <a:srgbClr val="000000"/>
                </a:solidFill>
              </a:rPr>
              <a:t>Беспокойство – одна из главных причин плохой работы памяти и концентрации внимания при сдаче экзамена. </a:t>
            </a:r>
          </a:p>
          <a:p>
            <a:pPr algn="just"/>
            <a:endParaRPr lang="ru-RU" dirty="0">
              <a:solidFill>
                <a:srgbClr val="000000"/>
              </a:solidFill>
            </a:endParaRPr>
          </a:p>
          <a:p>
            <a:pPr algn="just"/>
            <a:r>
              <a:rPr lang="ru-RU" b="1" dirty="0">
                <a:solidFill>
                  <a:srgbClr val="000000"/>
                </a:solidFill>
              </a:rPr>
              <a:t>Каждому человеку полезно найти свои эффективные способы снижения тревоги.</a:t>
            </a:r>
          </a:p>
          <a:p>
            <a:pPr algn="just"/>
            <a:endParaRPr lang="ru-RU" dirty="0">
              <a:solidFill>
                <a:srgbClr val="000000"/>
              </a:solidFill>
            </a:endParaRPr>
          </a:p>
          <a:p>
            <a:pPr algn="just"/>
            <a:r>
              <a:rPr lang="ru-RU" dirty="0">
                <a:solidFill>
                  <a:srgbClr val="000000"/>
                </a:solidFill>
              </a:rPr>
              <a:t>К примеру.  Состояние тревоги обычно связано с мышечным напряжением. Иногда для того, что бы достичь спокойствия, достаточно бывает расслабиться. Такой способ борьбы с тревогой называется релаксация. Можно проводить мышечную релаксацию с помощью воображения, звуков природы или с помощью дыхательных техник.</a:t>
            </a:r>
          </a:p>
          <a:p>
            <a:pPr algn="just"/>
            <a:endParaRPr lang="ru-RU" b="0" i="0" dirty="0">
              <a:solidFill>
                <a:srgbClr val="000000"/>
              </a:solidFill>
              <a:effectLst/>
            </a:endParaRPr>
          </a:p>
          <a:p>
            <a:pPr algn="just"/>
            <a:r>
              <a:rPr lang="ru-RU" dirty="0">
                <a:solidFill>
                  <a:srgbClr val="000000"/>
                </a:solidFill>
              </a:rPr>
              <a:t>Классическое упражнение:</a:t>
            </a:r>
          </a:p>
          <a:p>
            <a:r>
              <a:rPr lang="ru-RU" dirty="0"/>
              <a:t>«Квадрат дыхания»  (на счет «1-2-3-4»)</a:t>
            </a:r>
          </a:p>
          <a:p>
            <a:r>
              <a:rPr lang="ru-RU" dirty="0"/>
              <a:t>                      пауза</a:t>
            </a:r>
          </a:p>
          <a:p>
            <a:endParaRPr lang="ru-RU" dirty="0"/>
          </a:p>
          <a:p>
            <a:r>
              <a:rPr lang="ru-RU" dirty="0"/>
              <a:t>    вдох                           выдох</a:t>
            </a:r>
          </a:p>
          <a:p>
            <a:endParaRPr lang="ru-RU" dirty="0"/>
          </a:p>
          <a:p>
            <a:r>
              <a:rPr lang="ru-RU" dirty="0"/>
              <a:t>                     пауза</a:t>
            </a:r>
          </a:p>
          <a:p>
            <a:pPr algn="just"/>
            <a:endParaRPr lang="ru-RU" b="0" i="0" dirty="0">
              <a:solidFill>
                <a:srgbClr val="000000"/>
              </a:solidFill>
              <a:effectLst/>
            </a:endParaRPr>
          </a:p>
        </p:txBody>
      </p:sp>
      <p:pic>
        <p:nvPicPr>
          <p:cNvPr id="3" name="Рисунок 2"/>
          <p:cNvPicPr>
            <a:picLocks noChangeAspect="1"/>
          </p:cNvPicPr>
          <p:nvPr/>
        </p:nvPicPr>
        <p:blipFill>
          <a:blip r:embed="rId2"/>
          <a:stretch>
            <a:fillRect/>
          </a:stretch>
        </p:blipFill>
        <p:spPr>
          <a:xfrm>
            <a:off x="2436572" y="4377971"/>
            <a:ext cx="792549" cy="737680"/>
          </a:xfrm>
          <a:prstGeom prst="rect">
            <a:avLst/>
          </a:prstGeom>
        </p:spPr>
      </p:pic>
      <p:pic>
        <p:nvPicPr>
          <p:cNvPr id="4" name="Рисунок 3"/>
          <p:cNvPicPr>
            <a:picLocks noChangeAspect="1"/>
          </p:cNvPicPr>
          <p:nvPr/>
        </p:nvPicPr>
        <p:blipFill>
          <a:blip r:embed="rId3"/>
          <a:stretch>
            <a:fillRect/>
          </a:stretch>
        </p:blipFill>
        <p:spPr>
          <a:xfrm>
            <a:off x="2302629" y="4219461"/>
            <a:ext cx="1042506" cy="158510"/>
          </a:xfrm>
          <a:prstGeom prst="rect">
            <a:avLst/>
          </a:prstGeom>
        </p:spPr>
      </p:pic>
      <p:pic>
        <p:nvPicPr>
          <p:cNvPr id="5" name="Рисунок 4"/>
          <p:cNvPicPr>
            <a:picLocks noChangeAspect="1"/>
          </p:cNvPicPr>
          <p:nvPr/>
        </p:nvPicPr>
        <p:blipFill>
          <a:blip r:embed="rId4"/>
          <a:stretch>
            <a:fillRect/>
          </a:stretch>
        </p:blipFill>
        <p:spPr>
          <a:xfrm>
            <a:off x="3343707" y="4377971"/>
            <a:ext cx="158510" cy="883997"/>
          </a:xfrm>
          <a:prstGeom prst="rect">
            <a:avLst/>
          </a:prstGeom>
        </p:spPr>
      </p:pic>
      <p:pic>
        <p:nvPicPr>
          <p:cNvPr id="6" name="Рисунок 5"/>
          <p:cNvPicPr>
            <a:picLocks noChangeAspect="1"/>
          </p:cNvPicPr>
          <p:nvPr/>
        </p:nvPicPr>
        <p:blipFill>
          <a:blip r:embed="rId5"/>
          <a:stretch>
            <a:fillRect/>
          </a:stretch>
        </p:blipFill>
        <p:spPr>
          <a:xfrm>
            <a:off x="2163476" y="4289571"/>
            <a:ext cx="158510" cy="914479"/>
          </a:xfrm>
          <a:prstGeom prst="rect">
            <a:avLst/>
          </a:prstGeom>
        </p:spPr>
      </p:pic>
      <p:pic>
        <p:nvPicPr>
          <p:cNvPr id="7" name="Рисунок 6"/>
          <p:cNvPicPr>
            <a:picLocks noChangeAspect="1"/>
          </p:cNvPicPr>
          <p:nvPr/>
        </p:nvPicPr>
        <p:blipFill>
          <a:blip r:embed="rId6"/>
          <a:stretch>
            <a:fillRect/>
          </a:stretch>
        </p:blipFill>
        <p:spPr>
          <a:xfrm>
            <a:off x="2250004" y="5124795"/>
            <a:ext cx="1036410" cy="158510"/>
          </a:xfrm>
          <a:prstGeom prst="rect">
            <a:avLst/>
          </a:prstGeom>
        </p:spPr>
      </p:pic>
    </p:spTree>
    <p:extLst>
      <p:ext uri="{BB962C8B-B14F-4D97-AF65-F5344CB8AC3E}">
        <p14:creationId xmlns:p14="http://schemas.microsoft.com/office/powerpoint/2010/main" xmlns="" val="3423399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06867" y="729465"/>
            <a:ext cx="10171416" cy="6001643"/>
          </a:xfrm>
          <a:prstGeom prst="rect">
            <a:avLst/>
          </a:prstGeom>
        </p:spPr>
        <p:txBody>
          <a:bodyPr wrap="square">
            <a:spAutoFit/>
          </a:bodyPr>
          <a:lstStyle/>
          <a:p>
            <a:pPr algn="just"/>
            <a:r>
              <a:rPr lang="ru-RU" sz="1600" dirty="0">
                <a:solidFill>
                  <a:srgbClr val="000000"/>
                </a:solidFill>
              </a:rPr>
              <a:t>Внутреннее состояние уверенности можно обрести с помощью техники аутотренинга и релаксации, но интересно, что состояние уверенности можно получить и от изменения своего внешнего состояния. Прежде всего, очень важно вести себя уверенно. Когда ведешь себя таким образом, то и внутреннее ощущение тоже меняется. </a:t>
            </a:r>
          </a:p>
          <a:p>
            <a:pPr algn="just"/>
            <a:r>
              <a:rPr lang="ru-RU" sz="1600" dirty="0">
                <a:solidFill>
                  <a:srgbClr val="000000"/>
                </a:solidFill>
              </a:rPr>
              <a:t>Кроме того, у каждого есть свои собственные ресурсы, на которые можно опираться в стрессовой ситуации их нужно знать. </a:t>
            </a:r>
          </a:p>
          <a:p>
            <a:pPr algn="just"/>
            <a:endParaRPr lang="ru-RU" sz="1600" dirty="0">
              <a:solidFill>
                <a:srgbClr val="000000"/>
              </a:solidFill>
            </a:endParaRPr>
          </a:p>
          <a:p>
            <a:pPr algn="just"/>
            <a:r>
              <a:rPr lang="ru-RU" sz="1600" dirty="0">
                <a:solidFill>
                  <a:srgbClr val="000000"/>
                </a:solidFill>
              </a:rPr>
              <a:t>Можно сделать с ребятами дома следующие упражнения.</a:t>
            </a:r>
          </a:p>
          <a:p>
            <a:pPr algn="just"/>
            <a:endParaRPr lang="ru-RU" sz="1600" dirty="0">
              <a:solidFill>
                <a:srgbClr val="000000"/>
              </a:solidFill>
            </a:endParaRPr>
          </a:p>
          <a:p>
            <a:pPr algn="just"/>
            <a:r>
              <a:rPr lang="ru-RU" sz="1600" b="1" i="1" dirty="0">
                <a:solidFill>
                  <a:srgbClr val="000000"/>
                </a:solidFill>
              </a:rPr>
              <a:t>Упражнение «Статуя уверенности и неуверенности»</a:t>
            </a:r>
          </a:p>
          <a:p>
            <a:pPr algn="just"/>
            <a:r>
              <a:rPr lang="ru-RU" sz="1600" dirty="0">
                <a:solidFill>
                  <a:srgbClr val="000000"/>
                </a:solidFill>
              </a:rPr>
              <a:t>Изобразить телом  и почувствовать два различных состояния,  проговорить, из каких составляющих они складываются. Закрепить образ уверенности приятным воспоминанием о подобном состоянии.</a:t>
            </a:r>
          </a:p>
          <a:p>
            <a:pPr algn="just"/>
            <a:endParaRPr lang="ru-RU" sz="1600" dirty="0">
              <a:solidFill>
                <a:srgbClr val="000000"/>
              </a:solidFill>
            </a:endParaRPr>
          </a:p>
          <a:p>
            <a:pPr algn="just"/>
            <a:r>
              <a:rPr lang="ru-RU" sz="1600" b="1" i="1" dirty="0">
                <a:solidFill>
                  <a:srgbClr val="000000"/>
                </a:solidFill>
              </a:rPr>
              <a:t>Упражнение «Мои ресурсы».</a:t>
            </a:r>
          </a:p>
          <a:p>
            <a:pPr algn="just"/>
            <a:r>
              <a:rPr lang="ru-RU" sz="1600" dirty="0">
                <a:solidFill>
                  <a:srgbClr val="000000"/>
                </a:solidFill>
              </a:rPr>
              <a:t>Разделите лист бумаги на две части. В одной части напишите «чем я могу похвастаться». Здесь вы должны написать те свои качества и характеристики, которыми можете гордиться, которые считаете своими сильными сторонами. Когда первая часть упражнения будет выполнена, озаглавьте вторую часть листа. «Чем это может мне помочь на экзамене». Напротив каждой своей сильной стороны вы должны написать, каким образом она сможет помочь вам во время экзамена.  </a:t>
            </a:r>
          </a:p>
          <a:p>
            <a:pPr algn="just"/>
            <a:endParaRPr lang="ru-RU" sz="1600" dirty="0">
              <a:solidFill>
                <a:srgbClr val="000000"/>
              </a:solidFill>
            </a:endParaRPr>
          </a:p>
          <a:p>
            <a:pPr algn="just"/>
            <a:r>
              <a:rPr lang="ru-RU" sz="1600" b="1" i="1" dirty="0">
                <a:solidFill>
                  <a:srgbClr val="000000"/>
                </a:solidFill>
              </a:rPr>
              <a:t>Упражнение «Образ уверенности и успеха»</a:t>
            </a:r>
          </a:p>
          <a:p>
            <a:pPr algn="just"/>
            <a:r>
              <a:rPr lang="ru-RU" sz="1600" dirty="0">
                <a:solidFill>
                  <a:srgbClr val="000000"/>
                </a:solidFill>
              </a:rPr>
              <a:t>Закройте глаза и представьте, какой образ мог бы для вас символизировать состояние уверенности. Представили? Теперь нарисуйте этот образ или символ. Поместите его у себя в комнате, где бы вы могли часто его видеть</a:t>
            </a:r>
          </a:p>
          <a:p>
            <a:pPr algn="just"/>
            <a:endParaRPr lang="ru-RU" sz="1600" b="0" i="0" dirty="0">
              <a:solidFill>
                <a:srgbClr val="000000"/>
              </a:solidFill>
              <a:effectLst/>
            </a:endParaRPr>
          </a:p>
          <a:p>
            <a:pPr algn="just"/>
            <a:endParaRPr lang="ru-RU" sz="1600" dirty="0">
              <a:solidFill>
                <a:srgbClr val="000000"/>
              </a:solidFill>
              <a:latin typeface="Verdana" panose="020B0604030504040204" pitchFamily="34" charset="0"/>
            </a:endParaRPr>
          </a:p>
        </p:txBody>
      </p:sp>
    </p:spTree>
    <p:extLst>
      <p:ext uri="{BB962C8B-B14F-4D97-AF65-F5344CB8AC3E}">
        <p14:creationId xmlns:p14="http://schemas.microsoft.com/office/powerpoint/2010/main" xmlns="" val="394903762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632</TotalTime>
  <Words>1589</Words>
  <Application>Microsoft Office PowerPoint</Application>
  <PresentationFormat>Произвольный</PresentationFormat>
  <Paragraphs>187</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Натуральные материалы</vt:lpstr>
      <vt:lpstr>Психологическая подготовка  к экзаменам</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Психологическая подготовка  к экзаменам</dc:title>
  <dc:creator>Пользователь Windows</dc:creator>
  <cp:lastModifiedBy>mihaylova_av</cp:lastModifiedBy>
  <cp:revision>38</cp:revision>
  <cp:lastPrinted>2026-04-15T08:08:10Z</cp:lastPrinted>
  <dcterms:created xsi:type="dcterms:W3CDTF">2020-12-15T20:30:50Z</dcterms:created>
  <dcterms:modified xsi:type="dcterms:W3CDTF">2026-04-16T13:06:24Z</dcterms:modified>
</cp:coreProperties>
</file>