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00" r:id="rId2"/>
    <p:sldId id="932" r:id="rId3"/>
    <p:sldId id="914" r:id="rId4"/>
    <p:sldId id="929" r:id="rId5"/>
    <p:sldId id="922" r:id="rId6"/>
    <p:sldId id="923" r:id="rId7"/>
    <p:sldId id="924" r:id="rId8"/>
    <p:sldId id="925" r:id="rId9"/>
    <p:sldId id="926" r:id="rId10"/>
    <p:sldId id="931" r:id="rId11"/>
    <p:sldId id="930" r:id="rId12"/>
    <p:sldId id="927" r:id="rId13"/>
    <p:sldId id="915" r:id="rId14"/>
    <p:sldId id="916" r:id="rId15"/>
    <p:sldId id="918" r:id="rId16"/>
    <p:sldId id="921" r:id="rId17"/>
    <p:sldId id="928" r:id="rId18"/>
    <p:sldId id="920" r:id="rId19"/>
    <p:sldId id="919" r:id="rId20"/>
    <p:sldId id="841" r:id="rId21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6686" autoAdjust="0"/>
  </p:normalViewPr>
  <p:slideViewPr>
    <p:cSldViewPr>
      <p:cViewPr varScale="1">
        <p:scale>
          <a:sx n="73" d="100"/>
          <a:sy n="73" d="100"/>
        </p:scale>
        <p:origin x="-76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FAAE7-30C6-4A15-9EC4-2D6E7E2F9E39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EB7F6-A782-4BC1-A4B9-279AA68A2A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7885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EB7F6-A782-4BC1-A4B9-279AA68A2A4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7092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1625600" y="3257550"/>
            <a:ext cx="89408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909233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D305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D305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D305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x">
  <p:cSld name="Титульный слайд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None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39288" y="354584"/>
            <a:ext cx="6210300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D305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1533" y="1507616"/>
            <a:ext cx="11332845" cy="3413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152400"/>
            <a:ext cx="10822781" cy="6203154"/>
          </a:xfrm>
          <a:prstGeom prst="rect">
            <a:avLst/>
          </a:prstGeom>
        </p:spPr>
      </p:pic>
      <p:sp>
        <p:nvSpPr>
          <p:cNvPr id="4" name="Shape 55">
            <a:extLst>
              <a:ext uri="{FF2B5EF4-FFF2-40B4-BE49-F238E27FC236}">
                <a16:creationId xmlns:a16="http://schemas.microsoft.com/office/drawing/2014/main" xmlns="" id="{BA355483-9CC0-4316-91F1-8EB7DF9AFE8E}"/>
              </a:ext>
            </a:extLst>
          </p:cNvPr>
          <p:cNvSpPr/>
          <p:nvPr/>
        </p:nvSpPr>
        <p:spPr>
          <a:xfrm>
            <a:off x="3429000" y="2514600"/>
            <a:ext cx="8534401" cy="1089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</a:defRPr>
            </a:lvl1pPr>
          </a:lstStyle>
          <a:p>
            <a:pPr indent="450215" algn="ctr"/>
            <a:r>
              <a:rPr lang="ru-RU" dirty="0"/>
              <a:t>«</a:t>
            </a:r>
            <a:r>
              <a:rPr lang="ru-RU" sz="36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Мероприятия весенней недели психологии</a:t>
            </a:r>
            <a:r>
              <a:rPr lang="ru-RU" dirty="0"/>
              <a:t>»</a:t>
            </a:r>
            <a:endParaRPr lang="ru-RU" dirty="0"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00200" y="48768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69C14AF-EE64-4FB0-B32C-D45F2F69BEE1}"/>
              </a:ext>
            </a:extLst>
          </p:cNvPr>
          <p:cNvPicPr/>
          <p:nvPr/>
        </p:nvPicPr>
        <p:blipFill rotWithShape="1">
          <a:blip r:embed="rId3" cstate="print"/>
          <a:srcRect l="1574" t="5063" r="2362" b="5063"/>
          <a:stretch/>
        </p:blipFill>
        <p:spPr>
          <a:xfrm>
            <a:off x="381000" y="381000"/>
            <a:ext cx="9906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0110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00200" y="48768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2252CB1-0E7F-40CC-83E8-CF914493E9B3}"/>
              </a:ext>
            </a:extLst>
          </p:cNvPr>
          <p:cNvSpPr txBox="1"/>
          <p:nvPr/>
        </p:nvSpPr>
        <p:spPr>
          <a:xfrm>
            <a:off x="304800" y="381000"/>
            <a:ext cx="8915400" cy="404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  <a:spcBef>
                <a:spcPts val="2400"/>
              </a:spcBef>
              <a:spcAft>
                <a:spcPts val="120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ПРИМЕРНАЯ ТРОПИНКА НЕДЕЛИ (как это может выглядеть)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75B42C6-67F0-4435-8653-3AA3DB72EC8B}"/>
              </a:ext>
            </a:extLst>
          </p:cNvPr>
          <p:cNvSpPr txBox="1"/>
          <p:nvPr/>
        </p:nvSpPr>
        <p:spPr>
          <a:xfrm>
            <a:off x="304800" y="763221"/>
            <a:ext cx="10134600" cy="853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пример. Вы можете собирать свою программу как конструктор из готовых занятий</a:t>
            </a:r>
            <a:r>
              <a:rPr lang="ru-RU" sz="1800" i="1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823BBBDE-109A-4C3B-967A-279B7808B309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1611868"/>
          <a:ext cx="11049000" cy="3981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xmlns="" val="476257887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xmlns="" val="740047554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xmlns="" val="607639318"/>
                    </a:ext>
                  </a:extLst>
                </a:gridCol>
              </a:tblGrid>
              <a:tr h="408239">
                <a:tc>
                  <a:txBody>
                    <a:bodyPr/>
                    <a:lstStyle/>
                    <a:p>
                      <a:pPr marL="361950" indent="84138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День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2162" marT="95101" marB="951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Тема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162" marR="152162" marT="95101" marB="951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Для кого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162" marR="152162" marT="95101" marB="95101" anchor="ctr"/>
                </a:tc>
                <a:extLst>
                  <a:ext uri="{0D108BD9-81ED-4DB2-BD59-A6C34878D82A}">
                    <a16:rowId xmlns:a16="http://schemas.microsoft.com/office/drawing/2014/main" xmlns="" val="942011696"/>
                  </a:ext>
                </a:extLst>
              </a:tr>
              <a:tr h="408239">
                <a:tc>
                  <a:txBody>
                    <a:bodyPr/>
                    <a:lstStyle/>
                    <a:p>
                      <a:pPr marL="265113" indent="1809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Пн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2162" marT="95101" marB="951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Открытие + «Город эмоций»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162" marR="152162" marT="95101" marB="951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1–4 классы</a:t>
                      </a:r>
                      <a:endParaRPr lang="ru-RU" sz="24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162" marR="0" marT="95101" marB="95101" anchor="ctr"/>
                </a:tc>
                <a:extLst>
                  <a:ext uri="{0D108BD9-81ED-4DB2-BD59-A6C34878D82A}">
                    <a16:rowId xmlns:a16="http://schemas.microsoft.com/office/drawing/2014/main" xmlns="" val="1965053690"/>
                  </a:ext>
                </a:extLst>
              </a:tr>
              <a:tr h="649162">
                <a:tc>
                  <a:txBody>
                    <a:bodyPr/>
                    <a:lstStyle/>
                    <a:p>
                      <a:pPr marL="85725" indent="2762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Вт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2162" marT="95101" marB="951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Тренинг «Понимаю и учусь контролировать»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162" marR="152162" marT="95101" marB="951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5–8 классы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162" marR="0" marT="95101" marB="95101" anchor="ctr"/>
                </a:tc>
                <a:extLst>
                  <a:ext uri="{0D108BD9-81ED-4DB2-BD59-A6C34878D82A}">
                    <a16:rowId xmlns:a16="http://schemas.microsoft.com/office/drawing/2014/main" xmlns="" val="1420238301"/>
                  </a:ext>
                </a:extLst>
              </a:tr>
              <a:tr h="649162">
                <a:tc>
                  <a:txBody>
                    <a:bodyPr/>
                    <a:lstStyle/>
                    <a:p>
                      <a:pPr marL="180975" indent="1809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Ср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2162" marT="95101" marB="951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Родительский практикум «На одном языке с ребенком»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162" marR="152162" marT="95101" marB="951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Родители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162" marR="0" marT="95101" marB="95101" anchor="ctr"/>
                </a:tc>
                <a:extLst>
                  <a:ext uri="{0D108BD9-81ED-4DB2-BD59-A6C34878D82A}">
                    <a16:rowId xmlns:a16="http://schemas.microsoft.com/office/drawing/2014/main" xmlns="" val="1771491752"/>
                  </a:ext>
                </a:extLst>
              </a:tr>
              <a:tr h="649162">
                <a:tc>
                  <a:txBody>
                    <a:bodyPr/>
                    <a:lstStyle/>
                    <a:p>
                      <a:pPr marL="180975" indent="1809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Чт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2162" marT="95101" marB="951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Профилактика выгорания для педагогов</a:t>
                      </a:r>
                      <a:endParaRPr lang="ru-RU" sz="24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162" marR="152162" marT="95101" marB="951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Учителя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162" marR="0" marT="95101" marB="95101" anchor="ctr"/>
                </a:tc>
                <a:extLst>
                  <a:ext uri="{0D108BD9-81ED-4DB2-BD59-A6C34878D82A}">
                    <a16:rowId xmlns:a16="http://schemas.microsoft.com/office/drawing/2014/main" xmlns="" val="2669505096"/>
                  </a:ext>
                </a:extLst>
              </a:tr>
              <a:tr h="649162">
                <a:tc>
                  <a:txBody>
                    <a:bodyPr/>
                    <a:lstStyle/>
                    <a:p>
                      <a:pPr marL="180975" indent="1809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Пт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2162" marT="95101" marB="951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Итоговое дерево поступков + сбор обратной связи</a:t>
                      </a:r>
                      <a:endParaRPr lang="ru-RU" sz="24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162" marR="152162" marT="95101" marB="9510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Все желающие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162" marR="0" marT="95101" marB="95101" anchor="ctr"/>
                </a:tc>
                <a:extLst>
                  <a:ext uri="{0D108BD9-81ED-4DB2-BD59-A6C34878D82A}">
                    <a16:rowId xmlns:a16="http://schemas.microsoft.com/office/drawing/2014/main" xmlns="" val="3762870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48177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00200" y="48768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B28995-CC7A-41E6-B8A2-73799B14650D}"/>
              </a:ext>
            </a:extLst>
          </p:cNvPr>
          <p:cNvSpPr txBox="1"/>
          <p:nvPr/>
        </p:nvSpPr>
        <p:spPr>
          <a:xfrm>
            <a:off x="533400" y="838200"/>
            <a:ext cx="8991600" cy="40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  <a:spcBef>
                <a:spcPts val="2400"/>
              </a:spcBef>
              <a:spcAft>
                <a:spcPts val="120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Segoe UI Emoji" panose="020B0502040204020203" pitchFamily="34" charset="0"/>
              </a:rPr>
              <a:t>💡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ГЛАВНЫЕ ИДЕИ (которые стоит донести до участников)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D70442E-A852-4F5C-8EA6-4C25973083DE}"/>
              </a:ext>
            </a:extLst>
          </p:cNvPr>
          <p:cNvSpPr txBox="1"/>
          <p:nvPr/>
        </p:nvSpPr>
        <p:spPr>
          <a:xfrm>
            <a:off x="457200" y="1543173"/>
            <a:ext cx="11125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Эмоции не делятся на плохие и хорошие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– они все нужны.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Сильную эмоцию можно остановить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(«стоп», дыхание, панцирь черепашки).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Общение – это навык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(его можно тренировать).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 строится из поступков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(каждый день по кирпичику).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Психология – это не страшно и не стыдно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а полезно и интересно</a:t>
            </a:r>
            <a:r>
              <a:rPr lang="ru-RU" sz="2400" dirty="0">
                <a:solidFill>
                  <a:srgbClr val="0F111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F1115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DA6514D-1FA1-43FB-8E60-4D9B41C80E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2375" y="3508513"/>
            <a:ext cx="3933825" cy="273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3883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00200" y="48768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5A0D6D9-9206-4796-90D2-7016251571BA}"/>
              </a:ext>
            </a:extLst>
          </p:cNvPr>
          <p:cNvSpPr txBox="1"/>
          <p:nvPr/>
        </p:nvSpPr>
        <p:spPr>
          <a:xfrm>
            <a:off x="533400" y="550024"/>
            <a:ext cx="78486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Segoe UI Emoji" panose="020B0502040204020203" pitchFamily="34" charset="0"/>
              </a:rPr>
              <a:t>🗂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СТРУКТУРА МЕТОДИЧКИ (как она устроена внутри)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– зачем всё это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Общие положения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– правила, ресурсы, целевые группы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Занятия по возрастам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(самая большая часть)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>
              <a:buSzPts val="1000"/>
              <a:tabLst>
                <a:tab pos="914400" algn="l"/>
              </a:tabLs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Дошкольники → 1–4 → 5–8 → 9–11 → СПО → Родители → Педагоги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– про системный подход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– 43 источника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Приложения 1–28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– всё, что надо распечатать: карточки, тесты, шаблоны, бланки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DA6C93B-52EB-4259-A1FC-CAA5CBDEBEA9}"/>
              </a:ext>
            </a:extLst>
          </p:cNvPr>
          <p:cNvSpPr txBox="1"/>
          <p:nvPr/>
        </p:nvSpPr>
        <p:spPr>
          <a:xfrm>
            <a:off x="8534400" y="1447800"/>
            <a:ext cx="315787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Segoe UI Emoji" panose="020B0502040204020203" pitchFamily="34" charset="0"/>
              </a:rPr>
              <a:t>📎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 </a:t>
            </a:r>
            <a:r>
              <a:rPr lang="ru-RU" sz="2400" i="1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Удобство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: можно открыть нужный возраст и сразу взять готовый сценарий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7F65091-D135-4BBE-A245-B8A39C4D1AA6}"/>
              </a:ext>
            </a:extLst>
          </p:cNvPr>
          <p:cNvSpPr txBox="1"/>
          <p:nvPr/>
        </p:nvSpPr>
        <p:spPr>
          <a:xfrm>
            <a:off x="457200" y="3792530"/>
            <a:ext cx="109267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Методические рекомендации – это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готовый «конструктор»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Недели психологии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57D9962-4AA5-4640-B5C9-10F5A225ADDD}"/>
              </a:ext>
            </a:extLst>
          </p:cNvPr>
          <p:cNvSpPr txBox="1"/>
          <p:nvPr/>
        </p:nvSpPr>
        <p:spPr>
          <a:xfrm>
            <a:off x="466060" y="4415135"/>
            <a:ext cx="107743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Главный результат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– 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более спокойная, дружная и осознанная среда в школе.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3D55AF4-A57D-414C-B73F-CE0F5116BC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62394"/>
          <a:stretch/>
        </p:blipFill>
        <p:spPr>
          <a:xfrm>
            <a:off x="1991833" y="4834592"/>
            <a:ext cx="6553200" cy="164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2468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00200" y="48768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F872750-7A1C-48B6-9810-091B73236DB2}"/>
              </a:ext>
            </a:extLst>
          </p:cNvPr>
          <p:cNvSpPr txBox="1"/>
          <p:nvPr/>
        </p:nvSpPr>
        <p:spPr>
          <a:xfrm>
            <a:off x="381000" y="381000"/>
            <a:ext cx="8305800" cy="394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РАСПРЕДЕЛЕНИЕ ПО ВОЗРАСТНЫМ И ЦЕЛЕВЫМ ГРУППАМ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B2085B62-0D0A-40E8-8A5D-2622CFB64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7549908"/>
              </p:ext>
            </p:extLst>
          </p:nvPr>
        </p:nvGraphicFramePr>
        <p:xfrm>
          <a:off x="152400" y="1026797"/>
          <a:ext cx="11658599" cy="5550832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774136">
                  <a:extLst>
                    <a:ext uri="{9D8B030D-6E8A-4147-A177-3AD203B41FA5}">
                      <a16:colId xmlns:a16="http://schemas.microsoft.com/office/drawing/2014/main" xmlns="" val="161182498"/>
                    </a:ext>
                  </a:extLst>
                </a:gridCol>
                <a:gridCol w="3294821">
                  <a:extLst>
                    <a:ext uri="{9D8B030D-6E8A-4147-A177-3AD203B41FA5}">
                      <a16:colId xmlns:a16="http://schemas.microsoft.com/office/drawing/2014/main" xmlns="" val="3745533693"/>
                    </a:ext>
                  </a:extLst>
                </a:gridCol>
                <a:gridCol w="3294821">
                  <a:extLst>
                    <a:ext uri="{9D8B030D-6E8A-4147-A177-3AD203B41FA5}">
                      <a16:colId xmlns:a16="http://schemas.microsoft.com/office/drawing/2014/main" xmlns="" val="4291962603"/>
                    </a:ext>
                  </a:extLst>
                </a:gridCol>
                <a:gridCol w="3294821">
                  <a:extLst>
                    <a:ext uri="{9D8B030D-6E8A-4147-A177-3AD203B41FA5}">
                      <a16:colId xmlns:a16="http://schemas.microsoft.com/office/drawing/2014/main" xmlns="" val="3243821040"/>
                    </a:ext>
                  </a:extLst>
                </a:gridCol>
              </a:tblGrid>
              <a:tr h="3116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Категория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16172" marT="72607" marB="7260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Блок 1: Эмоции и стресс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72" marR="116172" marT="72607" marB="7260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Блок 2: Общение и климат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72" marR="116172" marT="72607" marB="7260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Блок 3: Самовоспитание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72" marR="116172" marT="72607" marB="72607" anchor="ctr"/>
                </a:tc>
                <a:extLst>
                  <a:ext uri="{0D108BD9-81ED-4DB2-BD59-A6C34878D82A}">
                    <a16:rowId xmlns:a16="http://schemas.microsoft.com/office/drawing/2014/main" xmlns="" val="1694740395"/>
                  </a:ext>
                </a:extLst>
              </a:tr>
              <a:tr h="495618">
                <a:tc>
                  <a:txBody>
                    <a:bodyPr/>
                    <a:lstStyle/>
                    <a:p>
                      <a:pPr marL="3619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Дошкольники (4–6 лет)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16172" marT="72607" marB="726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Игровое занятие «Экскурсия по городу Эмоций»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72" marR="116172" marT="72607" marB="726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«Подготовка к космическому путешествию»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72" marR="116172" marT="72607" marB="726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«Волшебные семена добрых дел»</a:t>
                      </a:r>
                      <a:endParaRPr lang="ru-RU" sz="18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72" marR="0" marT="72607" marB="72607" anchor="ctr"/>
                </a:tc>
                <a:extLst>
                  <a:ext uri="{0D108BD9-81ED-4DB2-BD59-A6C34878D82A}">
                    <a16:rowId xmlns:a16="http://schemas.microsoft.com/office/drawing/2014/main" xmlns="" val="1301612951"/>
                  </a:ext>
                </a:extLst>
              </a:tr>
              <a:tr h="311679">
                <a:tc>
                  <a:txBody>
                    <a:bodyPr/>
                    <a:lstStyle/>
                    <a:p>
                      <a:pPr marL="18097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1–4 классы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16172" marT="72607" marB="726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«Волшебный мир эмоций»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72" marR="116172" marT="72607" marB="726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«Вместе мы сильнее»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72" marR="116172" marT="72607" marB="726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«Как из поступков складывается характер»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72" marR="0" marT="72607" marB="72607" anchor="ctr"/>
                </a:tc>
                <a:extLst>
                  <a:ext uri="{0D108BD9-81ED-4DB2-BD59-A6C34878D82A}">
                    <a16:rowId xmlns:a16="http://schemas.microsoft.com/office/drawing/2014/main" xmlns="" val="1185775757"/>
                  </a:ext>
                </a:extLst>
              </a:tr>
              <a:tr h="495618">
                <a:tc>
                  <a:txBody>
                    <a:bodyPr/>
                    <a:lstStyle/>
                    <a:p>
                      <a:pPr marL="265113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5–8 классы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16172" marT="72607" marB="726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«Понимаю и учусь контролировать» (тренинг)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72" marR="116172" marT="72607" marB="726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«Мы» (с элементами тренинга)</a:t>
                      </a:r>
                      <a:endParaRPr lang="ru-RU" sz="18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72" marR="116172" marT="72607" marB="726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«Путь самовоспитания»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72" marR="0" marT="72607" marB="72607" anchor="ctr"/>
                </a:tc>
                <a:extLst>
                  <a:ext uri="{0D108BD9-81ED-4DB2-BD59-A6C34878D82A}">
                    <a16:rowId xmlns:a16="http://schemas.microsoft.com/office/drawing/2014/main" xmlns="" val="1988736221"/>
                  </a:ext>
                </a:extLst>
              </a:tr>
              <a:tr h="495618">
                <a:tc>
                  <a:txBody>
                    <a:bodyPr/>
                    <a:lstStyle/>
                    <a:p>
                      <a:pPr marL="3619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9–11 классы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16172" marT="72607" marB="726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«Как справляться со сложными ситуациями»</a:t>
                      </a:r>
                      <a:endParaRPr lang="ru-RU" sz="18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72" marR="116172" marT="72607" marB="726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«Мы» (углубленный) + «Секреты общения»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72" marR="116172" marT="72607" marB="726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«Сила осознанных поступков» + «Я все смогу»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72" marR="0" marT="72607" marB="72607" anchor="ctr"/>
                </a:tc>
                <a:extLst>
                  <a:ext uri="{0D108BD9-81ED-4DB2-BD59-A6C34878D82A}">
                    <a16:rowId xmlns:a16="http://schemas.microsoft.com/office/drawing/2014/main" xmlns="" val="2414793910"/>
                  </a:ext>
                </a:extLst>
              </a:tr>
              <a:tr h="495618">
                <a:tc>
                  <a:txBody>
                    <a:bodyPr/>
                    <a:lstStyle/>
                    <a:p>
                      <a:pPr marL="3619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Студенты СПО (16–20 лет)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16172" marT="72607" marB="726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«Психологические ресурсы личности»</a:t>
                      </a:r>
                      <a:endParaRPr lang="ru-RU" sz="18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72" marR="116172" marT="72607" marB="726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«Есть контакт»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72" marR="116172" marT="72607" marB="726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«Одинаково-разные характеры»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72" marR="0" marT="72607" marB="72607" anchor="ctr"/>
                </a:tc>
                <a:extLst>
                  <a:ext uri="{0D108BD9-81ED-4DB2-BD59-A6C34878D82A}">
                    <a16:rowId xmlns:a16="http://schemas.microsoft.com/office/drawing/2014/main" xmlns="" val="3290911970"/>
                  </a:ext>
                </a:extLst>
              </a:tr>
              <a:tr h="311679">
                <a:tc>
                  <a:txBody>
                    <a:bodyPr/>
                    <a:lstStyle/>
                    <a:p>
                      <a:pPr marL="265113" indent="96838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Родители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16172" marT="72607" marB="726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«Радуга эмоций»</a:t>
                      </a:r>
                      <a:endParaRPr lang="ru-RU" sz="18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72" marR="116172" marT="72607" marB="726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«На одном языке с ребенком»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72" marR="116172" marT="72607" marB="726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«Как помочь ребенку вырасти самим собой»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72" marR="0" marT="72607" marB="72607" anchor="ctr"/>
                </a:tc>
                <a:extLst>
                  <a:ext uri="{0D108BD9-81ED-4DB2-BD59-A6C34878D82A}">
                    <a16:rowId xmlns:a16="http://schemas.microsoft.com/office/drawing/2014/main" xmlns="" val="2666628956"/>
                  </a:ext>
                </a:extLst>
              </a:tr>
              <a:tr h="495618">
                <a:tc>
                  <a:txBody>
                    <a:bodyPr/>
                    <a:lstStyle/>
                    <a:p>
                      <a:pPr marL="3619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Педагоги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16172" marT="72607" marB="726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«Профилактика эмоционального выгорания»</a:t>
                      </a:r>
                      <a:endParaRPr lang="ru-RU" sz="18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72" marR="116172" marT="72607" marB="726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«Совершенствование навыков коммуникации»</a:t>
                      </a:r>
                      <a:endParaRPr lang="ru-RU" sz="18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72" marR="116172" marT="72607" marB="726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«Педагог как архитектор своего характера»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72" marR="0" marT="72607" marB="72607" anchor="ctr"/>
                </a:tc>
                <a:extLst>
                  <a:ext uri="{0D108BD9-81ED-4DB2-BD59-A6C34878D82A}">
                    <a16:rowId xmlns:a16="http://schemas.microsoft.com/office/drawing/2014/main" xmlns="" val="2096495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43991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00200" y="48768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3E8A195-1391-40DF-A678-112A494F9C41}"/>
              </a:ext>
            </a:extLst>
          </p:cNvPr>
          <p:cNvSpPr txBox="1"/>
          <p:nvPr/>
        </p:nvSpPr>
        <p:spPr>
          <a:xfrm>
            <a:off x="1600200" y="457200"/>
            <a:ext cx="6204098" cy="394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ФОРМАТ ПРЕДСТАВЛЕНИЯ ЗАНЯТИЙ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3048B4-8325-4676-884D-F7C6A4895B2B}"/>
              </a:ext>
            </a:extLst>
          </p:cNvPr>
          <p:cNvSpPr txBox="1"/>
          <p:nvPr/>
        </p:nvSpPr>
        <p:spPr>
          <a:xfrm>
            <a:off x="457200" y="1169866"/>
            <a:ext cx="107442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Каждое занятие включает:</a:t>
            </a:r>
            <a:endParaRPr lang="ru-RU" sz="2400" dirty="0">
              <a:solidFill>
                <a:schemeClr val="accent6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(конкретная и измеримая).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Форму проведения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(игровое занятие, тренинг, мини-лекция, дискуссия).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Необходимые материалы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(раздаточные карточки, приложения, канцелярия).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Процедуру проведения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с разбивкой по этапам: вступительная часть → разминка → основная часть → завершение.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Вопросы для обсуждения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(рефлексия) после каждого упражнения.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CF49521-8377-455A-9F18-AB53611EA1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38732" b="34225"/>
          <a:stretch/>
        </p:blipFill>
        <p:spPr>
          <a:xfrm>
            <a:off x="1981200" y="4200047"/>
            <a:ext cx="6553200" cy="18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8321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00200" y="48768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2C726F3-B23E-45AF-9057-78F2CCE8CC3E}"/>
              </a:ext>
            </a:extLst>
          </p:cNvPr>
          <p:cNvSpPr txBox="1"/>
          <p:nvPr/>
        </p:nvSpPr>
        <p:spPr>
          <a:xfrm>
            <a:off x="457200" y="254836"/>
            <a:ext cx="113538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2400"/>
              </a:spcBef>
              <a:spcAft>
                <a:spcPts val="120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ТЕКСТ ДЛЯ РОДИТЕЛЬСКОГО ЧАТА </a:t>
            </a:r>
            <a:r>
              <a:rPr lang="ru-RU" sz="2800" b="1" dirty="0">
                <a:solidFill>
                  <a:srgbClr val="0F1115"/>
                </a:solidFill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📱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«Неделя психологии» в нашей школе — важные события для детей и родителей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 00.00 по 00.00 (даты вашей школы) в нашей школе проходит 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весенняя Неделя психологии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Это не «ещё одно мероприятие», а полезная и интересная программа для детей, педагогов и родителей.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Что будет с детьми?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Segoe UI Emoji" panose="020B0502040204020203" pitchFamily="34" charset="0"/>
              </a:rPr>
              <a:t>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Игры про эмоции (для младших)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Segoe UI Emoji" panose="020B0502040204020203" pitchFamily="34" charset="0"/>
              </a:rPr>
              <a:t>🎓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Тренинги про стресс и общение (для старших)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Segoe UI Emoji" panose="020B0502040204020203" pitchFamily="34" charset="0"/>
              </a:rPr>
              <a:t>🌱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Разговоры о характере и добрых поступках (для всех)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Что будет для вас?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Приглашаем вас на 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родительский практикум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где мы разберём: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— как слышать ребёнка без крика,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— как говорить так, чтобы он услышал,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— как помогать, но не делать за него.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Дата и время родительского занятия: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________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Место: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________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506797-4DD6-4348-81BF-11D034A9DD37}"/>
              </a:ext>
            </a:extLst>
          </p:cNvPr>
          <p:cNvSpPr txBox="1"/>
          <p:nvPr/>
        </p:nvSpPr>
        <p:spPr>
          <a:xfrm>
            <a:off x="505046" y="5285118"/>
            <a:ext cx="11353799" cy="1222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F1115"/>
                </a:solidFill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👉</a:t>
            </a:r>
            <a:r>
              <a:rPr lang="ru-RU" sz="1800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Ваше участие — это важный вклад в атмосферу доверия в классе и дома.</a:t>
            </a:r>
            <a:endParaRPr lang="ru-RU" sz="16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📌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Если у вас есть вопросы или вы хотите индивидуальную консультацию психолога — напишите в личные сообщения или обратитесь к классному руководителю.</a:t>
            </a:r>
            <a:endParaRPr lang="ru-RU" sz="16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9047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00200" y="48768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D8AC464-5307-49D3-AF9F-A44935FD56A7}"/>
              </a:ext>
            </a:extLst>
          </p:cNvPr>
          <p:cNvSpPr txBox="1"/>
          <p:nvPr/>
        </p:nvSpPr>
        <p:spPr>
          <a:xfrm>
            <a:off x="611372" y="56273"/>
            <a:ext cx="6204098" cy="382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2400"/>
              </a:spcBef>
              <a:spcAft>
                <a:spcPts val="1200"/>
              </a:spcAft>
            </a:pPr>
            <a:r>
              <a:rPr lang="ru-RU" sz="1800" b="1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ЧЕК-ЛИСТ ОРГАНИЗАТОРА НЕДЕЛИ ПСИХОЛОГИИ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279F86D-A0F3-43DE-BD4E-077EAB636E6F}"/>
              </a:ext>
            </a:extLst>
          </p:cNvPr>
          <p:cNvSpPr txBox="1"/>
          <p:nvPr/>
        </p:nvSpPr>
        <p:spPr>
          <a:xfrm>
            <a:off x="495299" y="460294"/>
            <a:ext cx="10896600" cy="822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</a:pPr>
            <a:r>
              <a:rPr lang="ru-RU" sz="2400" b="1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(примерное расписание по дням)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i="1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можете менять местами занятия в зависимости от занятости классов и педагогов.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DE280AC4-F6B5-459C-AE73-9E6EF3F94C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92281"/>
              </p:ext>
            </p:extLst>
          </p:nvPr>
        </p:nvGraphicFramePr>
        <p:xfrm>
          <a:off x="152400" y="1255009"/>
          <a:ext cx="11734801" cy="5134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5730">
                  <a:extLst>
                    <a:ext uri="{9D8B030D-6E8A-4147-A177-3AD203B41FA5}">
                      <a16:colId xmlns:a16="http://schemas.microsoft.com/office/drawing/2014/main" xmlns="" val="3197031063"/>
                    </a:ext>
                  </a:extLst>
                </a:gridCol>
                <a:gridCol w="3316357">
                  <a:extLst>
                    <a:ext uri="{9D8B030D-6E8A-4147-A177-3AD203B41FA5}">
                      <a16:colId xmlns:a16="http://schemas.microsoft.com/office/drawing/2014/main" xmlns="" val="295672401"/>
                    </a:ext>
                  </a:extLst>
                </a:gridCol>
                <a:gridCol w="3316357">
                  <a:extLst>
                    <a:ext uri="{9D8B030D-6E8A-4147-A177-3AD203B41FA5}">
                      <a16:colId xmlns:a16="http://schemas.microsoft.com/office/drawing/2014/main" xmlns="" val="2686844542"/>
                    </a:ext>
                  </a:extLst>
                </a:gridCol>
                <a:gridCol w="3316357">
                  <a:extLst>
                    <a:ext uri="{9D8B030D-6E8A-4147-A177-3AD203B41FA5}">
                      <a16:colId xmlns:a16="http://schemas.microsoft.com/office/drawing/2014/main" xmlns="" val="3037316719"/>
                    </a:ext>
                  </a:extLst>
                </a:gridCol>
              </a:tblGrid>
              <a:tr h="480614">
                <a:tc>
                  <a:txBody>
                    <a:bodyPr/>
                    <a:lstStyle/>
                    <a:p>
                      <a:pPr marL="0" indent="1809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День недели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6417" marT="54011" marB="54011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Целевая группа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417" marR="86417" marT="54011" marB="54011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Тема / Название занятия (из методички)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417" marR="86417" marT="54011" marB="54011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Кто проводит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417" marR="86417" marT="54011" marB="54011" anchor="ctr"/>
                </a:tc>
                <a:extLst>
                  <a:ext uri="{0D108BD9-81ED-4DB2-BD59-A6C34878D82A}">
                    <a16:rowId xmlns:a16="http://schemas.microsoft.com/office/drawing/2014/main" xmlns="" val="2987976056"/>
                  </a:ext>
                </a:extLst>
              </a:tr>
              <a:tr h="231851">
                <a:tc>
                  <a:txBody>
                    <a:bodyPr/>
                    <a:lstStyle/>
                    <a:p>
                      <a:pPr marL="0" indent="265113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6088" algn="l"/>
                        </a:tabLst>
                      </a:pPr>
                      <a:r>
                        <a:rPr lang="ru-RU" sz="1400" dirty="0">
                          <a:effectLst/>
                        </a:rPr>
                        <a:t>ПН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6417" marT="54011" marB="54011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1–4 классы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417" marR="86417" marT="54011" marB="54011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«Волшебный мир эмоций» (блок 1)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417" marR="86417" marT="54011" marB="54011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Психолог / </a:t>
                      </a:r>
                      <a:r>
                        <a:rPr lang="ru-RU" sz="1400" dirty="0" err="1">
                          <a:effectLst/>
                        </a:rPr>
                        <a:t>кл.рук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417" marR="0" marT="54011" marB="54011" anchor="ctr"/>
                </a:tc>
                <a:extLst>
                  <a:ext uri="{0D108BD9-81ED-4DB2-BD59-A6C34878D82A}">
                    <a16:rowId xmlns:a16="http://schemas.microsoft.com/office/drawing/2014/main" xmlns="" val="3143776686"/>
                  </a:ext>
                </a:extLst>
              </a:tr>
              <a:tr h="368678">
                <a:tc>
                  <a:txBody>
                    <a:bodyPr/>
                    <a:lstStyle/>
                    <a:p>
                      <a:pPr marL="0" indent="1809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6417" marT="54011" marB="54011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5–8 классы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417" marR="86417" marT="54011" marB="54011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«Понимаю и учусь контролировать» (тренинг)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417" marR="86417" marT="54011" marB="54011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Психолог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417" marR="0" marT="54011" marB="54011" anchor="ctr"/>
                </a:tc>
                <a:extLst>
                  <a:ext uri="{0D108BD9-81ED-4DB2-BD59-A6C34878D82A}">
                    <a16:rowId xmlns:a16="http://schemas.microsoft.com/office/drawing/2014/main" xmlns="" val="2524651192"/>
                  </a:ext>
                </a:extLst>
              </a:tr>
              <a:tr h="231851">
                <a:tc>
                  <a:txBody>
                    <a:bodyPr/>
                    <a:lstStyle/>
                    <a:p>
                      <a:pPr marL="0" indent="1809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6417" marT="54011" marB="54011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Дошкольники (4–6 лет)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417" marR="86417" marT="54011" marB="54011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«Экскурсия по городу Эмоций» (игровое)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417" marR="86417" marT="54011" marB="54011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Воспитатель / психолог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417" marR="0" marT="54011" marB="54011" anchor="ctr"/>
                </a:tc>
                <a:extLst>
                  <a:ext uri="{0D108BD9-81ED-4DB2-BD59-A6C34878D82A}">
                    <a16:rowId xmlns:a16="http://schemas.microsoft.com/office/drawing/2014/main" xmlns="" val="2755984545"/>
                  </a:ext>
                </a:extLst>
              </a:tr>
              <a:tr h="368678">
                <a:tc>
                  <a:txBody>
                    <a:bodyPr/>
                    <a:lstStyle/>
                    <a:p>
                      <a:pPr marL="0" indent="1809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6417" marT="54011" marB="54011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9–11 классы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417" marR="86417" marT="54011" marB="54011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«Как справляться со сложными ситуациями»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417" marR="86417" marT="54011" marB="54011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Психолог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417" marR="0" marT="54011" marB="54011" anchor="ctr"/>
                </a:tc>
                <a:extLst>
                  <a:ext uri="{0D108BD9-81ED-4DB2-BD59-A6C34878D82A}">
                    <a16:rowId xmlns:a16="http://schemas.microsoft.com/office/drawing/2014/main" xmlns="" val="1969348471"/>
                  </a:ext>
                </a:extLst>
              </a:tr>
              <a:tr h="368678">
                <a:tc>
                  <a:txBody>
                    <a:bodyPr/>
                    <a:lstStyle/>
                    <a:p>
                      <a:pPr marL="0" indent="1809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6417" marT="54011" marB="54011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Родители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417" marR="86417" marT="54011" marB="54011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«Радуга эмоций» + «На одном языке с ребенком» (родительский практикум)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417" marR="86417" marT="54011" marB="54011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Психолог + </a:t>
                      </a:r>
                      <a:r>
                        <a:rPr lang="ru-RU" sz="1400" dirty="0" err="1">
                          <a:effectLst/>
                        </a:rPr>
                        <a:t>соцпедагог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417" marR="0" marT="54011" marB="54011" anchor="ctr"/>
                </a:tc>
                <a:extLst>
                  <a:ext uri="{0D108BD9-81ED-4DB2-BD59-A6C34878D82A}">
                    <a16:rowId xmlns:a16="http://schemas.microsoft.com/office/drawing/2014/main" xmlns="" val="1484165354"/>
                  </a:ext>
                </a:extLst>
              </a:tr>
              <a:tr h="368678">
                <a:tc>
                  <a:txBody>
                    <a:bodyPr/>
                    <a:lstStyle/>
                    <a:p>
                      <a:pPr marL="0" indent="265113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6417" marT="54011" marB="54011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Педагоги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417" marR="86417" marT="54011" marB="54011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«Профилактика эмоционального выгорания»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417" marR="86417" marT="54011" marB="54011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Психолог / внешний ведущий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417" marR="0" marT="54011" marB="54011" anchor="ctr"/>
                </a:tc>
                <a:extLst>
                  <a:ext uri="{0D108BD9-81ED-4DB2-BD59-A6C34878D82A}">
                    <a16:rowId xmlns:a16="http://schemas.microsoft.com/office/drawing/2014/main" xmlns="" val="1300914953"/>
                  </a:ext>
                </a:extLst>
              </a:tr>
              <a:tr h="231851">
                <a:tc>
                  <a:txBody>
                    <a:bodyPr/>
                    <a:lstStyle/>
                    <a:p>
                      <a:pPr marL="0" indent="1809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6417" marT="54011" marB="54011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Студенты СПО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417" marR="86417" marT="54011" marB="54011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«Психологические ресурсы личности»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417" marR="86417" marT="54011" marB="54011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Педагог-психолог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417" marR="0" marT="54011" marB="54011" anchor="ctr"/>
                </a:tc>
                <a:extLst>
                  <a:ext uri="{0D108BD9-81ED-4DB2-BD59-A6C34878D82A}">
                    <a16:rowId xmlns:a16="http://schemas.microsoft.com/office/drawing/2014/main" xmlns="" val="2253650818"/>
                  </a:ext>
                </a:extLst>
              </a:tr>
              <a:tr h="642333">
                <a:tc>
                  <a:txBody>
                    <a:bodyPr/>
                    <a:lstStyle/>
                    <a:p>
                      <a:pPr marL="0" indent="1809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6417" marT="54011" marB="54011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 категории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417" marR="86417" marT="54011" marB="54011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Итоговое событие: «Дерево добрых поступков» / «Сад характера» + сбор обратной связи (стикеры, ящик, онлайн-форма)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417" marR="86417" marT="54011" marB="54011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Администрация + психолог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417" marR="0" marT="54011" marB="54011" anchor="ctr"/>
                </a:tc>
                <a:extLst>
                  <a:ext uri="{0D108BD9-81ED-4DB2-BD59-A6C34878D82A}">
                    <a16:rowId xmlns:a16="http://schemas.microsoft.com/office/drawing/2014/main" xmlns="" val="3447905022"/>
                  </a:ext>
                </a:extLst>
              </a:tr>
              <a:tr h="368678">
                <a:tc>
                  <a:txBody>
                    <a:bodyPr/>
                    <a:lstStyle/>
                    <a:p>
                      <a:pPr marL="0" indent="1809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СБ (доп.)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86417" marT="54011" marB="54011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Родители (повторно)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417" marR="86417" marT="54011" marB="54011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«Как помочь ребенку вырасти самим собой» (для тех, кто не был в среду)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417" marR="86417" marT="54011" marB="54011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Психолог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417" marR="0" marT="54011" marB="54011" anchor="ctr"/>
                </a:tc>
                <a:extLst>
                  <a:ext uri="{0D108BD9-81ED-4DB2-BD59-A6C34878D82A}">
                    <a16:rowId xmlns:a16="http://schemas.microsoft.com/office/drawing/2014/main" xmlns="" val="2462775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2496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00200" y="48768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97273BC-C4B0-474A-888F-5BC4524FBEC5}"/>
              </a:ext>
            </a:extLst>
          </p:cNvPr>
          <p:cNvSpPr txBox="1"/>
          <p:nvPr/>
        </p:nvSpPr>
        <p:spPr>
          <a:xfrm>
            <a:off x="1371600" y="457200"/>
            <a:ext cx="6204098" cy="40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  <a:spcBef>
                <a:spcPts val="2400"/>
              </a:spcBef>
              <a:spcAft>
                <a:spcPts val="120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Segoe UI Emoji" panose="020B0502040204020203" pitchFamily="34" charset="0"/>
              </a:rPr>
              <a:t>📋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КРАТКИЙ ПЛАН-ЧЕК-ЛИСТ ПО ЗАДАЧАМ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E33574E-4FC5-469D-9CF8-17870F0B8B7A}"/>
              </a:ext>
            </a:extLst>
          </p:cNvPr>
          <p:cNvSpPr txBox="1"/>
          <p:nvPr/>
        </p:nvSpPr>
        <p:spPr>
          <a:xfrm>
            <a:off x="533400" y="1066800"/>
            <a:ext cx="108966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-342900" algn="just"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Назначить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координатора Недели психологии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Оповестить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классных руководителей и педагогов.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Отправить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текст в родительские чаты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(за 3–5 дней).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Распечатать приложения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(карточки, тесты, шаблоны) — см. Приложения 1–28 в методичке.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Подготовить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помещение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(возможность двигаться, доска, проектор).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Собрать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«ящик обратной связи»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/ подготовить онлайн-форму.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Провести занятия по расписанию.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пятницу подвести итоги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собрать отзывы.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F100009-BC70-43F7-B784-FCED1B3874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66901"/>
          <a:stretch/>
        </p:blipFill>
        <p:spPr>
          <a:xfrm>
            <a:off x="2438400" y="4483120"/>
            <a:ext cx="6553200" cy="197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5186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00200" y="48768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E501B8F-B4FD-4442-9CFB-A2B5A0C2B7BF}"/>
              </a:ext>
            </a:extLst>
          </p:cNvPr>
          <p:cNvSpPr txBox="1"/>
          <p:nvPr/>
        </p:nvSpPr>
        <p:spPr>
          <a:xfrm>
            <a:off x="381000" y="1007450"/>
            <a:ext cx="108966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представляют собой 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готовый, системный и практико-ориентированный инструмент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для проведения весенней «Недели психологии – 2026». </a:t>
            </a: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Они охватывают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все ключевые категории участников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образовательных отношений, предлагают 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конкретные сценарии занятий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с подробными процедурами, вопросами для обсуждения и раздаточными материалами. Особую ценность представляет 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модульная структура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 возрастам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 трем содержательным блокам, а также 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акцент на рефлексию и обратную связь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Рекомендуется использовать данные материалы как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основу для планирования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Недели психологии в образовательных организациях всех типов.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DA52788-2142-4580-9B6E-FA627F9288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71199"/>
          <a:stretch/>
        </p:blipFill>
        <p:spPr>
          <a:xfrm>
            <a:off x="1962150" y="4884625"/>
            <a:ext cx="7334250" cy="158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8849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00200" y="48768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xmlns="" id="{1E13CCEA-2472-439C-91CD-9CCD4CB89DFD}"/>
              </a:ext>
            </a:extLst>
          </p:cNvPr>
          <p:cNvSpPr txBox="1"/>
          <p:nvPr/>
        </p:nvSpPr>
        <p:spPr>
          <a:xfrm>
            <a:off x="4643378" y="1483825"/>
            <a:ext cx="7035558" cy="12183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07999" tIns="107999" rIns="107999" bIns="107999">
            <a:spAutoFit/>
          </a:bodyPr>
          <a:lstStyle>
            <a:lvl1pPr>
              <a:spcBef>
                <a:spcPts val="600"/>
              </a:spcBef>
              <a:defRPr sz="1000"/>
            </a:lvl1pPr>
          </a:lstStyle>
          <a:p>
            <a:r>
              <a: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НЕДЕЛЯ ПСИХОЛОГИИ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 образовательных организациях Московской области 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с 13 по 17 апреля  </a:t>
            </a:r>
            <a:endParaRPr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xmlns="" id="{505C5E82-07D7-4000-8EC1-519C95433C94}"/>
              </a:ext>
            </a:extLst>
          </p:cNvPr>
          <p:cNvSpPr txBox="1"/>
          <p:nvPr/>
        </p:nvSpPr>
        <p:spPr>
          <a:xfrm>
            <a:off x="4439816" y="2789204"/>
            <a:ext cx="7488832" cy="32650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07999" tIns="107999" rIns="107999" bIns="107999">
            <a:spAutoFit/>
          </a:bodyPr>
          <a:lstStyle>
            <a:lvl1pPr>
              <a:spcBef>
                <a:spcPts val="600"/>
              </a:spcBef>
              <a:defRPr sz="1000"/>
            </a:lvl1pPr>
          </a:lstStyle>
          <a:p>
            <a:r>
              <a: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 ПОМОЩЬ ПЕДАГОГАМ:</a:t>
            </a:r>
          </a:p>
          <a:p>
            <a:pPr algn="just">
              <a:tabLst>
                <a:tab pos="268288" algn="l"/>
                <a:tab pos="358775" algn="l"/>
              </a:tabLst>
            </a:pPr>
            <a:r>
              <a:rPr lang="ru-RU" sz="2000" dirty="0">
                <a:solidFill>
                  <a:schemeClr val="dk1"/>
                </a:solidFill>
                <a:ea typeface="Quattrocento Sans"/>
                <a:cs typeface="Segoe UI Semibold" panose="020B0702040204020203" pitchFamily="34" charset="0"/>
                <a:sym typeface="Quattrocento Sans"/>
              </a:rPr>
              <a:t>Методические рекомендации по проведению мероприятий Недели психологии в образовательных организациях</a:t>
            </a:r>
          </a:p>
          <a:p>
            <a:pPr algn="ctr">
              <a:tabLst>
                <a:tab pos="268288" algn="l"/>
                <a:tab pos="358775" algn="l"/>
              </a:tabLst>
            </a:pPr>
            <a:r>
              <a:rPr lang="ru-RU" sz="1800" dirty="0">
                <a:solidFill>
                  <a:schemeClr val="dk1"/>
                </a:solidFill>
                <a:ea typeface="Quattrocento Sans"/>
                <a:cs typeface="Segoe UI Semibold" panose="020B0702040204020203" pitchFamily="34" charset="0"/>
                <a:sym typeface="Quattrocento Sans"/>
              </a:rPr>
              <a:t>(</a:t>
            </a:r>
            <a:r>
              <a:rPr lang="ru-RU" sz="1800" dirty="0"/>
              <a:t>письмо Министерства Просвещения РФ </a:t>
            </a:r>
          </a:p>
          <a:p>
            <a:pPr algn="ctr">
              <a:tabLst>
                <a:tab pos="268288" algn="l"/>
                <a:tab pos="358775" algn="l"/>
              </a:tabLst>
            </a:pPr>
            <a:r>
              <a:rPr lang="ru-RU" sz="1800" dirty="0"/>
              <a:t>от 07.04.2026  № 07-3604</a:t>
            </a:r>
            <a:r>
              <a:rPr lang="ru-RU" sz="1800" dirty="0">
                <a:solidFill>
                  <a:schemeClr val="dk1"/>
                </a:solidFill>
                <a:ea typeface="Quattrocento Sans"/>
                <a:cs typeface="Segoe UI Semibold" panose="020B0702040204020203" pitchFamily="34" charset="0"/>
                <a:sym typeface="Quattrocento Sans"/>
              </a:rPr>
              <a:t>)</a:t>
            </a:r>
            <a:endParaRPr lang="ru-RU" sz="1800" dirty="0"/>
          </a:p>
          <a:p>
            <a:pPr algn="just"/>
            <a:endParaRPr lang="ru-RU" sz="1800" dirty="0"/>
          </a:p>
          <a:p>
            <a:pPr algn="just"/>
            <a:endParaRPr lang="ru-RU" sz="1800" dirty="0"/>
          </a:p>
          <a:p>
            <a:pPr algn="just"/>
            <a:endParaRPr sz="18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2D01CD5-1955-4756-B793-C02A27C0F02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831" y="1052736"/>
            <a:ext cx="3800475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9420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81431827"/>
              </p:ext>
            </p:extLst>
          </p:nvPr>
        </p:nvGraphicFramePr>
        <p:xfrm>
          <a:off x="1152144" y="-2033143"/>
          <a:ext cx="6560528" cy="5646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6444">
                  <a:extLst>
                    <a:ext uri="{9D8B030D-6E8A-4147-A177-3AD203B41FA5}">
                      <a16:colId xmlns:a16="http://schemas.microsoft.com/office/drawing/2014/main" xmlns="" val="2520341540"/>
                    </a:ext>
                  </a:extLst>
                </a:gridCol>
                <a:gridCol w="3364084">
                  <a:extLst>
                    <a:ext uri="{9D8B030D-6E8A-4147-A177-3AD203B41FA5}">
                      <a16:colId xmlns:a16="http://schemas.microsoft.com/office/drawing/2014/main" xmlns="" val="1037916083"/>
                    </a:ext>
                  </a:extLst>
                </a:gridCol>
              </a:tblGrid>
              <a:tr h="564642">
                <a:tc>
                  <a:txBody>
                    <a:bodyPr/>
                    <a:lstStyle/>
                    <a:p>
                      <a:r>
                        <a:rPr lang="ru-RU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;</a:t>
                      </a:r>
                    </a:p>
                    <a:p>
                      <a:r>
                        <a:rPr lang="ru-RU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0149956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3366513"/>
              </p:ext>
            </p:extLst>
          </p:nvPr>
        </p:nvGraphicFramePr>
        <p:xfrm>
          <a:off x="246265" y="-646088"/>
          <a:ext cx="8372285" cy="6064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3815">
                  <a:extLst>
                    <a:ext uri="{9D8B030D-6E8A-4147-A177-3AD203B41FA5}">
                      <a16:colId xmlns:a16="http://schemas.microsoft.com/office/drawing/2014/main" xmlns="" val="1861186528"/>
                    </a:ext>
                  </a:extLst>
                </a:gridCol>
                <a:gridCol w="1220997">
                  <a:extLst>
                    <a:ext uri="{9D8B030D-6E8A-4147-A177-3AD203B41FA5}">
                      <a16:colId xmlns:a16="http://schemas.microsoft.com/office/drawing/2014/main" xmlns="" val="1370380632"/>
                    </a:ext>
                  </a:extLst>
                </a:gridCol>
                <a:gridCol w="1221619">
                  <a:extLst>
                    <a:ext uri="{9D8B030D-6E8A-4147-A177-3AD203B41FA5}">
                      <a16:colId xmlns:a16="http://schemas.microsoft.com/office/drawing/2014/main" xmlns="" val="1764040151"/>
                    </a:ext>
                  </a:extLst>
                </a:gridCol>
                <a:gridCol w="1221619">
                  <a:extLst>
                    <a:ext uri="{9D8B030D-6E8A-4147-A177-3AD203B41FA5}">
                      <a16:colId xmlns:a16="http://schemas.microsoft.com/office/drawing/2014/main" xmlns="" val="2547567183"/>
                    </a:ext>
                  </a:extLst>
                </a:gridCol>
                <a:gridCol w="1220997">
                  <a:extLst>
                    <a:ext uri="{9D8B030D-6E8A-4147-A177-3AD203B41FA5}">
                      <a16:colId xmlns:a16="http://schemas.microsoft.com/office/drawing/2014/main" xmlns="" val="2402149539"/>
                    </a:ext>
                  </a:extLst>
                </a:gridCol>
                <a:gridCol w="1221619">
                  <a:extLst>
                    <a:ext uri="{9D8B030D-6E8A-4147-A177-3AD203B41FA5}">
                      <a16:colId xmlns:a16="http://schemas.microsoft.com/office/drawing/2014/main" xmlns="" val="512315552"/>
                    </a:ext>
                  </a:extLst>
                </a:gridCol>
                <a:gridCol w="1221619">
                  <a:extLst>
                    <a:ext uri="{9D8B030D-6E8A-4147-A177-3AD203B41FA5}">
                      <a16:colId xmlns:a16="http://schemas.microsoft.com/office/drawing/2014/main" xmlns="" val="2008249093"/>
                    </a:ext>
                  </a:extLst>
                </a:gridCol>
              </a:tblGrid>
              <a:tr h="60649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779270831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/>
          <a:srcRect l="20180" t="15225" r="6442" b="11261"/>
          <a:stretch/>
        </p:blipFill>
        <p:spPr>
          <a:xfrm>
            <a:off x="-111120" y="-75250"/>
            <a:ext cx="12303120" cy="69332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/>
          <a:srcRect l="20180" t="15225" r="6442" b="11261"/>
          <a:stretch/>
        </p:blipFill>
        <p:spPr>
          <a:xfrm>
            <a:off x="-111120" y="-75250"/>
            <a:ext cx="12303120" cy="6933250"/>
          </a:xfrm>
          <a:prstGeom prst="rect">
            <a:avLst/>
          </a:prstGeom>
        </p:spPr>
      </p:pic>
      <p:grpSp>
        <p:nvGrpSpPr>
          <p:cNvPr id="2" name="Группа 9"/>
          <p:cNvGrpSpPr/>
          <p:nvPr/>
        </p:nvGrpSpPr>
        <p:grpSpPr>
          <a:xfrm>
            <a:off x="6420589" y="116971"/>
            <a:ext cx="5922863" cy="1964349"/>
            <a:chOff x="6018447" y="357708"/>
            <a:chExt cx="5942715" cy="1802774"/>
          </a:xfrm>
        </p:grpSpPr>
        <p:sp>
          <p:nvSpPr>
            <p:cNvPr id="11" name="Google Shape;60;p14"/>
            <p:cNvSpPr/>
            <p:nvPr/>
          </p:nvSpPr>
          <p:spPr>
            <a:xfrm>
              <a:off x="6109873" y="357708"/>
              <a:ext cx="5283298" cy="461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6020202030204" pitchFamily="34" charset="0"/>
                  <a:ea typeface="Calibri"/>
                  <a:cs typeface="Calibri"/>
                  <a:sym typeface="Calibri"/>
                </a:rPr>
                <a:t>КОНТАКТЫ</a:t>
              </a:r>
              <a:endPara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018447" y="719932"/>
              <a:ext cx="5942715" cy="1440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ru-RU" sz="2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Камалова Нина Владимировна</a:t>
              </a:r>
              <a:r>
                <a:rPr kumimoji="0" lang="ru-RU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–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ru-RU" sz="24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заместитель начальника отдела педагогической </a:t>
              </a:r>
              <a:r>
                <a:rPr lang="ru-RU" sz="2400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рискологии</a:t>
              </a:r>
              <a:endPara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Тел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.</a:t>
              </a:r>
              <a:r>
                <a:rPr kumimoji="0" lang="ru-RU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: + 7 (499) 940-10-36, доб. 167</a:t>
              </a:r>
            </a:p>
          </p:txBody>
        </p:sp>
      </p:grpSp>
      <p:grpSp>
        <p:nvGrpSpPr>
          <p:cNvPr id="4" name="Группа 13"/>
          <p:cNvGrpSpPr/>
          <p:nvPr/>
        </p:nvGrpSpPr>
        <p:grpSpPr>
          <a:xfrm>
            <a:off x="5187258" y="2824781"/>
            <a:ext cx="1706364" cy="1031302"/>
            <a:chOff x="6601167" y="1650289"/>
            <a:chExt cx="1740244" cy="1031302"/>
          </a:xfrm>
        </p:grpSpPr>
        <p:sp>
          <p:nvSpPr>
            <p:cNvPr id="15" name="TextBox 14"/>
            <p:cNvSpPr txBox="1"/>
            <p:nvPr/>
          </p:nvSpPr>
          <p:spPr>
            <a:xfrm>
              <a:off x="6688270" y="1650289"/>
              <a:ext cx="16531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6020202030204" pitchFamily="34" charset="0"/>
                  <a:cs typeface="Calibri" panose="020F0502020204030204" pitchFamily="34" charset="0"/>
                  <a:sym typeface="Arial"/>
                </a:rPr>
                <a:t>ЧАТ</a:t>
              </a:r>
              <a:r>
                <a:rPr kumimoji="0" lang="ru-RU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6020202030204" pitchFamily="34" charset="0"/>
                  <a:cs typeface="Calibri" panose="020F0502020204030204" pitchFamily="34" charset="0"/>
                  <a:sym typeface="Arial"/>
                </a:rPr>
                <a:t> в </a:t>
              </a:r>
              <a:r>
                <a:rPr lang="ru-RU" sz="2400" b="1" kern="0" dirty="0">
                  <a:solidFill>
                    <a:srgbClr val="FFFFFF"/>
                  </a:solidFill>
                  <a:latin typeface="Arial Narrow" panose="020B0606020202030204" pitchFamily="34" charset="0"/>
                  <a:cs typeface="Calibri" panose="020F0502020204030204" pitchFamily="34" charset="0"/>
                  <a:sym typeface="Arial"/>
                </a:rPr>
                <a:t>МАХ</a:t>
              </a:r>
              <a:r>
                <a:rPr kumimoji="0" lang="ru-RU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: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01167" y="2158371"/>
              <a:ext cx="1883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15585" y="116971"/>
            <a:ext cx="5850647" cy="1582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cs typeface="Calibri" panose="020F0502020204030204" pitchFamily="34" charset="0"/>
                <a:sym typeface="Arial"/>
              </a:rPr>
              <a:t>ЦЕНТР 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cs typeface="Calibri" panose="020F0502020204030204" pitchFamily="34" charset="0"/>
                <a:sym typeface="Arial"/>
              </a:rPr>
              <a:t>СОЦИАЛЬНО-ПЕДАГОГИЧЕСКОГО 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cs typeface="Calibri" panose="020F0502020204030204" pitchFamily="34" charset="0"/>
                <a:sym typeface="Arial"/>
              </a:rPr>
              <a:t>СОПРОВОЖДЕНИЯ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79FF1DCE-BE5B-4B0B-A582-CC437CA83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5739" y="3838362"/>
            <a:ext cx="2200522" cy="2233613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63325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00200" y="48768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84D76F6-361B-43B8-B104-FC0F8FBFFB26}"/>
              </a:ext>
            </a:extLst>
          </p:cNvPr>
          <p:cNvSpPr txBox="1"/>
          <p:nvPr/>
        </p:nvSpPr>
        <p:spPr>
          <a:xfrm>
            <a:off x="2438400" y="220626"/>
            <a:ext cx="8153400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Сделать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психологию понятной, полезной и естественной </a:t>
            </a:r>
            <a:r>
              <a:rPr lang="ru-RU" sz="24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частью школьной жизни – для детей, учителей и родителей.</a:t>
            </a:r>
            <a:endParaRPr lang="ru-RU" sz="2400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0E3E562-303C-4A80-A63B-CA7681395E4B}"/>
              </a:ext>
            </a:extLst>
          </p:cNvPr>
          <p:cNvSpPr txBox="1"/>
          <p:nvPr/>
        </p:nvSpPr>
        <p:spPr>
          <a:xfrm>
            <a:off x="266700" y="273344"/>
            <a:ext cx="2438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ГЛАВНАЯ ЦЕЛЬ</a:t>
            </a:r>
            <a:endParaRPr lang="ru-RU" sz="2400" dirty="0">
              <a:solidFill>
                <a:schemeClr val="tx2"/>
              </a:solidFill>
            </a:endParaRP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xmlns="" id="{92223B13-FB1E-4891-B611-E7BBCA05E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4956853"/>
              </p:ext>
            </p:extLst>
          </p:nvPr>
        </p:nvGraphicFramePr>
        <p:xfrm>
          <a:off x="152400" y="1152498"/>
          <a:ext cx="11658600" cy="502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xmlns="" val="201434879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xmlns="" val="100090862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xmlns="" val="6802978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80975" marR="0" lvl="0" indent="180975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Три ключевых направления Недели психологии: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2400" marT="95250" marB="952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 чем?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95250" marB="952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Пример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95250" marB="95250"/>
                </a:tc>
                <a:extLst>
                  <a:ext uri="{0D108BD9-81ED-4DB2-BD59-A6C34878D82A}">
                    <a16:rowId xmlns:a16="http://schemas.microsoft.com/office/drawing/2014/main" xmlns="" val="3515002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5725" marR="0" lvl="0" indent="179388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6088" algn="l"/>
                          <a:tab pos="627063" algn="l"/>
                        </a:tabLst>
                        <a:defRPr/>
                      </a:pPr>
                      <a:r>
                        <a:rPr lang="ru-RU" sz="2000" dirty="0">
                          <a:effectLst/>
                        </a:rPr>
                        <a:t>1. </a:t>
                      </a:r>
                      <a:r>
                        <a:rPr lang="ru-RU" sz="2000" dirty="0"/>
                        <a:t>Развитие навыков </a:t>
                      </a:r>
                      <a:r>
                        <a:rPr lang="ru-RU" sz="2000" u="sng" dirty="0"/>
                        <a:t>СПРАВЛЯТЬСЯ С ЖИЗНЕННЫМИ СИТУАЦИЯМИ </a:t>
                      </a:r>
                      <a:r>
                        <a:rPr lang="ru-RU" sz="2000" dirty="0"/>
                        <a:t>и интенсивными эмоциями.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240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Как справляться с эмоциями и трудными ситуациями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«Я злюсь – что делать?»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«Как успокоиться перед контрольной»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0" marT="95250" marB="95250"/>
                </a:tc>
                <a:extLst>
                  <a:ext uri="{0D108BD9-81ED-4DB2-BD59-A6C34878D82A}">
                    <a16:rowId xmlns:a16="http://schemas.microsoft.com/office/drawing/2014/main" xmlns="" val="3435092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975" marR="0" lvl="0" indent="265113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effectLst/>
                        </a:rPr>
                        <a:t>2. </a:t>
                      </a:r>
                      <a:r>
                        <a:rPr lang="ru-RU" sz="2000" dirty="0"/>
                        <a:t>Развитие и совершенствование </a:t>
                      </a:r>
                      <a:r>
                        <a:rPr lang="ru-RU" sz="2000" u="sng" dirty="0"/>
                        <a:t>НАВЫКОВ ОБЩЕНИЯ</a:t>
                      </a:r>
                      <a:r>
                        <a:rPr lang="ru-RU" sz="2000" u="none" dirty="0"/>
                        <a:t> </a:t>
                      </a:r>
                      <a:r>
                        <a:rPr lang="ru-RU" sz="2000" dirty="0"/>
                        <a:t>и формирование благоприятного социально-психологического климата образовательной организации.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240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Как общаться и дружить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«Как договориться»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«Почему важно слушать»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«Что делать при конфликте»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0" marT="95250" marB="95250"/>
                </a:tc>
                <a:extLst>
                  <a:ext uri="{0D108BD9-81ED-4DB2-BD59-A6C34878D82A}">
                    <a16:rowId xmlns:a16="http://schemas.microsoft.com/office/drawing/2014/main" xmlns="" val="28463128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975" indent="265113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3. </a:t>
                      </a:r>
                      <a:r>
                        <a:rPr lang="ru-RU" sz="2000" dirty="0"/>
                        <a:t>Самовоспитание: </a:t>
                      </a:r>
                      <a:r>
                        <a:rPr lang="ru-RU" sz="2000" u="sng" dirty="0"/>
                        <a:t>ЧЕРЕЗ ПОСТУПОК К ХАРАКТЕРУ.</a:t>
                      </a:r>
                      <a:endParaRPr lang="ru-RU" sz="20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240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Как растить свой характер через поступки</a:t>
                      </a:r>
                      <a:endParaRPr lang="ru-RU" sz="2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«Доброе дело сегодня – черта характера завтра»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0" marT="95250" marB="95250"/>
                </a:tc>
                <a:extLst>
                  <a:ext uri="{0D108BD9-81ED-4DB2-BD59-A6C34878D82A}">
                    <a16:rowId xmlns:a16="http://schemas.microsoft.com/office/drawing/2014/main" xmlns="" val="1181572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96033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00200" y="48768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FDFC689A-6319-430F-8202-FD91F8AB85A8}"/>
              </a:ext>
            </a:extLst>
          </p:cNvPr>
          <p:cNvGrpSpPr/>
          <p:nvPr/>
        </p:nvGrpSpPr>
        <p:grpSpPr>
          <a:xfrm>
            <a:off x="381000" y="533400"/>
            <a:ext cx="9829800" cy="5638800"/>
            <a:chOff x="381000" y="533400"/>
            <a:chExt cx="9829800" cy="563880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1BCF7DE3-24E8-4B58-9080-2736BD19E6C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533400"/>
              <a:ext cx="9829800" cy="5638800"/>
            </a:xfrm>
            <a:prstGeom prst="rect">
              <a:avLst/>
            </a:prstGeom>
          </p:spPr>
        </p:pic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xmlns="" id="{8C27AE91-73D2-4BB7-A615-B51DA2B857CF}"/>
                </a:ext>
              </a:extLst>
            </p:cNvPr>
            <p:cNvCxnSpPr/>
            <p:nvPr/>
          </p:nvCxnSpPr>
          <p:spPr>
            <a:xfrm>
              <a:off x="4191000" y="2362200"/>
              <a:ext cx="2667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4F76FB87-49FF-42EA-8891-B224A121AE19}"/>
                </a:ext>
              </a:extLst>
            </p:cNvPr>
            <p:cNvCxnSpPr/>
            <p:nvPr/>
          </p:nvCxnSpPr>
          <p:spPr>
            <a:xfrm>
              <a:off x="6362700" y="3886200"/>
              <a:ext cx="2667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xmlns="" id="{C4AD353A-1387-4486-BEF0-DB8718FA4826}"/>
                </a:ext>
              </a:extLst>
            </p:cNvPr>
            <p:cNvCxnSpPr/>
            <p:nvPr/>
          </p:nvCxnSpPr>
          <p:spPr>
            <a:xfrm>
              <a:off x="6629400" y="5410200"/>
              <a:ext cx="2667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252288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00200" y="48768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FFD7DC4-2F53-4E50-B004-0B9849455A24}"/>
              </a:ext>
            </a:extLst>
          </p:cNvPr>
          <p:cNvSpPr txBox="1"/>
          <p:nvPr/>
        </p:nvSpPr>
        <p:spPr>
          <a:xfrm>
            <a:off x="381000" y="613410"/>
            <a:ext cx="105918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265113" algn="just"/>
            <a:r>
              <a:rPr lang="ru-RU" sz="2000" dirty="0"/>
              <a:t>	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ПРИ ПОДГОТОВКЕ НЕДЕЛИ ПСИХОЛОГИИ В ОО: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Привлечь кадровые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, материально-технические и информационные ресурсы.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Организовать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сбор обратной связи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(стикеры, ящики, онлайн-формы).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Провести при наличии ресурсов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дополнительную диагностику обучающихся «группы риска».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Осуществлять ежедневное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психолого-педагогическое наблюдение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Использовать прилагаемые методические рекомендации и сценарные разработки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188A7BD-EED4-4356-B76F-2999DC20DF0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6856" y="3223301"/>
            <a:ext cx="6096000" cy="295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7452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00200" y="48768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B92984-114F-4B78-8B46-93010A6A18D0}"/>
              </a:ext>
            </a:extLst>
          </p:cNvPr>
          <p:cNvSpPr txBox="1"/>
          <p:nvPr/>
        </p:nvSpPr>
        <p:spPr>
          <a:xfrm>
            <a:off x="1104900" y="354234"/>
            <a:ext cx="7086600" cy="404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2400"/>
              </a:spcBef>
              <a:spcAft>
                <a:spcPts val="1200"/>
              </a:spcAf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ДЛЯ КОГО?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отдельные занятия для каждой группы: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D585E3AC-8790-439C-81C0-2BF891CF7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70083805"/>
              </p:ext>
            </p:extLst>
          </p:nvPr>
        </p:nvGraphicFramePr>
        <p:xfrm>
          <a:off x="457200" y="1066800"/>
          <a:ext cx="11582400" cy="4575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xmlns="" val="958086458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xmlns="" val="808414624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xmlns="" val="1929394483"/>
                    </a:ext>
                  </a:extLst>
                </a:gridCol>
              </a:tblGrid>
              <a:tr h="256407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Группа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95570" marT="59731" marB="597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Формат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570" marR="95570" marT="59731" marB="597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Что внутри?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570" marR="95570" marT="59731" marB="59731" anchor="ctr"/>
                </a:tc>
                <a:extLst>
                  <a:ext uri="{0D108BD9-81ED-4DB2-BD59-A6C34878D82A}">
                    <a16:rowId xmlns:a16="http://schemas.microsoft.com/office/drawing/2014/main" xmlns="" val="1286159952"/>
                  </a:ext>
                </a:extLst>
              </a:tr>
              <a:tr h="407726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🧸 Дошкольники (4–6 лет)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95570" marT="59731" marB="597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Игры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570" marR="95570" marT="59731" marB="597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Город Эмоций, космическое путешествие, сад добрых дел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570" marR="0" marT="59731" marB="59731" anchor="ctr"/>
                </a:tc>
                <a:extLst>
                  <a:ext uri="{0D108BD9-81ED-4DB2-BD59-A6C34878D82A}">
                    <a16:rowId xmlns:a16="http://schemas.microsoft.com/office/drawing/2014/main" xmlns="" val="504349642"/>
                  </a:ext>
                </a:extLst>
              </a:tr>
              <a:tr h="407726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📚 1–4 классы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95570" marT="59731" marB="597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Игры + рисование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570" marR="95570" marT="59731" marB="597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Волшебный мир эмоций, строим команду, дерево поступков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570" marR="0" marT="59731" marB="59731" anchor="ctr"/>
                </a:tc>
                <a:extLst>
                  <a:ext uri="{0D108BD9-81ED-4DB2-BD59-A6C34878D82A}">
                    <a16:rowId xmlns:a16="http://schemas.microsoft.com/office/drawing/2014/main" xmlns="" val="3156497145"/>
                  </a:ext>
                </a:extLst>
              </a:tr>
              <a:tr h="559045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🧑‍🎓 5–8 классы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95570" marT="59731" marB="597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Тренинги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570" marR="95570" marT="59731" marB="597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Управляем гневом, слушаем друг друга, воспитываем характер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570" marR="0" marT="59731" marB="59731" anchor="ctr"/>
                </a:tc>
                <a:extLst>
                  <a:ext uri="{0D108BD9-81ED-4DB2-BD59-A6C34878D82A}">
                    <a16:rowId xmlns:a16="http://schemas.microsoft.com/office/drawing/2014/main" xmlns="" val="2909995431"/>
                  </a:ext>
                </a:extLst>
              </a:tr>
              <a:tr h="407726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🎓 9–11 классы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95570" marT="59731" marB="597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Тренинги + дискуссии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570" marR="95570" marT="59731" marB="597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Стресс, ресурсы, уверенность, команда, самовоспитание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570" marR="0" marT="59731" marB="59731" anchor="ctr"/>
                </a:tc>
                <a:extLst>
                  <a:ext uri="{0D108BD9-81ED-4DB2-BD59-A6C34878D82A}">
                    <a16:rowId xmlns:a16="http://schemas.microsoft.com/office/drawing/2014/main" xmlns="" val="948676352"/>
                  </a:ext>
                </a:extLst>
              </a:tr>
              <a:tr h="407726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🛠 Студенты СПО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95570" marT="59731" marB="597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Тренинги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570" marR="95570" marT="59731" marB="597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Ресурсы личности, общение в группе, работа с характером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570" marR="0" marT="59731" marB="59731" anchor="ctr"/>
                </a:tc>
                <a:extLst>
                  <a:ext uri="{0D108BD9-81ED-4DB2-BD59-A6C34878D82A}">
                    <a16:rowId xmlns:a16="http://schemas.microsoft.com/office/drawing/2014/main" xmlns="" val="3282594642"/>
                  </a:ext>
                </a:extLst>
              </a:tr>
              <a:tr h="559045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👪 Родители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95570" marT="59731" marB="597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Практикумы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570" marR="95570" marT="59731" marB="597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Как слышать ребенка, Я-сообщения, зона ближайшего развития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570" marR="0" marT="59731" marB="59731" anchor="ctr"/>
                </a:tc>
                <a:extLst>
                  <a:ext uri="{0D108BD9-81ED-4DB2-BD59-A6C34878D82A}">
                    <a16:rowId xmlns:a16="http://schemas.microsoft.com/office/drawing/2014/main" xmlns="" val="803988266"/>
                  </a:ext>
                </a:extLst>
              </a:tr>
              <a:tr h="407726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</a:rPr>
                        <a:t>🧑‍🏫 Педагоги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95570" marT="59731" marB="597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Антивыгорание + коммуникация</a:t>
                      </a:r>
                      <a:endParaRPr lang="ru-RU" sz="2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570" marR="95570" marT="59731" marB="597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Как не сгореть, как говорить с классом, как расти самому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570" marR="0" marT="59731" marB="59731" anchor="ctr"/>
                </a:tc>
                <a:extLst>
                  <a:ext uri="{0D108BD9-81ED-4DB2-BD59-A6C34878D82A}">
                    <a16:rowId xmlns:a16="http://schemas.microsoft.com/office/drawing/2014/main" xmlns="" val="2705295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29187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00200" y="48768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D762DE-85FC-4D53-B3E7-B4D1304A6CDF}"/>
              </a:ext>
            </a:extLst>
          </p:cNvPr>
          <p:cNvSpPr txBox="1"/>
          <p:nvPr/>
        </p:nvSpPr>
        <p:spPr>
          <a:xfrm>
            <a:off x="304800" y="416538"/>
            <a:ext cx="10375827" cy="467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F1115"/>
                </a:solidFill>
                <a:effectLst/>
                <a:ea typeface="Times New Roman" panose="02020603050405020304" pitchFamily="18" charset="0"/>
                <a:cs typeface="Segoe UI Emoji" panose="020B0502040204020203" pitchFamily="34" charset="0"/>
              </a:rPr>
              <a:t>✅</a:t>
            </a:r>
            <a:r>
              <a:rPr lang="ru-RU" sz="2400" b="1" dirty="0">
                <a:solidFill>
                  <a:srgbClr val="0F111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Ничего не нужно придумывать с нуля – просто берешь и проводишь.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D2EE7A6-5597-4EE7-B7BA-154A2EF8AA1D}"/>
              </a:ext>
            </a:extLst>
          </p:cNvPr>
          <p:cNvSpPr txBox="1"/>
          <p:nvPr/>
        </p:nvSpPr>
        <p:spPr>
          <a:xfrm>
            <a:off x="462294" y="1040995"/>
            <a:ext cx="1126741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Любое занятие строится по понятной последовательности: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(зачем)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Форма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(игра/тренинг/беседа)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(что распечатать – карточки, тесты, шаблоны)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Ход занятия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(по шагам, с временем)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Вопросы для обсуждения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(что спросить у участников)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(готовые картинки, бланки, тесты – 28 приложений)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230F33F-10FA-4200-A817-D84E214FFD4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3750649"/>
            <a:ext cx="4419600" cy="269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1942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00200" y="48768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94EF1A8-DF7A-4844-8268-5C0EC592AE9A}"/>
              </a:ext>
            </a:extLst>
          </p:cNvPr>
          <p:cNvSpPr txBox="1"/>
          <p:nvPr/>
        </p:nvSpPr>
        <p:spPr>
          <a:xfrm>
            <a:off x="2438400" y="244396"/>
            <a:ext cx="62040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F111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ВАЖНО ПОДГОТОВИТЬ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6B382FD-5AEE-4198-8885-2FEEA5A528C2}"/>
              </a:ext>
            </a:extLst>
          </p:cNvPr>
          <p:cNvSpPr txBox="1"/>
          <p:nvPr/>
        </p:nvSpPr>
        <p:spPr>
          <a:xfrm>
            <a:off x="381000" y="875746"/>
            <a:ext cx="7239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Кадры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Координатор от администрации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Психолог,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соцпедагог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советник по воспитанию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Классные руководители / кураторы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Можно приглашать студентов психологических факультетов (волонтеров)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BD6B2EB-2A2F-4158-8263-04E911CA077C}"/>
              </a:ext>
            </a:extLst>
          </p:cNvPr>
          <p:cNvSpPr txBox="1"/>
          <p:nvPr/>
        </p:nvSpPr>
        <p:spPr>
          <a:xfrm>
            <a:off x="228600" y="3402185"/>
            <a:ext cx="620409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Помещения и техника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Класс, рекреация, спортзал (чтобы можно было двигаться)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Ноутбук, проектор, доска, принтер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Бумага, карандаши, стикеры, игрушки, обручи, мячи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4FA7AA3-9A39-4A5C-8E34-41445EEDF2F9}"/>
              </a:ext>
            </a:extLst>
          </p:cNvPr>
          <p:cNvSpPr txBox="1"/>
          <p:nvPr/>
        </p:nvSpPr>
        <p:spPr>
          <a:xfrm>
            <a:off x="6430926" y="3366509"/>
            <a:ext cx="567512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Информирование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Объявления на стендах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Посты в родительских чатах и соцсетях школы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Ящики / стикеры / онлайн-форма для обратной связи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25B046E-DC0A-4FFC-8583-DBFA2253804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1080729"/>
            <a:ext cx="3505200" cy="226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4076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00200" y="48768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0B4C9195-4BBF-4CDA-9A25-09737CE586D0}"/>
              </a:ext>
            </a:extLst>
          </p:cNvPr>
          <p:cNvGrpSpPr/>
          <p:nvPr/>
        </p:nvGrpSpPr>
        <p:grpSpPr>
          <a:xfrm>
            <a:off x="457200" y="304800"/>
            <a:ext cx="9906000" cy="6019800"/>
            <a:chOff x="457200" y="304800"/>
            <a:chExt cx="9906000" cy="60198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52850F96-8ECF-4C16-9DB0-CE74DD42FFB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304800"/>
              <a:ext cx="9906000" cy="6019800"/>
            </a:xfrm>
            <a:prstGeom prst="rect">
              <a:avLst/>
            </a:prstGeom>
          </p:spPr>
        </p:pic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xmlns="" id="{4FD6C526-4A95-455C-A9D9-63498120FABD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1524000"/>
              <a:ext cx="51816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xmlns="" id="{E89C47FC-5D58-41C9-8EEC-0E6BF3FC6171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362200"/>
              <a:ext cx="51816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F89A666F-3907-46C4-9137-006164060239}"/>
                </a:ext>
              </a:extLst>
            </p:cNvPr>
            <p:cNvCxnSpPr>
              <a:cxnSpLocks/>
            </p:cNvCxnSpPr>
            <p:nvPr/>
          </p:nvCxnSpPr>
          <p:spPr>
            <a:xfrm>
              <a:off x="4800600" y="3276600"/>
              <a:ext cx="51816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xmlns="" id="{308328B0-281A-4864-9F3C-C3C1FC898AFB}"/>
                </a:ext>
              </a:extLst>
            </p:cNvPr>
            <p:cNvCxnSpPr>
              <a:cxnSpLocks/>
            </p:cNvCxnSpPr>
            <p:nvPr/>
          </p:nvCxnSpPr>
          <p:spPr>
            <a:xfrm>
              <a:off x="4869712" y="4495800"/>
              <a:ext cx="51816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782897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6035</TotalTime>
  <Words>1000</Words>
  <Application>Microsoft Office PowerPoint</Application>
  <PresentationFormat>Произвольный</PresentationFormat>
  <Paragraphs>230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Михайлова Анна Валерьевна</dc:creator>
  <cp:lastModifiedBy>mihaylova_av</cp:lastModifiedBy>
  <cp:revision>802</cp:revision>
  <dcterms:created xsi:type="dcterms:W3CDTF">2024-05-21T08:27:24Z</dcterms:created>
  <dcterms:modified xsi:type="dcterms:W3CDTF">2026-04-16T13:06:14Z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2024-05-21T00:00:00Z</vt:filetime>
  </property>
</Properties>
</file>