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5" r:id="rId5"/>
    <p:sldId id="267" r:id="rId6"/>
    <p:sldId id="279" r:id="rId7"/>
    <p:sldId id="280" r:id="rId8"/>
    <p:sldId id="282" r:id="rId9"/>
    <p:sldId id="281" r:id="rId10"/>
    <p:sldId id="283" r:id="rId11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4D828"/>
    <a:srgbClr val="DAB8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249" autoAdjust="0"/>
  </p:normalViewPr>
  <p:slideViewPr>
    <p:cSldViewPr>
      <p:cViewPr>
        <p:scale>
          <a:sx n="75" d="100"/>
          <a:sy n="75" d="100"/>
        </p:scale>
        <p:origin x="-1380" y="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11B78-746A-4847-B737-59EC6491A7B8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C6F96-4647-4727-BF80-317C5A9D92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6294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D3083-3FA4-467A-B425-A4C1E99AF32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C6F96-4647-4727-BF80-317C5A9D92D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444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480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795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943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3174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8696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1526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6646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1212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611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532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86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C6AA8-DFB6-488F-824C-C8B3C869B9DD}" type="datetimeFigureOut">
              <a:rPr lang="ru-RU" smtClean="0"/>
              <a:pPr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095F-C63B-4ECD-81BF-1B6324FFCD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093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04256"/>
          </a:xfrm>
        </p:spPr>
        <p:txBody>
          <a:bodyPr>
            <a:normAutofit/>
          </a:bodyPr>
          <a:lstStyle/>
          <a:p>
            <a:pPr>
              <a:lnSpc>
                <a:spcPts val="1200"/>
              </a:lnSpc>
            </a:pPr>
            <a:r>
              <a:rPr lang="ru-RU" sz="1600" b="1" dirty="0">
                <a:latin typeface="Times New Roman"/>
                <a:ea typeface="Times New Roman"/>
                <a:cs typeface="Calibri"/>
              </a:rPr>
              <a:t>муниципальное образовательное учреждение </a:t>
            </a:r>
            <a:r>
              <a:rPr lang="ru-RU" sz="1400" dirty="0">
                <a:ea typeface="Times New Roman"/>
                <a:cs typeface="Calibri"/>
              </a:rPr>
              <a:t/>
            </a:r>
            <a:br>
              <a:rPr lang="ru-RU" sz="1400" dirty="0">
                <a:ea typeface="Times New Roman"/>
                <a:cs typeface="Calibri"/>
              </a:rPr>
            </a:br>
            <a:r>
              <a:rPr lang="ru-RU" sz="1600" b="1" dirty="0">
                <a:latin typeface="Times New Roman"/>
                <a:ea typeface="Times New Roman"/>
                <a:cs typeface="Calibri"/>
              </a:rPr>
              <a:t> психолого-педагогической, медицинской</a:t>
            </a:r>
            <a:r>
              <a:rPr lang="ru-RU" sz="1400" dirty="0">
                <a:ea typeface="Times New Roman"/>
                <a:cs typeface="Calibri"/>
              </a:rPr>
              <a:t/>
            </a:r>
            <a:br>
              <a:rPr lang="ru-RU" sz="1400" dirty="0">
                <a:ea typeface="Times New Roman"/>
                <a:cs typeface="Calibri"/>
              </a:rPr>
            </a:br>
            <a:r>
              <a:rPr lang="ru-RU" sz="1600" b="1" dirty="0">
                <a:latin typeface="Times New Roman"/>
                <a:ea typeface="Times New Roman"/>
                <a:cs typeface="Calibri"/>
              </a:rPr>
              <a:t>и социальной помощи</a:t>
            </a:r>
            <a:r>
              <a:rPr lang="ru-RU" sz="1400" dirty="0">
                <a:ea typeface="Times New Roman"/>
                <a:cs typeface="Calibri"/>
              </a:rPr>
              <a:t/>
            </a:r>
            <a:br>
              <a:rPr lang="ru-RU" sz="1400" dirty="0">
                <a:ea typeface="Times New Roman"/>
                <a:cs typeface="Calibri"/>
              </a:rPr>
            </a:br>
            <a:r>
              <a:rPr lang="ru-RU" sz="1600" b="1" dirty="0">
                <a:latin typeface="Times New Roman"/>
                <a:ea typeface="Times New Roman"/>
                <a:cs typeface="Calibri"/>
              </a:rPr>
              <a:t>«Центр диагностики и коррекции»</a:t>
            </a:r>
            <a:r>
              <a:rPr lang="ru-RU" sz="1400" dirty="0">
                <a:ea typeface="Times New Roman"/>
                <a:cs typeface="Calibri"/>
              </a:rPr>
              <a:t/>
            </a:r>
            <a:br>
              <a:rPr lang="ru-RU" sz="1400" dirty="0">
                <a:ea typeface="Times New Roman"/>
                <a:cs typeface="Calibri"/>
              </a:rPr>
            </a:br>
            <a:r>
              <a:rPr lang="ru-RU" sz="1100" dirty="0">
                <a:latin typeface="Times New Roman"/>
                <a:ea typeface="Times New Roman"/>
                <a:cs typeface="Calibri"/>
              </a:rPr>
              <a:t>140209,Московская область, г. Воскресенск, ул. Кагана, здание 21, помещение 1.</a:t>
            </a:r>
            <a:r>
              <a:rPr lang="ru-RU" sz="1400" dirty="0">
                <a:ea typeface="Times New Roman"/>
                <a:cs typeface="Calibri"/>
              </a:rPr>
              <a:t/>
            </a:r>
            <a:br>
              <a:rPr lang="ru-RU" sz="1400" dirty="0">
                <a:ea typeface="Times New Roman"/>
                <a:cs typeface="Calibri"/>
              </a:rPr>
            </a:br>
            <a:r>
              <a:rPr lang="ru-RU" sz="1100" dirty="0">
                <a:latin typeface="Times New Roman"/>
                <a:ea typeface="Times New Roman"/>
                <a:cs typeface="Calibri"/>
              </a:rPr>
              <a:t>Тел(факс):(8-496-44) 4-80-67;сайт: </a:t>
            </a:r>
            <a:r>
              <a:rPr lang="en-US" sz="1100" dirty="0" err="1">
                <a:latin typeface="Times New Roman"/>
                <a:ea typeface="Times New Roman"/>
                <a:cs typeface="Calibri"/>
              </a:rPr>
              <a:t>vos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-</a:t>
            </a:r>
            <a:r>
              <a:rPr lang="en-US" sz="1100" dirty="0">
                <a:latin typeface="Times New Roman"/>
                <a:ea typeface="Times New Roman"/>
                <a:cs typeface="Calibri"/>
              </a:rPr>
              <a:t>dik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.</a:t>
            </a:r>
            <a:r>
              <a:rPr lang="en-US" sz="1100" dirty="0" err="1">
                <a:latin typeface="Times New Roman"/>
                <a:ea typeface="Times New Roman"/>
                <a:cs typeface="Calibri"/>
              </a:rPr>
              <a:t>edumsko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.</a:t>
            </a:r>
            <a:r>
              <a:rPr lang="en-US" sz="1100" dirty="0" err="1">
                <a:latin typeface="Times New Roman"/>
                <a:ea typeface="Times New Roman"/>
                <a:cs typeface="Calibri"/>
              </a:rPr>
              <a:t>ru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, </a:t>
            </a:r>
            <a:r>
              <a:rPr lang="en-US" sz="1100" dirty="0">
                <a:latin typeface="Times New Roman"/>
                <a:ea typeface="Times New Roman"/>
                <a:cs typeface="Calibri"/>
              </a:rPr>
              <a:t>E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-</a:t>
            </a:r>
            <a:r>
              <a:rPr lang="en-US" sz="1100" dirty="0">
                <a:latin typeface="Times New Roman"/>
                <a:ea typeface="Times New Roman"/>
                <a:cs typeface="Calibri"/>
              </a:rPr>
              <a:t>mail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: </a:t>
            </a:r>
            <a:r>
              <a:rPr lang="en-US" sz="1100" dirty="0" err="1">
                <a:latin typeface="Times New Roman"/>
                <a:ea typeface="Times New Roman"/>
                <a:cs typeface="Calibri"/>
              </a:rPr>
              <a:t>vosk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_</a:t>
            </a:r>
            <a:r>
              <a:rPr lang="en-US" sz="1100" dirty="0" err="1">
                <a:latin typeface="Times New Roman"/>
                <a:ea typeface="Times New Roman"/>
                <a:cs typeface="Calibri"/>
              </a:rPr>
              <a:t>moudik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@</a:t>
            </a:r>
            <a:r>
              <a:rPr lang="en-US" sz="1100" dirty="0" err="1">
                <a:latin typeface="Times New Roman"/>
                <a:ea typeface="Times New Roman"/>
                <a:cs typeface="Calibri"/>
              </a:rPr>
              <a:t>mosreg</a:t>
            </a:r>
            <a:r>
              <a:rPr lang="ru-RU" sz="1100" dirty="0">
                <a:latin typeface="Times New Roman"/>
                <a:ea typeface="Times New Roman"/>
                <a:cs typeface="Calibri"/>
              </a:rPr>
              <a:t>.</a:t>
            </a:r>
            <a:r>
              <a:rPr lang="en-US" sz="1100" dirty="0" err="1">
                <a:latin typeface="Times New Roman"/>
                <a:ea typeface="Times New Roman"/>
                <a:cs typeface="Calibri"/>
              </a:rPr>
              <a:t>ru</a:t>
            </a:r>
            <a:r>
              <a:rPr lang="ru-RU" sz="1400" dirty="0">
                <a:ea typeface="Times New Roman"/>
                <a:cs typeface="Calibri"/>
              </a:rPr>
              <a:t/>
            </a:r>
            <a:br>
              <a:rPr lang="ru-RU" sz="1400" dirty="0">
                <a:ea typeface="Times New Roman"/>
                <a:cs typeface="Calibri"/>
              </a:rPr>
            </a:br>
            <a:r>
              <a:rPr lang="ru-RU" sz="1100" dirty="0">
                <a:latin typeface="Times New Roman"/>
                <a:ea typeface="Times New Roman"/>
                <a:cs typeface="Calibri"/>
              </a:rPr>
              <a:t>ОКПО 61536803, ОГРН 1095005000750, ИНН/КПП 5005050075/500501001</a:t>
            </a:r>
            <a:r>
              <a:rPr lang="ru-RU" sz="1400" dirty="0">
                <a:ea typeface="Times New Roman"/>
                <a:cs typeface="Calibri"/>
              </a:rPr>
              <a:t/>
            </a:r>
            <a:br>
              <a:rPr lang="ru-RU" sz="1400" dirty="0">
                <a:ea typeface="Times New Roman"/>
                <a:cs typeface="Calibri"/>
              </a:rPr>
            </a:br>
            <a:r>
              <a:rPr lang="ru-RU" sz="1400" dirty="0" smtClean="0">
                <a:ea typeface="Times New Roman"/>
                <a:cs typeface="Calibri"/>
              </a:rPr>
              <a:t>____________________________________________________________________________</a:t>
            </a:r>
            <a:r>
              <a:rPr lang="ru-RU" sz="1100" dirty="0">
                <a:ea typeface="Calibri"/>
                <a:cs typeface="Times New Roman"/>
              </a:rPr>
              <a:t/>
            </a:r>
            <a:br>
              <a:rPr lang="ru-RU" sz="1100" dirty="0">
                <a:ea typeface="Calibri"/>
                <a:cs typeface="Times New Roman"/>
              </a:rPr>
            </a:b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8147248" cy="396044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sz="32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56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«Методы регуляции предэкзаменационной тревожности обучающихся»</a:t>
            </a:r>
          </a:p>
          <a:p>
            <a:pPr marL="0" indent="0" algn="ctr">
              <a:buNone/>
            </a:pPr>
            <a:endParaRPr lang="ru-RU" sz="3800" b="1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МОУ ППМСП «Центр ДиК</a:t>
            </a:r>
          </a:p>
          <a:p>
            <a:pPr marL="0" indent="0" algn="ctr">
              <a:buNone/>
            </a:pPr>
            <a:r>
              <a:rPr lang="ru-RU" sz="38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г.о</a:t>
            </a:r>
            <a:r>
              <a:rPr lang="ru-RU" sz="3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Воскресенск</a:t>
            </a: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51520" y="5085184"/>
            <a:ext cx="8676456" cy="1296144"/>
          </a:xfrm>
        </p:spPr>
        <p:txBody>
          <a:bodyPr>
            <a:noAutofit/>
          </a:bodyPr>
          <a:lstStyle/>
          <a:p>
            <a:pPr marL="0" indent="0" algn="r">
              <a:lnSpc>
                <a:spcPct val="115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Спикер: МОУ ППМСП «Центр ДиК», педагог-психолог </a:t>
            </a:r>
          </a:p>
          <a:p>
            <a:pPr marL="0" indent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Иванова Ирина Федоровна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857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707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Autofit/>
          </a:bodyPr>
          <a:lstStyle/>
          <a:p>
            <a:pPr marL="365760" lvl="0" indent="-256032">
              <a:spcBef>
                <a:spcPts val="400"/>
              </a:spcBef>
            </a:pPr>
            <a:r>
              <a:rPr lang="ru-RU" sz="32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32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r>
              <a:rPr lang="ru-RU" sz="32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r>
              <a:rPr lang="ru-RU" sz="32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32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r>
              <a:rPr lang="ru-RU" sz="8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8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r>
              <a:rPr lang="en-US" sz="8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en-US" sz="800" dirty="0" smtClean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r>
              <a:rPr lang="en-US" sz="8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en-US" sz="8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r>
              <a:rPr lang="ru-RU" sz="32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Что такое тревога?</a:t>
            </a:r>
            <a:r>
              <a:rPr lang="ru-RU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2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AutoShape 4" descr="https://static.wixstatic.com/media/5265be_cb9cac7c01df459b8ba21131e25cd3cb~mv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https://static.wixstatic.com/media/5265be_cb9cac7c01df459b8ba21131e25cd3cb~mv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https://static.wixstatic.com/media/5265be_cb9cac7c01df459b8ba21131e25cd3cb~mv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8" name="AutoShape 10" descr="https://static.wixstatic.com/media/5265be_cb9cac7c01df459b8ba21131e25cd3cb~mv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0" name="AutoShape 12" descr="https://static.wixstatic.com/media/5265be_cb9cac7c01df459b8ba21131e25cd3cb~mv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2" name="AutoShape 14" descr="https://static.wixstatic.com/media/5265be_cb9cac7c01df459b8ba21131e25cd3cb~mv2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755576" y="1340768"/>
            <a:ext cx="7931224" cy="47853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Тревога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естественная эмоциональная реакция на неопределенность, ожидание важных событий или возможную угрозу.</a:t>
            </a: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Тревога может рассматриваться как сигнал о том, что человек сталкивается с чем-то новым, не может полностью контролировать ситуацию или не уверен в своих ресурсах.</a:t>
            </a:r>
            <a:endParaRPr lang="en-US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чрезмерной интенсивности может мешать концентрации, памяти и эффективному поведению.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Физически: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подростка может начать чаще биться сердце, потеть ладони, крутить живот или неметь руки.</a:t>
            </a: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Эмоционально: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появляется раздражительность, хочется плакать, злиться или наоборот, всё кажется безразличным.</a:t>
            </a: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поведении: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кто-то начинает откладывать подготовку до последнего, а кто-то наоборот, учит все подряд без остановки. А иногда подросток избегает разговоров об экзаменах.</a:t>
            </a: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мыслях: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голове крутятся пугающие мысли: «А если я сдам на низкий бал?», «Родители будут разочарованы во мне», «Все одноклассники умнее меня, я самый глупый».</a:t>
            </a: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endParaRPr lang="ru-RU" sz="1600" dirty="0">
              <a:solidFill>
                <a:prstClr val="black"/>
              </a:solidFill>
              <a:latin typeface="Lucida Sans Unicode"/>
            </a:endParaRPr>
          </a:p>
          <a:p>
            <a:pPr marL="395478" lvl="0" indent="-285750">
              <a:spcBef>
                <a:spcPts val="400"/>
              </a:spcBef>
              <a:buClr>
                <a:srgbClr val="2DA2BF"/>
              </a:buClr>
              <a:buSzPct val="68000"/>
              <a:buFontTx/>
              <a:buChar char="-"/>
            </a:pPr>
            <a:endParaRPr lang="ru-RU" sz="1600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Как проявляется тревожность у подростков?</a:t>
            </a:r>
            <a:endParaRPr lang="ru-RU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556792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09728" lvl="0">
              <a:spcBef>
                <a:spcPts val="400"/>
              </a:spcBef>
            </a:pP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Что подростков может беспокоить, про что тревога?</a:t>
            </a:r>
            <a:endParaRPr lang="ru-RU" sz="3100" b="1" u="sng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Страх подвести родителей и учителей.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мама говорила: «Мы в тебя верим», и теперь подросток боится не оправдать ожиданий.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Сравнение с другими.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классе обсуждают, кто сколько баллов набрал на пробном тесте, и кажется, что все справляются лучше.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Неуверенность в себе.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«Я плохо учил математику, я точно не решу эти задачи».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Страх перед будущим.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Кажется, что от этого экзамена зависит вся жизнь: поступлю или не поступлю в вуз.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Усталость.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много учишься нервная система истощается, и даже мелочи вызывают сильную тревогу.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192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родители и специалисты могут помочь?</a:t>
            </a:r>
            <a:b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Снять особую важность и значимость с экзаменов</a:t>
            </a:r>
          </a:p>
          <a:p>
            <a:pPr marL="0" indent="0"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не перестаю быть сыном/дочерью, в моей жизни есть и другие важные и значимые дела, например: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здоровье,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досуг,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мои хобби и увлечения,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с близкими и друзьями и т.д.</a:t>
            </a:r>
          </a:p>
          <a:p>
            <a:pPr marL="0" indent="0" algn="just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продолжаю дальше жить свою жизнь, я не ставлю ее на паузу, 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продолжаю что-то в ней делать.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88764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5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Матрица Эйзенхауэра</a:t>
            </a:r>
            <a:endParaRPr lang="ru-RU" sz="2500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тайм-менеджмента, который помогает расставить приоритеты, оценивая задачи по 2 критериям: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важности и срочности.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позволяет понять, что нужно выполнить в первую очередь, а что можно отложить, делегировать или вовсе исключить из списка.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специалист2\Desktop\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08920"/>
            <a:ext cx="5040560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65705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sz="2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Вспомнить опыт</a:t>
            </a:r>
            <a:endParaRPr lang="ru-RU" sz="2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даем подростку обесценить свой прежний опыт.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 необходимо: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озвучивать,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прописывать,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проговаривать голосом,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подросток должен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попытаться внутренне присвоить свой опыт,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мы в этом должны помочь.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Вспоминаем сколько времени, ресурсов, сил и энергии подростки уже вложили к подготовке к экзаменам.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3979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5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5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5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5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5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Мотивация</a:t>
            </a:r>
            <a: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19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14387247"/>
              </p:ext>
            </p:extLst>
          </p:nvPr>
        </p:nvGraphicFramePr>
        <p:xfrm>
          <a:off x="611560" y="1397000"/>
          <a:ext cx="7992888" cy="517219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996444"/>
                <a:gridCol w="3996444"/>
              </a:tblGrid>
              <a:tr h="2464048">
                <a:tc>
                  <a:txBody>
                    <a:bodyPr/>
                    <a:lstStyle/>
                    <a:p>
                      <a:endParaRPr lang="ru-RU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endParaRPr lang="ru-RU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endParaRPr lang="ru-RU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Подростка критикуют, оценивают, осуждают, замечают в нем </a:t>
                      </a:r>
                    </a:p>
                    <a:p>
                      <a:r>
                        <a:rPr lang="ru-RU" sz="1800" dirty="0" smtClean="0">
                          <a:effectLst/>
                          <a:latin typeface="Times New Roman"/>
                        </a:rPr>
                        <a:t>исключительно что-то не хорошее</a:t>
                      </a:r>
                      <a:r>
                        <a:rPr lang="ru-RU" sz="1800" baseline="0" dirty="0" smtClean="0">
                          <a:effectLst/>
                          <a:latin typeface="Times New Roman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endParaRPr lang="ru-RU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endParaRPr lang="ru-RU" sz="18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r"/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Подросток ощущает в себе мало ценности, отсутствует вера в свои собственные возможности</a:t>
                      </a:r>
                      <a:endParaRPr lang="ru-RU" dirty="0"/>
                    </a:p>
                  </a:txBody>
                  <a:tcPr/>
                </a:tc>
              </a:tr>
              <a:tr h="238415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Times New Roman"/>
                        <a:buNone/>
                        <a:tabLst>
                          <a:tab pos="457200" algn="l"/>
                        </a:tabLst>
                      </a:pPr>
                      <a:endParaRPr lang="ru-RU" sz="1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Times New Roman"/>
                        <a:buNone/>
                        <a:tabLst>
                          <a:tab pos="457200" algn="l"/>
                        </a:tabLst>
                      </a:pPr>
                      <a:endParaRPr lang="ru-R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Times New Roman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Подросток</a:t>
                      </a:r>
                      <a:r>
                        <a:rPr lang="ru-RU" sz="1800" b="1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перестает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тратить свои ресурсы на попытки заслужить уважение среди взрослых, видит в этом бесполезность, ведь его все равно не видно</a:t>
                      </a:r>
                      <a:endParaRPr lang="ru-RU" sz="1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baseline="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endParaRPr lang="ru-RU" sz="1800" b="1" baseline="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endParaRPr lang="ru-RU" sz="1800" b="1" baseline="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</a:rPr>
                        <a:t>Подросток</a:t>
                      </a:r>
                      <a:r>
                        <a:rPr lang="ru-RU" sz="1800" b="1" baseline="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</a:rPr>
                        <a:t> остается незамеченным авторитетными взрослыми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4082796" y="1628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962800" y="3429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>
            <a:off x="4074660" y="583155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верх 11"/>
          <p:cNvSpPr/>
          <p:nvPr/>
        </p:nvSpPr>
        <p:spPr>
          <a:xfrm>
            <a:off x="729284" y="3416796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5606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и поддержка</a:t>
            </a:r>
            <a:endParaRPr lang="ru-RU" sz="2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определенный круг людей, который может поддержать подростка.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могут быть: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-близкие,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друзья,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товарищи,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знакомые и т.д.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Разобрать и перечислить всех поддерживающих людей рядом. Поисследовать 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поосмыслять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подростку дает каждый человек в определенное его состояние.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582860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aebb726562c8ca1163faa8bc2aa3fe3983324"/>
</p:tagLst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2575</TotalTime>
  <Words>593</Words>
  <Application>Microsoft Office PowerPoint</Application>
  <PresentationFormat>Экран (4:3)</PresentationFormat>
  <Paragraphs>89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муниципальное образовательное учреждение   психолого-педагогической, медицинской и социальной помощи «Центр диагностики и коррекции» 140209,Московская область, г. Воскресенск, ул. Кагана, здание 21, помещение 1. Тел(факс):(8-496-44) 4-80-67;сайт: vos-dik.edumsko.ru, E-mail: vosk_moudik@mosreg.ru ОКПО 61536803, ОГРН 1095005000750, ИНН/КПП 5005050075/500501001 ____________________________________________________________________________ </vt:lpstr>
      <vt:lpstr>      Что такое тревога?   </vt:lpstr>
      <vt:lpstr> Как проявляется тревожность у подростков?</vt:lpstr>
      <vt:lpstr> Что подростков может беспокоить, про что тревога?</vt:lpstr>
      <vt:lpstr>Как родители и специалисты могут помочь? </vt:lpstr>
      <vt:lpstr>Матрица Эйзенхауэра</vt:lpstr>
      <vt:lpstr>Вспомнить опыт</vt:lpstr>
      <vt:lpstr>  Мотивация </vt:lpstr>
      <vt:lpstr>Помощь и поддержка</vt:lpstr>
      <vt:lpstr>Слайд 10</vt:lpstr>
    </vt:vector>
  </TitlesOfParts>
  <Company>http://presentation-creation.ru/powerpoint-templates.html</Company>
  <LinksUpToDate>false</LinksUpToDate>
  <SharedDoc>false</SharedDoc>
  <HyperlinkBase>http://presentation-creation.ru/powerpoint-templates.html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Желто-синие завихрения</dc:title>
  <dc:creator>Кирилл</dc:creator>
  <cp:lastModifiedBy>mihaylova_av</cp:lastModifiedBy>
  <cp:revision>166</cp:revision>
  <dcterms:created xsi:type="dcterms:W3CDTF">2017-10-03T08:49:35Z</dcterms:created>
  <dcterms:modified xsi:type="dcterms:W3CDTF">2026-04-16T13:06:40Z</dcterms:modified>
</cp:coreProperties>
</file>