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8" r:id="rId11"/>
    <p:sldId id="269" r:id="rId12"/>
    <p:sldId id="270" r:id="rId13"/>
    <p:sldId id="266" r:id="rId14"/>
    <p:sldId id="267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637E04-F296-40A5-A0F7-8998C8660E44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9C94FDA-F885-4213-925D-8673AF31DE59}">
      <dgm:prSet/>
      <dgm:spPr/>
      <dgm:t>
        <a:bodyPr/>
        <a:lstStyle/>
        <a:p>
          <a:r>
            <a:rPr lang="ru-RU" b="1" dirty="0"/>
            <a:t>Провокация для профессионального обсуждения:</a:t>
          </a:r>
          <a:br>
            <a:rPr lang="ru-RU" dirty="0"/>
          </a:br>
          <a:r>
            <a:rPr lang="ru-RU" i="1" dirty="0"/>
            <a:t>Естественный механизм саморегуляции в современной цифровой среде систематически подавляется – подкрепление поступает каждые 10–30 секунд (лайки, уведомления, мгновенные ответы). В этих условиях искусственное, педагогически организованное формирование саморегуляции становится не рекомендацией, а обязательным компонентом воспитания.</a:t>
          </a:r>
          <a:endParaRPr lang="ru-RU" dirty="0"/>
        </a:p>
      </dgm:t>
    </dgm:pt>
    <dgm:pt modelId="{3BA124B5-C616-4F29-B875-7282C4C80A0B}" type="parTrans" cxnId="{66902BF9-5832-4A42-B8DE-95993AA2F7A9}">
      <dgm:prSet/>
      <dgm:spPr/>
      <dgm:t>
        <a:bodyPr/>
        <a:lstStyle/>
        <a:p>
          <a:endParaRPr lang="ru-RU"/>
        </a:p>
      </dgm:t>
    </dgm:pt>
    <dgm:pt modelId="{56464BE5-8D0A-40F3-89A7-61B44979C60C}" type="sibTrans" cxnId="{66902BF9-5832-4A42-B8DE-95993AA2F7A9}">
      <dgm:prSet/>
      <dgm:spPr/>
      <dgm:t>
        <a:bodyPr/>
        <a:lstStyle/>
        <a:p>
          <a:endParaRPr lang="ru-RU"/>
        </a:p>
      </dgm:t>
    </dgm:pt>
    <dgm:pt modelId="{AEB0AC05-A248-4E1A-90A7-AE8F9AF6B8FD}" type="pres">
      <dgm:prSet presAssocID="{86637E04-F296-40A5-A0F7-8998C8660E44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BA9A3F7-555D-49E0-8D8B-FF64555DB7E2}" type="pres">
      <dgm:prSet presAssocID="{59C94FDA-F885-4213-925D-8673AF31DE59}" presName="circle1" presStyleLbl="node1" presStyleIdx="0" presStyleCnt="1"/>
      <dgm:spPr/>
    </dgm:pt>
    <dgm:pt modelId="{7E7B4CD6-75D7-4CF9-AF8C-0FFDBBA81565}" type="pres">
      <dgm:prSet presAssocID="{59C94FDA-F885-4213-925D-8673AF31DE59}" presName="space" presStyleCnt="0"/>
      <dgm:spPr/>
    </dgm:pt>
    <dgm:pt modelId="{16B6C4AC-CDAA-49A2-95D6-098589719F03}" type="pres">
      <dgm:prSet presAssocID="{59C94FDA-F885-4213-925D-8673AF31DE59}" presName="rect1" presStyleLbl="alignAcc1" presStyleIdx="0" presStyleCnt="1"/>
      <dgm:spPr/>
    </dgm:pt>
    <dgm:pt modelId="{6B753A07-EA2F-4D44-956F-B77FF3B1B878}" type="pres">
      <dgm:prSet presAssocID="{59C94FDA-F885-4213-925D-8673AF31DE59}" presName="rect1ParTxNoCh" presStyleLbl="alignAcc1" presStyleIdx="0" presStyleCnt="1">
        <dgm:presLayoutVars>
          <dgm:chMax val="1"/>
          <dgm:bulletEnabled val="1"/>
        </dgm:presLayoutVars>
      </dgm:prSet>
      <dgm:spPr/>
    </dgm:pt>
  </dgm:ptLst>
  <dgm:cxnLst>
    <dgm:cxn modelId="{4130B012-3C6A-4D4D-81C2-DDED4EF6A939}" type="presOf" srcId="{59C94FDA-F885-4213-925D-8673AF31DE59}" destId="{6B753A07-EA2F-4D44-956F-B77FF3B1B878}" srcOrd="1" destOrd="0" presId="urn:microsoft.com/office/officeart/2005/8/layout/target3"/>
    <dgm:cxn modelId="{7113B2B4-D038-417C-93C7-9A146BF0B161}" type="presOf" srcId="{59C94FDA-F885-4213-925D-8673AF31DE59}" destId="{16B6C4AC-CDAA-49A2-95D6-098589719F03}" srcOrd="0" destOrd="0" presId="urn:microsoft.com/office/officeart/2005/8/layout/target3"/>
    <dgm:cxn modelId="{CEDAF8F1-50ED-46C8-96C3-CF662A99643F}" type="presOf" srcId="{86637E04-F296-40A5-A0F7-8998C8660E44}" destId="{AEB0AC05-A248-4E1A-90A7-AE8F9AF6B8FD}" srcOrd="0" destOrd="0" presId="urn:microsoft.com/office/officeart/2005/8/layout/target3"/>
    <dgm:cxn modelId="{66902BF9-5832-4A42-B8DE-95993AA2F7A9}" srcId="{86637E04-F296-40A5-A0F7-8998C8660E44}" destId="{59C94FDA-F885-4213-925D-8673AF31DE59}" srcOrd="0" destOrd="0" parTransId="{3BA124B5-C616-4F29-B875-7282C4C80A0B}" sibTransId="{56464BE5-8D0A-40F3-89A7-61B44979C60C}"/>
    <dgm:cxn modelId="{671687A9-4CF2-4483-99D2-F87A887B1E75}" type="presParOf" srcId="{AEB0AC05-A248-4E1A-90A7-AE8F9AF6B8FD}" destId="{0BA9A3F7-555D-49E0-8D8B-FF64555DB7E2}" srcOrd="0" destOrd="0" presId="urn:microsoft.com/office/officeart/2005/8/layout/target3"/>
    <dgm:cxn modelId="{53C6FA13-72B5-4BD8-952E-4E784CFF3276}" type="presParOf" srcId="{AEB0AC05-A248-4E1A-90A7-AE8F9AF6B8FD}" destId="{7E7B4CD6-75D7-4CF9-AF8C-0FFDBBA81565}" srcOrd="1" destOrd="0" presId="urn:microsoft.com/office/officeart/2005/8/layout/target3"/>
    <dgm:cxn modelId="{EABA194D-53CF-4DE8-9879-F16E8F67C9DF}" type="presParOf" srcId="{AEB0AC05-A248-4E1A-90A7-AE8F9AF6B8FD}" destId="{16B6C4AC-CDAA-49A2-95D6-098589719F03}" srcOrd="2" destOrd="0" presId="urn:microsoft.com/office/officeart/2005/8/layout/target3"/>
    <dgm:cxn modelId="{3D34AE6D-E5FE-444B-94F3-E346C33896F0}" type="presParOf" srcId="{AEB0AC05-A248-4E1A-90A7-AE8F9AF6B8FD}" destId="{6B753A07-EA2F-4D44-956F-B77FF3B1B878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4B5CCB-5FDE-4A7C-8583-016404B9AC5B}" type="doc">
      <dgm:prSet loTypeId="urn:microsoft.com/office/officeart/2005/8/layout/vList2" loCatId="list" qsTypeId="urn:microsoft.com/office/officeart/2005/8/quickstyle/simple1" qsCatId="simple" csTypeId="urn:microsoft.com/office/officeart/2005/8/colors/accent1_5" csCatId="accent1"/>
      <dgm:spPr/>
      <dgm:t>
        <a:bodyPr/>
        <a:lstStyle/>
        <a:p>
          <a:endParaRPr lang="ru-RU"/>
        </a:p>
      </dgm:t>
    </dgm:pt>
    <dgm:pt modelId="{BEA05575-2767-43CF-A429-07DF1C0E655E}">
      <dgm:prSet/>
      <dgm:spPr/>
      <dgm:t>
        <a:bodyPr/>
        <a:lstStyle/>
        <a:p>
          <a:r>
            <a:rPr lang="ru-RU" b="0" baseline="0">
              <a:solidFill>
                <a:schemeClr val="tx1"/>
              </a:solidFill>
            </a:rPr>
            <a:t>Право оценивать собственное поведение, мысли и эмоции и отвечать за их последствия.</a:t>
          </a:r>
        </a:p>
      </dgm:t>
    </dgm:pt>
    <dgm:pt modelId="{5BB068F8-D5B5-4825-92D5-51CFC4FF3ADD}" type="parTrans" cxnId="{1509A5E1-C8C7-419A-8159-C0C82BE996D5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8C556E8B-5A3D-47F3-9386-9A945DBF813A}" type="sibTrans" cxnId="{1509A5E1-C8C7-419A-8159-C0C82BE996D5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03E0F1B0-2734-434A-A9F8-35F7FBC6CCEC}">
      <dgm:prSet/>
      <dgm:spPr/>
      <dgm:t>
        <a:bodyPr/>
        <a:lstStyle/>
        <a:p>
          <a:r>
            <a:rPr lang="ru-RU" b="0" baseline="0">
              <a:solidFill>
                <a:schemeClr val="tx1"/>
              </a:solidFill>
            </a:rPr>
            <a:t>Право не оправдываться и не извиняться за свое поведение.</a:t>
          </a:r>
        </a:p>
      </dgm:t>
    </dgm:pt>
    <dgm:pt modelId="{C058E648-A2C9-4A2B-840F-AB9283BF2403}" type="parTrans" cxnId="{238C50D2-0F76-4E40-8DB7-FA718A6A1FA8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55B29B07-2A6F-4D20-9C1C-E3195C9565B5}" type="sibTrans" cxnId="{238C50D2-0F76-4E40-8DB7-FA718A6A1FA8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28B9E7BD-5213-4A46-99CE-5B506160637C}">
      <dgm:prSet/>
      <dgm:spPr/>
      <dgm:t>
        <a:bodyPr/>
        <a:lstStyle/>
        <a:p>
          <a:r>
            <a:rPr lang="ru-RU" b="0" baseline="0">
              <a:solidFill>
                <a:schemeClr val="tx1"/>
              </a:solidFill>
            </a:rPr>
            <a:t>Право решать, должны ли вы брать на себя ответственность за чужие проблемы.</a:t>
          </a:r>
        </a:p>
      </dgm:t>
    </dgm:pt>
    <dgm:pt modelId="{1F204116-36FA-40E1-B0D7-F321A8126D78}" type="parTrans" cxnId="{6DE13D81-5ACB-423F-9941-EDAA5241E8AA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EB351C54-2A67-4AF5-A1FC-B3ABCBC9D619}" type="sibTrans" cxnId="{6DE13D81-5ACB-423F-9941-EDAA5241E8AA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9144090F-E61B-4347-95FD-FE3629772701}">
      <dgm:prSet/>
      <dgm:spPr/>
      <dgm:t>
        <a:bodyPr/>
        <a:lstStyle/>
        <a:p>
          <a:r>
            <a:rPr lang="ru-RU" b="0" baseline="0">
              <a:solidFill>
                <a:schemeClr val="tx1"/>
              </a:solidFill>
            </a:rPr>
            <a:t>Право изменить свое мнение.</a:t>
          </a:r>
        </a:p>
      </dgm:t>
    </dgm:pt>
    <dgm:pt modelId="{000C69A9-75B2-4EB7-9999-B598E15234D9}" type="parTrans" cxnId="{98E6DCC7-7AE3-4286-AE2C-8683460EDD71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D900B60F-8C9F-4E9C-9E87-5A5FB987FF64}" type="sibTrans" cxnId="{98E6DCC7-7AE3-4286-AE2C-8683460EDD71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7F3BCA32-AD31-4FE7-8101-12DFA7890A8C}">
      <dgm:prSet/>
      <dgm:spPr/>
      <dgm:t>
        <a:bodyPr/>
        <a:lstStyle/>
        <a:p>
          <a:r>
            <a:rPr lang="ru-RU" b="0" baseline="0">
              <a:solidFill>
                <a:schemeClr val="tx1"/>
              </a:solidFill>
            </a:rPr>
            <a:t>Право ошибаться и отвечать за свои ошибки.</a:t>
          </a:r>
        </a:p>
      </dgm:t>
    </dgm:pt>
    <dgm:pt modelId="{3E574C40-9882-4F6D-BA8F-85EA3249A73A}" type="parTrans" cxnId="{FFCEC4E8-7B91-4113-9D05-4F480B5182EF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73B33780-EF95-4860-B97E-7673ED865BAC}" type="sibTrans" cxnId="{FFCEC4E8-7B91-4113-9D05-4F480B5182EF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990E53A0-5D3A-409D-9F23-C8B996A30C97}">
      <dgm:prSet/>
      <dgm:spPr/>
      <dgm:t>
        <a:bodyPr/>
        <a:lstStyle/>
        <a:p>
          <a:r>
            <a:rPr lang="ru-RU" b="0" baseline="0">
              <a:solidFill>
                <a:schemeClr val="tx1"/>
              </a:solidFill>
            </a:rPr>
            <a:t>Право сказать: «Я не знаю».</a:t>
          </a:r>
        </a:p>
      </dgm:t>
    </dgm:pt>
    <dgm:pt modelId="{0B3B785F-9E42-4A78-B257-359D844A0B05}" type="parTrans" cxnId="{4A05131F-CD1C-478E-B51B-98E15CC16C1B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BD27744F-DC81-4D6A-9C51-10E2FC736983}" type="sibTrans" cxnId="{4A05131F-CD1C-478E-B51B-98E15CC16C1B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2F208415-E324-4E00-916D-3FAABD3713F2}">
      <dgm:prSet/>
      <dgm:spPr/>
      <dgm:t>
        <a:bodyPr/>
        <a:lstStyle/>
        <a:p>
          <a:r>
            <a:rPr lang="ru-RU" b="0" baseline="0">
              <a:solidFill>
                <a:schemeClr val="tx1"/>
              </a:solidFill>
            </a:rPr>
            <a:t>Право быть независимым от доброжелательности других и от их хорошего отношения.</a:t>
          </a:r>
        </a:p>
      </dgm:t>
    </dgm:pt>
    <dgm:pt modelId="{194C3455-462B-4BBD-936A-E4974722E7DE}" type="parTrans" cxnId="{745B8D2B-DF90-4B32-8BE6-8CFF9949084F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8E93972A-7DD1-4B06-A17F-E4200E72368C}" type="sibTrans" cxnId="{745B8D2B-DF90-4B32-8BE6-8CFF9949084F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7A27F778-B535-43FE-AEB9-101E655CFFF3}">
      <dgm:prSet/>
      <dgm:spPr/>
      <dgm:t>
        <a:bodyPr/>
        <a:lstStyle/>
        <a:p>
          <a:r>
            <a:rPr lang="ru-RU" b="0" baseline="0">
              <a:solidFill>
                <a:schemeClr val="tx1"/>
              </a:solidFill>
            </a:rPr>
            <a:t>Право принимать нелогичные решения.</a:t>
          </a:r>
        </a:p>
      </dgm:t>
    </dgm:pt>
    <dgm:pt modelId="{CED6E5B0-DDBD-47B2-8909-8DA23D874915}" type="parTrans" cxnId="{EF1321AF-B2EA-49EF-8473-C493ABFB4AFF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2F22743F-567F-438C-8F74-8F55A3D34ADF}" type="sibTrans" cxnId="{EF1321AF-B2EA-49EF-8473-C493ABFB4AFF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BF30A4C3-D863-4E74-9778-D5148D3913EE}">
      <dgm:prSet/>
      <dgm:spPr/>
      <dgm:t>
        <a:bodyPr/>
        <a:lstStyle/>
        <a:p>
          <a:r>
            <a:rPr lang="ru-RU" b="0" baseline="0">
              <a:solidFill>
                <a:schemeClr val="tx1"/>
              </a:solidFill>
            </a:rPr>
            <a:t>Право сказать: «Я тебя не понимаю».</a:t>
          </a:r>
        </a:p>
      </dgm:t>
    </dgm:pt>
    <dgm:pt modelId="{E1C988A1-0831-4CA9-86FF-563FF20F201D}" type="parTrans" cxnId="{7051F24B-1C7B-490B-A868-622F8F36CD15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B531EEBB-C9AA-4B65-AF60-33C497793BD5}" type="sibTrans" cxnId="{7051F24B-1C7B-490B-A868-622F8F36CD15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3EDB06EF-4CCF-4AC1-A5CB-9C981F89F43D}">
      <dgm:prSet/>
      <dgm:spPr/>
      <dgm:t>
        <a:bodyPr/>
        <a:lstStyle/>
        <a:p>
          <a:r>
            <a:rPr lang="ru-RU" b="0" baseline="0">
              <a:solidFill>
                <a:schemeClr val="tx1"/>
              </a:solidFill>
            </a:rPr>
            <a:t>Право сказать: «Меня это не интересует» (Мне всё равно).</a:t>
          </a:r>
        </a:p>
      </dgm:t>
    </dgm:pt>
    <dgm:pt modelId="{09D414D6-C144-446F-902F-8999F8E01F3D}" type="parTrans" cxnId="{B0B1AB38-4FA2-4A92-A6B0-8B1D1F7FF9A7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F62A3319-F5B3-4C89-B4EB-0F8056474B56}" type="sibTrans" cxnId="{B0B1AB38-4FA2-4A92-A6B0-8B1D1F7FF9A7}">
      <dgm:prSet/>
      <dgm:spPr/>
      <dgm:t>
        <a:bodyPr/>
        <a:lstStyle/>
        <a:p>
          <a:endParaRPr lang="ru-RU" b="0" baseline="0">
            <a:solidFill>
              <a:schemeClr val="tx1"/>
            </a:solidFill>
          </a:endParaRPr>
        </a:p>
      </dgm:t>
    </dgm:pt>
    <dgm:pt modelId="{2AF62B92-0EC5-4A8E-8270-73315421E152}" type="pres">
      <dgm:prSet presAssocID="{EC4B5CCB-5FDE-4A7C-8583-016404B9AC5B}" presName="linear" presStyleCnt="0">
        <dgm:presLayoutVars>
          <dgm:animLvl val="lvl"/>
          <dgm:resizeHandles val="exact"/>
        </dgm:presLayoutVars>
      </dgm:prSet>
      <dgm:spPr/>
    </dgm:pt>
    <dgm:pt modelId="{E296C687-9B91-4F51-B681-BD684B7620A7}" type="pres">
      <dgm:prSet presAssocID="{BEA05575-2767-43CF-A429-07DF1C0E655E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2CA38D6E-489E-4BB0-97F2-790A6E075B20}" type="pres">
      <dgm:prSet presAssocID="{8C556E8B-5A3D-47F3-9386-9A945DBF813A}" presName="spacer" presStyleCnt="0"/>
      <dgm:spPr/>
    </dgm:pt>
    <dgm:pt modelId="{4F9448D7-67F1-4306-ADCF-9E466249F29E}" type="pres">
      <dgm:prSet presAssocID="{03E0F1B0-2734-434A-A9F8-35F7FBC6CCEC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59FA6D13-70DE-4697-98A7-7812E8BDBCFE}" type="pres">
      <dgm:prSet presAssocID="{55B29B07-2A6F-4D20-9C1C-E3195C9565B5}" presName="spacer" presStyleCnt="0"/>
      <dgm:spPr/>
    </dgm:pt>
    <dgm:pt modelId="{311B174E-E90F-4420-9638-4197B0551F16}" type="pres">
      <dgm:prSet presAssocID="{28B9E7BD-5213-4A46-99CE-5B506160637C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BAE52476-6549-43BB-A77B-27FCD64FC79B}" type="pres">
      <dgm:prSet presAssocID="{EB351C54-2A67-4AF5-A1FC-B3ABCBC9D619}" presName="spacer" presStyleCnt="0"/>
      <dgm:spPr/>
    </dgm:pt>
    <dgm:pt modelId="{6CA149C8-E1FD-4348-86BC-0EEADD855CC1}" type="pres">
      <dgm:prSet presAssocID="{9144090F-E61B-4347-95FD-FE3629772701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B363A328-7970-4E1D-850A-225A6580248F}" type="pres">
      <dgm:prSet presAssocID="{D900B60F-8C9F-4E9C-9E87-5A5FB987FF64}" presName="spacer" presStyleCnt="0"/>
      <dgm:spPr/>
    </dgm:pt>
    <dgm:pt modelId="{C8592A34-4E27-451E-A1F9-1A0BFE397F53}" type="pres">
      <dgm:prSet presAssocID="{7F3BCA32-AD31-4FE7-8101-12DFA7890A8C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B4148785-4E89-4182-9900-CE76255057DC}" type="pres">
      <dgm:prSet presAssocID="{73B33780-EF95-4860-B97E-7673ED865BAC}" presName="spacer" presStyleCnt="0"/>
      <dgm:spPr/>
    </dgm:pt>
    <dgm:pt modelId="{6DD5210F-5EEA-4B47-AC7E-5219B2CE6647}" type="pres">
      <dgm:prSet presAssocID="{990E53A0-5D3A-409D-9F23-C8B996A30C97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9F43FE3F-7B3F-4269-A5CC-A3C6122CC4C2}" type="pres">
      <dgm:prSet presAssocID="{BD27744F-DC81-4D6A-9C51-10E2FC736983}" presName="spacer" presStyleCnt="0"/>
      <dgm:spPr/>
    </dgm:pt>
    <dgm:pt modelId="{BAB24C93-0878-4439-B7A2-CDE5F44EC1B2}" type="pres">
      <dgm:prSet presAssocID="{2F208415-E324-4E00-916D-3FAABD3713F2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1BCDB279-06B6-4268-A2FA-4FA3C3AB3351}" type="pres">
      <dgm:prSet presAssocID="{8E93972A-7DD1-4B06-A17F-E4200E72368C}" presName="spacer" presStyleCnt="0"/>
      <dgm:spPr/>
    </dgm:pt>
    <dgm:pt modelId="{0D807990-A20C-4354-89CE-F11C2E863B12}" type="pres">
      <dgm:prSet presAssocID="{7A27F778-B535-43FE-AEB9-101E655CFFF3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25ACF6D7-25E8-4891-9964-5A16430A6A6E}" type="pres">
      <dgm:prSet presAssocID="{2F22743F-567F-438C-8F74-8F55A3D34ADF}" presName="spacer" presStyleCnt="0"/>
      <dgm:spPr/>
    </dgm:pt>
    <dgm:pt modelId="{5C18033F-DD23-494F-AE0E-F02200BD4CB8}" type="pres">
      <dgm:prSet presAssocID="{BF30A4C3-D863-4E74-9778-D5148D3913EE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975A6549-4E5C-4FC5-813A-A23A84F4BAE9}" type="pres">
      <dgm:prSet presAssocID="{B531EEBB-C9AA-4B65-AF60-33C497793BD5}" presName="spacer" presStyleCnt="0"/>
      <dgm:spPr/>
    </dgm:pt>
    <dgm:pt modelId="{35A6267A-4050-42EC-853C-2B9FEF94EADA}" type="pres">
      <dgm:prSet presAssocID="{3EDB06EF-4CCF-4AC1-A5CB-9C981F89F43D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51143F0B-E0D0-4E41-8ED4-8940E1FE7C0E}" type="presOf" srcId="{28B9E7BD-5213-4A46-99CE-5B506160637C}" destId="{311B174E-E90F-4420-9638-4197B0551F16}" srcOrd="0" destOrd="0" presId="urn:microsoft.com/office/officeart/2005/8/layout/vList2"/>
    <dgm:cxn modelId="{4A05131F-CD1C-478E-B51B-98E15CC16C1B}" srcId="{EC4B5CCB-5FDE-4A7C-8583-016404B9AC5B}" destId="{990E53A0-5D3A-409D-9F23-C8B996A30C97}" srcOrd="5" destOrd="0" parTransId="{0B3B785F-9E42-4A78-B257-359D844A0B05}" sibTransId="{BD27744F-DC81-4D6A-9C51-10E2FC736983}"/>
    <dgm:cxn modelId="{D4873126-6E4B-480E-968D-713A99027C5A}" type="presOf" srcId="{2F208415-E324-4E00-916D-3FAABD3713F2}" destId="{BAB24C93-0878-4439-B7A2-CDE5F44EC1B2}" srcOrd="0" destOrd="0" presId="urn:microsoft.com/office/officeart/2005/8/layout/vList2"/>
    <dgm:cxn modelId="{745B8D2B-DF90-4B32-8BE6-8CFF9949084F}" srcId="{EC4B5CCB-5FDE-4A7C-8583-016404B9AC5B}" destId="{2F208415-E324-4E00-916D-3FAABD3713F2}" srcOrd="6" destOrd="0" parTransId="{194C3455-462B-4BBD-936A-E4974722E7DE}" sibTransId="{8E93972A-7DD1-4B06-A17F-E4200E72368C}"/>
    <dgm:cxn modelId="{1718F32D-9A6F-4E68-98C8-F337950D0A4A}" type="presOf" srcId="{990E53A0-5D3A-409D-9F23-C8B996A30C97}" destId="{6DD5210F-5EEA-4B47-AC7E-5219B2CE6647}" srcOrd="0" destOrd="0" presId="urn:microsoft.com/office/officeart/2005/8/layout/vList2"/>
    <dgm:cxn modelId="{B0B1AB38-4FA2-4A92-A6B0-8B1D1F7FF9A7}" srcId="{EC4B5CCB-5FDE-4A7C-8583-016404B9AC5B}" destId="{3EDB06EF-4CCF-4AC1-A5CB-9C981F89F43D}" srcOrd="9" destOrd="0" parTransId="{09D414D6-C144-446F-902F-8999F8E01F3D}" sibTransId="{F62A3319-F5B3-4C89-B4EB-0F8056474B56}"/>
    <dgm:cxn modelId="{A7C63C6B-EAC7-4F7C-8EC5-F24342652DD0}" type="presOf" srcId="{9144090F-E61B-4347-95FD-FE3629772701}" destId="{6CA149C8-E1FD-4348-86BC-0EEADD855CC1}" srcOrd="0" destOrd="0" presId="urn:microsoft.com/office/officeart/2005/8/layout/vList2"/>
    <dgm:cxn modelId="{7051F24B-1C7B-490B-A868-622F8F36CD15}" srcId="{EC4B5CCB-5FDE-4A7C-8583-016404B9AC5B}" destId="{BF30A4C3-D863-4E74-9778-D5148D3913EE}" srcOrd="8" destOrd="0" parTransId="{E1C988A1-0831-4CA9-86FF-563FF20F201D}" sibTransId="{B531EEBB-C9AA-4B65-AF60-33C497793BD5}"/>
    <dgm:cxn modelId="{3A34404F-0782-4128-97B6-C092A4A43049}" type="presOf" srcId="{7A27F778-B535-43FE-AEB9-101E655CFFF3}" destId="{0D807990-A20C-4354-89CE-F11C2E863B12}" srcOrd="0" destOrd="0" presId="urn:microsoft.com/office/officeart/2005/8/layout/vList2"/>
    <dgm:cxn modelId="{E6EE6B5A-7310-4EEB-85DE-E78F5FB9EE2E}" type="presOf" srcId="{3EDB06EF-4CCF-4AC1-A5CB-9C981F89F43D}" destId="{35A6267A-4050-42EC-853C-2B9FEF94EADA}" srcOrd="0" destOrd="0" presId="urn:microsoft.com/office/officeart/2005/8/layout/vList2"/>
    <dgm:cxn modelId="{6DE13D81-5ACB-423F-9941-EDAA5241E8AA}" srcId="{EC4B5CCB-5FDE-4A7C-8583-016404B9AC5B}" destId="{28B9E7BD-5213-4A46-99CE-5B506160637C}" srcOrd="2" destOrd="0" parTransId="{1F204116-36FA-40E1-B0D7-F321A8126D78}" sibTransId="{EB351C54-2A67-4AF5-A1FC-B3ABCBC9D619}"/>
    <dgm:cxn modelId="{60DD32AB-F0BF-4084-8C08-96360D9A1041}" type="presOf" srcId="{BEA05575-2767-43CF-A429-07DF1C0E655E}" destId="{E296C687-9B91-4F51-B681-BD684B7620A7}" srcOrd="0" destOrd="0" presId="urn:microsoft.com/office/officeart/2005/8/layout/vList2"/>
    <dgm:cxn modelId="{C6D365AB-C269-4906-A377-B75F6A31441B}" type="presOf" srcId="{BF30A4C3-D863-4E74-9778-D5148D3913EE}" destId="{5C18033F-DD23-494F-AE0E-F02200BD4CB8}" srcOrd="0" destOrd="0" presId="urn:microsoft.com/office/officeart/2005/8/layout/vList2"/>
    <dgm:cxn modelId="{59367AAC-9DEA-4E34-9943-9C9BA325B716}" type="presOf" srcId="{03E0F1B0-2734-434A-A9F8-35F7FBC6CCEC}" destId="{4F9448D7-67F1-4306-ADCF-9E466249F29E}" srcOrd="0" destOrd="0" presId="urn:microsoft.com/office/officeart/2005/8/layout/vList2"/>
    <dgm:cxn modelId="{EF1321AF-B2EA-49EF-8473-C493ABFB4AFF}" srcId="{EC4B5CCB-5FDE-4A7C-8583-016404B9AC5B}" destId="{7A27F778-B535-43FE-AEB9-101E655CFFF3}" srcOrd="7" destOrd="0" parTransId="{CED6E5B0-DDBD-47B2-8909-8DA23D874915}" sibTransId="{2F22743F-567F-438C-8F74-8F55A3D34ADF}"/>
    <dgm:cxn modelId="{4FD77DB2-A1A2-45E1-A414-6F0693B3A687}" type="presOf" srcId="{7F3BCA32-AD31-4FE7-8101-12DFA7890A8C}" destId="{C8592A34-4E27-451E-A1F9-1A0BFE397F53}" srcOrd="0" destOrd="0" presId="urn:microsoft.com/office/officeart/2005/8/layout/vList2"/>
    <dgm:cxn modelId="{98E6DCC7-7AE3-4286-AE2C-8683460EDD71}" srcId="{EC4B5CCB-5FDE-4A7C-8583-016404B9AC5B}" destId="{9144090F-E61B-4347-95FD-FE3629772701}" srcOrd="3" destOrd="0" parTransId="{000C69A9-75B2-4EB7-9999-B598E15234D9}" sibTransId="{D900B60F-8C9F-4E9C-9E87-5A5FB987FF64}"/>
    <dgm:cxn modelId="{238C50D2-0F76-4E40-8DB7-FA718A6A1FA8}" srcId="{EC4B5CCB-5FDE-4A7C-8583-016404B9AC5B}" destId="{03E0F1B0-2734-434A-A9F8-35F7FBC6CCEC}" srcOrd="1" destOrd="0" parTransId="{C058E648-A2C9-4A2B-840F-AB9283BF2403}" sibTransId="{55B29B07-2A6F-4D20-9C1C-E3195C9565B5}"/>
    <dgm:cxn modelId="{5FC5DADA-3D19-4EAE-805E-405D2FB90391}" type="presOf" srcId="{EC4B5CCB-5FDE-4A7C-8583-016404B9AC5B}" destId="{2AF62B92-0EC5-4A8E-8270-73315421E152}" srcOrd="0" destOrd="0" presId="urn:microsoft.com/office/officeart/2005/8/layout/vList2"/>
    <dgm:cxn modelId="{1509A5E1-C8C7-419A-8159-C0C82BE996D5}" srcId="{EC4B5CCB-5FDE-4A7C-8583-016404B9AC5B}" destId="{BEA05575-2767-43CF-A429-07DF1C0E655E}" srcOrd="0" destOrd="0" parTransId="{5BB068F8-D5B5-4825-92D5-51CFC4FF3ADD}" sibTransId="{8C556E8B-5A3D-47F3-9386-9A945DBF813A}"/>
    <dgm:cxn modelId="{FFCEC4E8-7B91-4113-9D05-4F480B5182EF}" srcId="{EC4B5CCB-5FDE-4A7C-8583-016404B9AC5B}" destId="{7F3BCA32-AD31-4FE7-8101-12DFA7890A8C}" srcOrd="4" destOrd="0" parTransId="{3E574C40-9882-4F6D-BA8F-85EA3249A73A}" sibTransId="{73B33780-EF95-4860-B97E-7673ED865BAC}"/>
    <dgm:cxn modelId="{7F1E08A5-2F46-4903-83A7-CF938F2CF9EF}" type="presParOf" srcId="{2AF62B92-0EC5-4A8E-8270-73315421E152}" destId="{E296C687-9B91-4F51-B681-BD684B7620A7}" srcOrd="0" destOrd="0" presId="urn:microsoft.com/office/officeart/2005/8/layout/vList2"/>
    <dgm:cxn modelId="{42D15271-7AE5-4B3E-BC38-7CD4EFBA8836}" type="presParOf" srcId="{2AF62B92-0EC5-4A8E-8270-73315421E152}" destId="{2CA38D6E-489E-4BB0-97F2-790A6E075B20}" srcOrd="1" destOrd="0" presId="urn:microsoft.com/office/officeart/2005/8/layout/vList2"/>
    <dgm:cxn modelId="{C9DAC56E-787E-46C5-8539-78B21921BFBF}" type="presParOf" srcId="{2AF62B92-0EC5-4A8E-8270-73315421E152}" destId="{4F9448D7-67F1-4306-ADCF-9E466249F29E}" srcOrd="2" destOrd="0" presId="urn:microsoft.com/office/officeart/2005/8/layout/vList2"/>
    <dgm:cxn modelId="{7392A687-4981-4457-BB9E-561B79D60748}" type="presParOf" srcId="{2AF62B92-0EC5-4A8E-8270-73315421E152}" destId="{59FA6D13-70DE-4697-98A7-7812E8BDBCFE}" srcOrd="3" destOrd="0" presId="urn:microsoft.com/office/officeart/2005/8/layout/vList2"/>
    <dgm:cxn modelId="{AE691B96-C2F2-42ED-A316-5E62513259A9}" type="presParOf" srcId="{2AF62B92-0EC5-4A8E-8270-73315421E152}" destId="{311B174E-E90F-4420-9638-4197B0551F16}" srcOrd="4" destOrd="0" presId="urn:microsoft.com/office/officeart/2005/8/layout/vList2"/>
    <dgm:cxn modelId="{61DC419A-983D-49A1-B54B-786D9CBCB4DD}" type="presParOf" srcId="{2AF62B92-0EC5-4A8E-8270-73315421E152}" destId="{BAE52476-6549-43BB-A77B-27FCD64FC79B}" srcOrd="5" destOrd="0" presId="urn:microsoft.com/office/officeart/2005/8/layout/vList2"/>
    <dgm:cxn modelId="{7EA450AB-5345-4188-AAB2-17CB89B74652}" type="presParOf" srcId="{2AF62B92-0EC5-4A8E-8270-73315421E152}" destId="{6CA149C8-E1FD-4348-86BC-0EEADD855CC1}" srcOrd="6" destOrd="0" presId="urn:microsoft.com/office/officeart/2005/8/layout/vList2"/>
    <dgm:cxn modelId="{DDD2B598-D6D5-4E3A-A65B-0B405F6D9E4D}" type="presParOf" srcId="{2AF62B92-0EC5-4A8E-8270-73315421E152}" destId="{B363A328-7970-4E1D-850A-225A6580248F}" srcOrd="7" destOrd="0" presId="urn:microsoft.com/office/officeart/2005/8/layout/vList2"/>
    <dgm:cxn modelId="{D0A21F7A-5D82-4982-BEB3-B18CD0DF163E}" type="presParOf" srcId="{2AF62B92-0EC5-4A8E-8270-73315421E152}" destId="{C8592A34-4E27-451E-A1F9-1A0BFE397F53}" srcOrd="8" destOrd="0" presId="urn:microsoft.com/office/officeart/2005/8/layout/vList2"/>
    <dgm:cxn modelId="{DDFCB99A-4EB8-42EC-9EE7-B76648ED12F5}" type="presParOf" srcId="{2AF62B92-0EC5-4A8E-8270-73315421E152}" destId="{B4148785-4E89-4182-9900-CE76255057DC}" srcOrd="9" destOrd="0" presId="urn:microsoft.com/office/officeart/2005/8/layout/vList2"/>
    <dgm:cxn modelId="{8A84725A-3EF3-4053-BDD2-277110FC23E6}" type="presParOf" srcId="{2AF62B92-0EC5-4A8E-8270-73315421E152}" destId="{6DD5210F-5EEA-4B47-AC7E-5219B2CE6647}" srcOrd="10" destOrd="0" presId="urn:microsoft.com/office/officeart/2005/8/layout/vList2"/>
    <dgm:cxn modelId="{07975336-4B73-4671-8717-573B6CB3D8BB}" type="presParOf" srcId="{2AF62B92-0EC5-4A8E-8270-73315421E152}" destId="{9F43FE3F-7B3F-4269-A5CC-A3C6122CC4C2}" srcOrd="11" destOrd="0" presId="urn:microsoft.com/office/officeart/2005/8/layout/vList2"/>
    <dgm:cxn modelId="{4D9D2593-EE52-403B-8B4C-7C99D5439342}" type="presParOf" srcId="{2AF62B92-0EC5-4A8E-8270-73315421E152}" destId="{BAB24C93-0878-4439-B7A2-CDE5F44EC1B2}" srcOrd="12" destOrd="0" presId="urn:microsoft.com/office/officeart/2005/8/layout/vList2"/>
    <dgm:cxn modelId="{03BFAEA6-B6BC-4305-8496-0E8C5F76BE84}" type="presParOf" srcId="{2AF62B92-0EC5-4A8E-8270-73315421E152}" destId="{1BCDB279-06B6-4268-A2FA-4FA3C3AB3351}" srcOrd="13" destOrd="0" presId="urn:microsoft.com/office/officeart/2005/8/layout/vList2"/>
    <dgm:cxn modelId="{E5D694F3-E487-40FB-B11E-8AC3B2313A21}" type="presParOf" srcId="{2AF62B92-0EC5-4A8E-8270-73315421E152}" destId="{0D807990-A20C-4354-89CE-F11C2E863B12}" srcOrd="14" destOrd="0" presId="urn:microsoft.com/office/officeart/2005/8/layout/vList2"/>
    <dgm:cxn modelId="{2E0A0D79-C3D1-40EB-A368-9FBDA1BC15A7}" type="presParOf" srcId="{2AF62B92-0EC5-4A8E-8270-73315421E152}" destId="{25ACF6D7-25E8-4891-9964-5A16430A6A6E}" srcOrd="15" destOrd="0" presId="urn:microsoft.com/office/officeart/2005/8/layout/vList2"/>
    <dgm:cxn modelId="{E3EFFF04-B187-4832-A7AC-BDA81721C1E2}" type="presParOf" srcId="{2AF62B92-0EC5-4A8E-8270-73315421E152}" destId="{5C18033F-DD23-494F-AE0E-F02200BD4CB8}" srcOrd="16" destOrd="0" presId="urn:microsoft.com/office/officeart/2005/8/layout/vList2"/>
    <dgm:cxn modelId="{349606BC-F646-40D1-AAD4-CCFE2B555649}" type="presParOf" srcId="{2AF62B92-0EC5-4A8E-8270-73315421E152}" destId="{975A6549-4E5C-4FC5-813A-A23A84F4BAE9}" srcOrd="17" destOrd="0" presId="urn:microsoft.com/office/officeart/2005/8/layout/vList2"/>
    <dgm:cxn modelId="{B6EE8D12-00FA-4684-B0FF-B4C7CF550B08}" type="presParOf" srcId="{2AF62B92-0EC5-4A8E-8270-73315421E152}" destId="{35A6267A-4050-42EC-853C-2B9FEF94EADA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9FBB2E-D79F-4287-BEC6-D9CC54E3CD15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lang="ru-RU"/>
        </a:p>
      </dgm:t>
    </dgm:pt>
    <dgm:pt modelId="{BF27FFE8-64DB-4ADB-ABD7-F5D65AC626F2}">
      <dgm:prSet/>
      <dgm:spPr/>
      <dgm:t>
        <a:bodyPr/>
        <a:lstStyle/>
        <a:p>
          <a:r>
            <a:rPr lang="ru-RU" b="1" baseline="0">
              <a:solidFill>
                <a:schemeClr val="tx1"/>
              </a:solidFill>
            </a:rPr>
            <a:t>Учитывать сенситивный период</a:t>
          </a:r>
          <a:r>
            <a:rPr lang="ru-RU" baseline="0">
              <a:solidFill>
                <a:schemeClr val="tx1"/>
              </a:solidFill>
            </a:rPr>
            <a:t> – целенаправленно формировать саморегуляцию у детей 10–12 лет, не откладывая на старший подростковый возраст.</a:t>
          </a:r>
        </a:p>
      </dgm:t>
    </dgm:pt>
    <dgm:pt modelId="{F22ECA3E-8040-4D49-B7DD-5F81F6D3D879}" type="parTrans" cxnId="{81EB08D5-268A-46F0-9FEB-B1625008AEF5}">
      <dgm:prSet/>
      <dgm:spPr/>
      <dgm:t>
        <a:bodyPr/>
        <a:lstStyle/>
        <a:p>
          <a:endParaRPr lang="ru-RU" baseline="0">
            <a:solidFill>
              <a:schemeClr val="tx1"/>
            </a:solidFill>
          </a:endParaRPr>
        </a:p>
      </dgm:t>
    </dgm:pt>
    <dgm:pt modelId="{13434A65-8466-47D7-8012-AED58386A594}" type="sibTrans" cxnId="{81EB08D5-268A-46F0-9FEB-B1625008AEF5}">
      <dgm:prSet/>
      <dgm:spPr/>
      <dgm:t>
        <a:bodyPr/>
        <a:lstStyle/>
        <a:p>
          <a:endParaRPr lang="ru-RU" baseline="0">
            <a:solidFill>
              <a:schemeClr val="tx1"/>
            </a:solidFill>
          </a:endParaRPr>
        </a:p>
      </dgm:t>
    </dgm:pt>
    <dgm:pt modelId="{5DC392EA-1D0E-4C53-B6DE-BCDCE8ED9ECB}">
      <dgm:prSet/>
      <dgm:spPr/>
      <dgm:t>
        <a:bodyPr/>
        <a:lstStyle/>
        <a:p>
          <a:r>
            <a:rPr lang="ru-RU" b="1" baseline="0">
              <a:solidFill>
                <a:schemeClr val="tx1"/>
              </a:solidFill>
            </a:rPr>
            <a:t>Создавать психологически безопасную среду</a:t>
          </a:r>
          <a:r>
            <a:rPr lang="ru-RU" baseline="0">
              <a:solidFill>
                <a:schemeClr val="tx1"/>
              </a:solidFill>
            </a:rPr>
            <a:t> – без унижения, с правом на ошибку. Не декларативно, а через конкретные правила и контроль их соблюдения.</a:t>
          </a:r>
        </a:p>
      </dgm:t>
    </dgm:pt>
    <dgm:pt modelId="{7B6BDD49-B151-4B1F-B752-3906AC0F722D}" type="parTrans" cxnId="{CCE1EAE3-D3EE-469F-9CFC-66459802534E}">
      <dgm:prSet/>
      <dgm:spPr/>
      <dgm:t>
        <a:bodyPr/>
        <a:lstStyle/>
        <a:p>
          <a:endParaRPr lang="ru-RU" baseline="0">
            <a:solidFill>
              <a:schemeClr val="tx1"/>
            </a:solidFill>
          </a:endParaRPr>
        </a:p>
      </dgm:t>
    </dgm:pt>
    <dgm:pt modelId="{0410CD75-40F4-4AC8-B476-1CDC0C1501FE}" type="sibTrans" cxnId="{CCE1EAE3-D3EE-469F-9CFC-66459802534E}">
      <dgm:prSet/>
      <dgm:spPr/>
      <dgm:t>
        <a:bodyPr/>
        <a:lstStyle/>
        <a:p>
          <a:endParaRPr lang="ru-RU" baseline="0">
            <a:solidFill>
              <a:schemeClr val="tx1"/>
            </a:solidFill>
          </a:endParaRPr>
        </a:p>
      </dgm:t>
    </dgm:pt>
    <dgm:pt modelId="{5A05540F-89A9-4A18-A96B-25E5A3063234}">
      <dgm:prSet/>
      <dgm:spPr/>
      <dgm:t>
        <a:bodyPr/>
        <a:lstStyle/>
        <a:p>
          <a:r>
            <a:rPr lang="ru-RU" b="1" baseline="0">
              <a:solidFill>
                <a:schemeClr val="tx1"/>
              </a:solidFill>
            </a:rPr>
            <a:t>Внедрять прозрачные правила коммуникации</a:t>
          </a:r>
          <a:r>
            <a:rPr lang="ru-RU" baseline="0">
              <a:solidFill>
                <a:schemeClr val="tx1"/>
              </a:solidFill>
            </a:rPr>
            <a:t> (пример из практики онлайн-клубов) в реальное школьное взаимодействие.</a:t>
          </a:r>
        </a:p>
      </dgm:t>
    </dgm:pt>
    <dgm:pt modelId="{4743036F-4B7A-4654-89FE-90E123B5B840}" type="parTrans" cxnId="{375399E3-DE3A-4169-A071-D7E2E8B8282B}">
      <dgm:prSet/>
      <dgm:spPr/>
      <dgm:t>
        <a:bodyPr/>
        <a:lstStyle/>
        <a:p>
          <a:endParaRPr lang="ru-RU" baseline="0">
            <a:solidFill>
              <a:schemeClr val="tx1"/>
            </a:solidFill>
          </a:endParaRPr>
        </a:p>
      </dgm:t>
    </dgm:pt>
    <dgm:pt modelId="{E7F97E74-204B-4A91-9CCD-08EE13E22721}" type="sibTrans" cxnId="{375399E3-DE3A-4169-A071-D7E2E8B8282B}">
      <dgm:prSet/>
      <dgm:spPr/>
      <dgm:t>
        <a:bodyPr/>
        <a:lstStyle/>
        <a:p>
          <a:endParaRPr lang="ru-RU" baseline="0">
            <a:solidFill>
              <a:schemeClr val="tx1"/>
            </a:solidFill>
          </a:endParaRPr>
        </a:p>
      </dgm:t>
    </dgm:pt>
    <dgm:pt modelId="{21D338E5-775B-44C4-9D34-CE4ECD45F917}">
      <dgm:prSet/>
      <dgm:spPr/>
      <dgm:t>
        <a:bodyPr/>
        <a:lstStyle/>
        <a:p>
          <a:r>
            <a:rPr lang="ru-RU" b="1" baseline="0">
              <a:solidFill>
                <a:schemeClr val="tx1"/>
              </a:solidFill>
            </a:rPr>
            <a:t>Включить тренинг ассертивности в программу внеурочной деятельности или классные часы</a:t>
          </a:r>
          <a:r>
            <a:rPr lang="ru-RU" baseline="0">
              <a:solidFill>
                <a:schemeClr val="tx1"/>
              </a:solidFill>
            </a:rPr>
            <a:t> (Мануэль Смит, 10 прав).</a:t>
          </a:r>
        </a:p>
      </dgm:t>
    </dgm:pt>
    <dgm:pt modelId="{38CE51FB-A8A2-4162-A2B9-FF24889872DE}" type="parTrans" cxnId="{EC73EB9F-CDF0-43C9-91D6-EFA3DED97AFE}">
      <dgm:prSet/>
      <dgm:spPr/>
      <dgm:t>
        <a:bodyPr/>
        <a:lstStyle/>
        <a:p>
          <a:endParaRPr lang="ru-RU" baseline="0">
            <a:solidFill>
              <a:schemeClr val="tx1"/>
            </a:solidFill>
          </a:endParaRPr>
        </a:p>
      </dgm:t>
    </dgm:pt>
    <dgm:pt modelId="{716F7B95-C3F5-42D6-8716-0FF12D259F88}" type="sibTrans" cxnId="{EC73EB9F-CDF0-43C9-91D6-EFA3DED97AFE}">
      <dgm:prSet/>
      <dgm:spPr/>
      <dgm:t>
        <a:bodyPr/>
        <a:lstStyle/>
        <a:p>
          <a:endParaRPr lang="ru-RU" baseline="0">
            <a:solidFill>
              <a:schemeClr val="tx1"/>
            </a:solidFill>
          </a:endParaRPr>
        </a:p>
      </dgm:t>
    </dgm:pt>
    <dgm:pt modelId="{FC7937E6-C524-46C9-A7C5-9F662B832DF4}">
      <dgm:prSet/>
      <dgm:spPr/>
      <dgm:t>
        <a:bodyPr/>
        <a:lstStyle/>
        <a:p>
          <a:r>
            <a:rPr lang="ru-RU" b="1" baseline="0">
              <a:solidFill>
                <a:schemeClr val="tx1"/>
              </a:solidFill>
            </a:rPr>
            <a:t>Соблюдать конгруэнтность и искренность</a:t>
          </a:r>
          <a:r>
            <a:rPr lang="ru-RU" baseline="0">
              <a:solidFill>
                <a:schemeClr val="tx1"/>
              </a:solidFill>
            </a:rPr>
            <a:t> – иначе любые техники и правила обесцениваются.</a:t>
          </a:r>
        </a:p>
      </dgm:t>
    </dgm:pt>
    <dgm:pt modelId="{D54FC152-F6C2-49E8-A00D-F2F9DA0CA40B}" type="parTrans" cxnId="{CF8781B4-9873-490E-90EB-81402A634D8F}">
      <dgm:prSet/>
      <dgm:spPr/>
      <dgm:t>
        <a:bodyPr/>
        <a:lstStyle/>
        <a:p>
          <a:endParaRPr lang="ru-RU" baseline="0">
            <a:solidFill>
              <a:schemeClr val="tx1"/>
            </a:solidFill>
          </a:endParaRPr>
        </a:p>
      </dgm:t>
    </dgm:pt>
    <dgm:pt modelId="{D72A8765-C470-4D9B-B408-B158CF9D06E5}" type="sibTrans" cxnId="{CF8781B4-9873-490E-90EB-81402A634D8F}">
      <dgm:prSet/>
      <dgm:spPr/>
      <dgm:t>
        <a:bodyPr/>
        <a:lstStyle/>
        <a:p>
          <a:endParaRPr lang="ru-RU" baseline="0">
            <a:solidFill>
              <a:schemeClr val="tx1"/>
            </a:solidFill>
          </a:endParaRPr>
        </a:p>
      </dgm:t>
    </dgm:pt>
    <dgm:pt modelId="{68797EC3-82D7-45A4-B977-DD4D3AED6017}" type="pres">
      <dgm:prSet presAssocID="{9E9FBB2E-D79F-4287-BEC6-D9CC54E3CD15}" presName="linear" presStyleCnt="0">
        <dgm:presLayoutVars>
          <dgm:animLvl val="lvl"/>
          <dgm:resizeHandles val="exact"/>
        </dgm:presLayoutVars>
      </dgm:prSet>
      <dgm:spPr/>
    </dgm:pt>
    <dgm:pt modelId="{2815D01E-E89E-426D-B228-BBD00BB81C90}" type="pres">
      <dgm:prSet presAssocID="{BF27FFE8-64DB-4ADB-ABD7-F5D65AC626F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380088B-25C3-46A1-B273-DB05CE8D186F}" type="pres">
      <dgm:prSet presAssocID="{13434A65-8466-47D7-8012-AED58386A594}" presName="spacer" presStyleCnt="0"/>
      <dgm:spPr/>
    </dgm:pt>
    <dgm:pt modelId="{9BB099D4-CB72-4CBA-9D90-BD826E22A0F2}" type="pres">
      <dgm:prSet presAssocID="{5DC392EA-1D0E-4C53-B6DE-BCDCE8ED9EC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D190172-9DB4-48A0-9E88-0AC0699C4954}" type="pres">
      <dgm:prSet presAssocID="{0410CD75-40F4-4AC8-B476-1CDC0C1501FE}" presName="spacer" presStyleCnt="0"/>
      <dgm:spPr/>
    </dgm:pt>
    <dgm:pt modelId="{1F639A98-56D3-4697-AA1E-9B5792CB6924}" type="pres">
      <dgm:prSet presAssocID="{5A05540F-89A9-4A18-A96B-25E5A306323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7C954A9-25AA-4527-A873-B1B95127B496}" type="pres">
      <dgm:prSet presAssocID="{E7F97E74-204B-4A91-9CCD-08EE13E22721}" presName="spacer" presStyleCnt="0"/>
      <dgm:spPr/>
    </dgm:pt>
    <dgm:pt modelId="{D474AEAA-BA25-43A1-A964-89652F3E36B5}" type="pres">
      <dgm:prSet presAssocID="{21D338E5-775B-44C4-9D34-CE4ECD45F91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2195D19-C91E-4E99-A1EB-33D97673BEFA}" type="pres">
      <dgm:prSet presAssocID="{716F7B95-C3F5-42D6-8716-0FF12D259F88}" presName="spacer" presStyleCnt="0"/>
      <dgm:spPr/>
    </dgm:pt>
    <dgm:pt modelId="{EB300D78-CE84-40F5-9804-C0BC75783B90}" type="pres">
      <dgm:prSet presAssocID="{FC7937E6-C524-46C9-A7C5-9F662B832DF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C197834-0164-4457-9657-A70B6A854B3A}" type="presOf" srcId="{9E9FBB2E-D79F-4287-BEC6-D9CC54E3CD15}" destId="{68797EC3-82D7-45A4-B977-DD4D3AED6017}" srcOrd="0" destOrd="0" presId="urn:microsoft.com/office/officeart/2005/8/layout/vList2"/>
    <dgm:cxn modelId="{149BCB39-F162-41E3-9278-DB35B79B0020}" type="presOf" srcId="{FC7937E6-C524-46C9-A7C5-9F662B832DF4}" destId="{EB300D78-CE84-40F5-9804-C0BC75783B90}" srcOrd="0" destOrd="0" presId="urn:microsoft.com/office/officeart/2005/8/layout/vList2"/>
    <dgm:cxn modelId="{57A1DD40-C677-4CCB-B8CC-8FC9E40B6403}" type="presOf" srcId="{5DC392EA-1D0E-4C53-B6DE-BCDCE8ED9ECB}" destId="{9BB099D4-CB72-4CBA-9D90-BD826E22A0F2}" srcOrd="0" destOrd="0" presId="urn:microsoft.com/office/officeart/2005/8/layout/vList2"/>
    <dgm:cxn modelId="{B4FAA671-E043-475C-AF2A-4B924526C81F}" type="presOf" srcId="{21D338E5-775B-44C4-9D34-CE4ECD45F917}" destId="{D474AEAA-BA25-43A1-A964-89652F3E36B5}" srcOrd="0" destOrd="0" presId="urn:microsoft.com/office/officeart/2005/8/layout/vList2"/>
    <dgm:cxn modelId="{EC73EB9F-CDF0-43C9-91D6-EFA3DED97AFE}" srcId="{9E9FBB2E-D79F-4287-BEC6-D9CC54E3CD15}" destId="{21D338E5-775B-44C4-9D34-CE4ECD45F917}" srcOrd="3" destOrd="0" parTransId="{38CE51FB-A8A2-4162-A2B9-FF24889872DE}" sibTransId="{716F7B95-C3F5-42D6-8716-0FF12D259F88}"/>
    <dgm:cxn modelId="{307ED6A2-E028-4122-A191-96C1A77D52E2}" type="presOf" srcId="{BF27FFE8-64DB-4ADB-ABD7-F5D65AC626F2}" destId="{2815D01E-E89E-426D-B228-BBD00BB81C90}" srcOrd="0" destOrd="0" presId="urn:microsoft.com/office/officeart/2005/8/layout/vList2"/>
    <dgm:cxn modelId="{CF8781B4-9873-490E-90EB-81402A634D8F}" srcId="{9E9FBB2E-D79F-4287-BEC6-D9CC54E3CD15}" destId="{FC7937E6-C524-46C9-A7C5-9F662B832DF4}" srcOrd="4" destOrd="0" parTransId="{D54FC152-F6C2-49E8-A00D-F2F9DA0CA40B}" sibTransId="{D72A8765-C470-4D9B-B408-B158CF9D06E5}"/>
    <dgm:cxn modelId="{CE7B72C6-3C29-4D44-A602-0F3934689E0B}" type="presOf" srcId="{5A05540F-89A9-4A18-A96B-25E5A3063234}" destId="{1F639A98-56D3-4697-AA1E-9B5792CB6924}" srcOrd="0" destOrd="0" presId="urn:microsoft.com/office/officeart/2005/8/layout/vList2"/>
    <dgm:cxn modelId="{81EB08D5-268A-46F0-9FEB-B1625008AEF5}" srcId="{9E9FBB2E-D79F-4287-BEC6-D9CC54E3CD15}" destId="{BF27FFE8-64DB-4ADB-ABD7-F5D65AC626F2}" srcOrd="0" destOrd="0" parTransId="{F22ECA3E-8040-4D49-B7DD-5F81F6D3D879}" sibTransId="{13434A65-8466-47D7-8012-AED58386A594}"/>
    <dgm:cxn modelId="{375399E3-DE3A-4169-A071-D7E2E8B8282B}" srcId="{9E9FBB2E-D79F-4287-BEC6-D9CC54E3CD15}" destId="{5A05540F-89A9-4A18-A96B-25E5A3063234}" srcOrd="2" destOrd="0" parTransId="{4743036F-4B7A-4654-89FE-90E123B5B840}" sibTransId="{E7F97E74-204B-4A91-9CCD-08EE13E22721}"/>
    <dgm:cxn modelId="{CCE1EAE3-D3EE-469F-9CFC-66459802534E}" srcId="{9E9FBB2E-D79F-4287-BEC6-D9CC54E3CD15}" destId="{5DC392EA-1D0E-4C53-B6DE-BCDCE8ED9ECB}" srcOrd="1" destOrd="0" parTransId="{7B6BDD49-B151-4B1F-B752-3906AC0F722D}" sibTransId="{0410CD75-40F4-4AC8-B476-1CDC0C1501FE}"/>
    <dgm:cxn modelId="{A5884241-4A9D-456F-AA3E-EC883A3D72D5}" type="presParOf" srcId="{68797EC3-82D7-45A4-B977-DD4D3AED6017}" destId="{2815D01E-E89E-426D-B228-BBD00BB81C90}" srcOrd="0" destOrd="0" presId="urn:microsoft.com/office/officeart/2005/8/layout/vList2"/>
    <dgm:cxn modelId="{6D2DD134-7D57-4D8C-B001-3D37FC208BAC}" type="presParOf" srcId="{68797EC3-82D7-45A4-B977-DD4D3AED6017}" destId="{D380088B-25C3-46A1-B273-DB05CE8D186F}" srcOrd="1" destOrd="0" presId="urn:microsoft.com/office/officeart/2005/8/layout/vList2"/>
    <dgm:cxn modelId="{430A8647-ABDF-48C7-9F44-6C9DF3E08077}" type="presParOf" srcId="{68797EC3-82D7-45A4-B977-DD4D3AED6017}" destId="{9BB099D4-CB72-4CBA-9D90-BD826E22A0F2}" srcOrd="2" destOrd="0" presId="urn:microsoft.com/office/officeart/2005/8/layout/vList2"/>
    <dgm:cxn modelId="{D71059A8-980E-445E-B95E-CFEBDE73BB59}" type="presParOf" srcId="{68797EC3-82D7-45A4-B977-DD4D3AED6017}" destId="{0D190172-9DB4-48A0-9E88-0AC0699C4954}" srcOrd="3" destOrd="0" presId="urn:microsoft.com/office/officeart/2005/8/layout/vList2"/>
    <dgm:cxn modelId="{D7E7A8AC-C8E5-45D1-BDCF-71B55DE6EE98}" type="presParOf" srcId="{68797EC3-82D7-45A4-B977-DD4D3AED6017}" destId="{1F639A98-56D3-4697-AA1E-9B5792CB6924}" srcOrd="4" destOrd="0" presId="urn:microsoft.com/office/officeart/2005/8/layout/vList2"/>
    <dgm:cxn modelId="{81DA948D-F388-4DFD-9321-F045A0D53710}" type="presParOf" srcId="{68797EC3-82D7-45A4-B977-DD4D3AED6017}" destId="{D7C954A9-25AA-4527-A873-B1B95127B496}" srcOrd="5" destOrd="0" presId="urn:microsoft.com/office/officeart/2005/8/layout/vList2"/>
    <dgm:cxn modelId="{152EC6A2-95BB-4759-A9E0-BB948BF20C04}" type="presParOf" srcId="{68797EC3-82D7-45A4-B977-DD4D3AED6017}" destId="{D474AEAA-BA25-43A1-A964-89652F3E36B5}" srcOrd="6" destOrd="0" presId="urn:microsoft.com/office/officeart/2005/8/layout/vList2"/>
    <dgm:cxn modelId="{962C0730-D40B-47BA-A55B-27E53D80E69D}" type="presParOf" srcId="{68797EC3-82D7-45A4-B977-DD4D3AED6017}" destId="{C2195D19-C91E-4E99-A1EB-33D97673BEFA}" srcOrd="7" destOrd="0" presId="urn:microsoft.com/office/officeart/2005/8/layout/vList2"/>
    <dgm:cxn modelId="{0F920929-78EC-411A-98B1-4AAF147FF9BE}" type="presParOf" srcId="{68797EC3-82D7-45A4-B977-DD4D3AED6017}" destId="{EB300D78-CE84-40F5-9804-C0BC75783B9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9A3F7-555D-49E0-8D8B-FF64555DB7E2}">
      <dsp:nvSpPr>
        <dsp:cNvPr id="0" name=""/>
        <dsp:cNvSpPr/>
      </dsp:nvSpPr>
      <dsp:spPr>
        <a:xfrm>
          <a:off x="0" y="0"/>
          <a:ext cx="4808175" cy="480817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B6C4AC-CDAA-49A2-95D6-098589719F03}">
      <dsp:nvSpPr>
        <dsp:cNvPr id="0" name=""/>
        <dsp:cNvSpPr/>
      </dsp:nvSpPr>
      <dsp:spPr>
        <a:xfrm>
          <a:off x="2404087" y="0"/>
          <a:ext cx="8087449" cy="4808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b="1" kern="1200" dirty="0"/>
            <a:t>Провокация для профессионального обсуждения:</a:t>
          </a:r>
          <a:br>
            <a:rPr lang="ru-RU" sz="2900" kern="1200" dirty="0"/>
          </a:br>
          <a:r>
            <a:rPr lang="ru-RU" sz="2900" i="1" kern="1200" dirty="0"/>
            <a:t>Естественный механизм саморегуляции в современной цифровой среде систематически подавляется – подкрепление поступает каждые 10–30 секунд (лайки, уведомления, мгновенные ответы). В этих условиях искусственное, педагогически организованное формирование саморегуляции становится не рекомендацией, а обязательным компонентом воспитания.</a:t>
          </a:r>
          <a:endParaRPr lang="ru-RU" sz="2900" kern="1200" dirty="0"/>
        </a:p>
      </dsp:txBody>
      <dsp:txXfrm>
        <a:off x="2404087" y="0"/>
        <a:ext cx="8087449" cy="48081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6C687-9B91-4F51-B681-BD684B7620A7}">
      <dsp:nvSpPr>
        <dsp:cNvPr id="0" name=""/>
        <dsp:cNvSpPr/>
      </dsp:nvSpPr>
      <dsp:spPr>
        <a:xfrm>
          <a:off x="0" y="29768"/>
          <a:ext cx="11153271" cy="47970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baseline="0">
              <a:solidFill>
                <a:schemeClr val="tx1"/>
              </a:solidFill>
            </a:rPr>
            <a:t>Право оценивать собственное поведение, мысли и эмоции и отвечать за их последствия.</a:t>
          </a:r>
        </a:p>
      </dsp:txBody>
      <dsp:txXfrm>
        <a:off x="23417" y="53185"/>
        <a:ext cx="11106437" cy="432866"/>
      </dsp:txXfrm>
    </dsp:sp>
    <dsp:sp modelId="{4F9448D7-67F1-4306-ADCF-9E466249F29E}">
      <dsp:nvSpPr>
        <dsp:cNvPr id="0" name=""/>
        <dsp:cNvSpPr/>
      </dsp:nvSpPr>
      <dsp:spPr>
        <a:xfrm>
          <a:off x="0" y="567068"/>
          <a:ext cx="11153271" cy="47970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444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baseline="0">
              <a:solidFill>
                <a:schemeClr val="tx1"/>
              </a:solidFill>
            </a:rPr>
            <a:t>Право не оправдываться и не извиняться за свое поведение.</a:t>
          </a:r>
        </a:p>
      </dsp:txBody>
      <dsp:txXfrm>
        <a:off x="23417" y="590485"/>
        <a:ext cx="11106437" cy="432866"/>
      </dsp:txXfrm>
    </dsp:sp>
    <dsp:sp modelId="{311B174E-E90F-4420-9638-4197B0551F16}">
      <dsp:nvSpPr>
        <dsp:cNvPr id="0" name=""/>
        <dsp:cNvSpPr/>
      </dsp:nvSpPr>
      <dsp:spPr>
        <a:xfrm>
          <a:off x="0" y="1104368"/>
          <a:ext cx="11153271" cy="47970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8889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baseline="0">
              <a:solidFill>
                <a:schemeClr val="tx1"/>
              </a:solidFill>
            </a:rPr>
            <a:t>Право решать, должны ли вы брать на себя ответственность за чужие проблемы.</a:t>
          </a:r>
        </a:p>
      </dsp:txBody>
      <dsp:txXfrm>
        <a:off x="23417" y="1127785"/>
        <a:ext cx="11106437" cy="432866"/>
      </dsp:txXfrm>
    </dsp:sp>
    <dsp:sp modelId="{6CA149C8-E1FD-4348-86BC-0EEADD855CC1}">
      <dsp:nvSpPr>
        <dsp:cNvPr id="0" name=""/>
        <dsp:cNvSpPr/>
      </dsp:nvSpPr>
      <dsp:spPr>
        <a:xfrm>
          <a:off x="0" y="1641668"/>
          <a:ext cx="11153271" cy="47970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baseline="0">
              <a:solidFill>
                <a:schemeClr val="tx1"/>
              </a:solidFill>
            </a:rPr>
            <a:t>Право изменить свое мнение.</a:t>
          </a:r>
        </a:p>
      </dsp:txBody>
      <dsp:txXfrm>
        <a:off x="23417" y="1665085"/>
        <a:ext cx="11106437" cy="432866"/>
      </dsp:txXfrm>
    </dsp:sp>
    <dsp:sp modelId="{C8592A34-4E27-451E-A1F9-1A0BFE397F53}">
      <dsp:nvSpPr>
        <dsp:cNvPr id="0" name=""/>
        <dsp:cNvSpPr/>
      </dsp:nvSpPr>
      <dsp:spPr>
        <a:xfrm>
          <a:off x="0" y="2178969"/>
          <a:ext cx="11153271" cy="47970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17778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baseline="0">
              <a:solidFill>
                <a:schemeClr val="tx1"/>
              </a:solidFill>
            </a:rPr>
            <a:t>Право ошибаться и отвечать за свои ошибки.</a:t>
          </a:r>
        </a:p>
      </dsp:txBody>
      <dsp:txXfrm>
        <a:off x="23417" y="2202386"/>
        <a:ext cx="11106437" cy="432866"/>
      </dsp:txXfrm>
    </dsp:sp>
    <dsp:sp modelId="{6DD5210F-5EEA-4B47-AC7E-5219B2CE6647}">
      <dsp:nvSpPr>
        <dsp:cNvPr id="0" name=""/>
        <dsp:cNvSpPr/>
      </dsp:nvSpPr>
      <dsp:spPr>
        <a:xfrm>
          <a:off x="0" y="2716269"/>
          <a:ext cx="11153271" cy="47970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2222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baseline="0">
              <a:solidFill>
                <a:schemeClr val="tx1"/>
              </a:solidFill>
            </a:rPr>
            <a:t>Право сказать: «Я не знаю».</a:t>
          </a:r>
        </a:p>
      </dsp:txBody>
      <dsp:txXfrm>
        <a:off x="23417" y="2739686"/>
        <a:ext cx="11106437" cy="432866"/>
      </dsp:txXfrm>
    </dsp:sp>
    <dsp:sp modelId="{BAB24C93-0878-4439-B7A2-CDE5F44EC1B2}">
      <dsp:nvSpPr>
        <dsp:cNvPr id="0" name=""/>
        <dsp:cNvSpPr/>
      </dsp:nvSpPr>
      <dsp:spPr>
        <a:xfrm>
          <a:off x="0" y="3253568"/>
          <a:ext cx="11153271" cy="47970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baseline="0">
              <a:solidFill>
                <a:schemeClr val="tx1"/>
              </a:solidFill>
            </a:rPr>
            <a:t>Право быть независимым от доброжелательности других и от их хорошего отношения.</a:t>
          </a:r>
        </a:p>
      </dsp:txBody>
      <dsp:txXfrm>
        <a:off x="23417" y="3276985"/>
        <a:ext cx="11106437" cy="432866"/>
      </dsp:txXfrm>
    </dsp:sp>
    <dsp:sp modelId="{0D807990-A20C-4354-89CE-F11C2E863B12}">
      <dsp:nvSpPr>
        <dsp:cNvPr id="0" name=""/>
        <dsp:cNvSpPr/>
      </dsp:nvSpPr>
      <dsp:spPr>
        <a:xfrm>
          <a:off x="0" y="3790869"/>
          <a:ext cx="11153271" cy="47970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31111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baseline="0">
              <a:solidFill>
                <a:schemeClr val="tx1"/>
              </a:solidFill>
            </a:rPr>
            <a:t>Право принимать нелогичные решения.</a:t>
          </a:r>
        </a:p>
      </dsp:txBody>
      <dsp:txXfrm>
        <a:off x="23417" y="3814286"/>
        <a:ext cx="11106437" cy="432866"/>
      </dsp:txXfrm>
    </dsp:sp>
    <dsp:sp modelId="{5C18033F-DD23-494F-AE0E-F02200BD4CB8}">
      <dsp:nvSpPr>
        <dsp:cNvPr id="0" name=""/>
        <dsp:cNvSpPr/>
      </dsp:nvSpPr>
      <dsp:spPr>
        <a:xfrm>
          <a:off x="0" y="4328168"/>
          <a:ext cx="11153271" cy="47970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35556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baseline="0">
              <a:solidFill>
                <a:schemeClr val="tx1"/>
              </a:solidFill>
            </a:rPr>
            <a:t>Право сказать: «Я тебя не понимаю».</a:t>
          </a:r>
        </a:p>
      </dsp:txBody>
      <dsp:txXfrm>
        <a:off x="23417" y="4351585"/>
        <a:ext cx="11106437" cy="432866"/>
      </dsp:txXfrm>
    </dsp:sp>
    <dsp:sp modelId="{35A6267A-4050-42EC-853C-2B9FEF94EADA}">
      <dsp:nvSpPr>
        <dsp:cNvPr id="0" name=""/>
        <dsp:cNvSpPr/>
      </dsp:nvSpPr>
      <dsp:spPr>
        <a:xfrm>
          <a:off x="0" y="4865469"/>
          <a:ext cx="11153271" cy="479700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baseline="0">
              <a:solidFill>
                <a:schemeClr val="tx1"/>
              </a:solidFill>
            </a:rPr>
            <a:t>Право сказать: «Меня это не интересует» (Мне всё равно).</a:t>
          </a:r>
        </a:p>
      </dsp:txBody>
      <dsp:txXfrm>
        <a:off x="23417" y="4888886"/>
        <a:ext cx="11106437" cy="4328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15D01E-E89E-426D-B228-BBD00BB81C90}">
      <dsp:nvSpPr>
        <dsp:cNvPr id="0" name=""/>
        <dsp:cNvSpPr/>
      </dsp:nvSpPr>
      <dsp:spPr>
        <a:xfrm>
          <a:off x="0" y="91063"/>
          <a:ext cx="10956756" cy="835379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baseline="0">
              <a:solidFill>
                <a:schemeClr val="tx1"/>
              </a:solidFill>
            </a:rPr>
            <a:t>Учитывать сенситивный период</a:t>
          </a:r>
          <a:r>
            <a:rPr lang="ru-RU" sz="2100" kern="1200" baseline="0">
              <a:solidFill>
                <a:schemeClr val="tx1"/>
              </a:solidFill>
            </a:rPr>
            <a:t> – целенаправленно формировать саморегуляцию у детей 10–12 лет, не откладывая на старший подростковый возраст.</a:t>
          </a:r>
        </a:p>
      </dsp:txBody>
      <dsp:txXfrm>
        <a:off x="40780" y="131843"/>
        <a:ext cx="10875196" cy="753819"/>
      </dsp:txXfrm>
    </dsp:sp>
    <dsp:sp modelId="{9BB099D4-CB72-4CBA-9D90-BD826E22A0F2}">
      <dsp:nvSpPr>
        <dsp:cNvPr id="0" name=""/>
        <dsp:cNvSpPr/>
      </dsp:nvSpPr>
      <dsp:spPr>
        <a:xfrm>
          <a:off x="0" y="986923"/>
          <a:ext cx="10956756" cy="835379"/>
        </a:xfrm>
        <a:prstGeom prst="roundRect">
          <a:avLst/>
        </a:prstGeom>
        <a:solidFill>
          <a:schemeClr val="accent1">
            <a:shade val="80000"/>
            <a:hueOff val="87321"/>
            <a:satOff val="-1564"/>
            <a:lumOff val="66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baseline="0">
              <a:solidFill>
                <a:schemeClr val="tx1"/>
              </a:solidFill>
            </a:rPr>
            <a:t>Создавать психологически безопасную среду</a:t>
          </a:r>
          <a:r>
            <a:rPr lang="ru-RU" sz="2100" kern="1200" baseline="0">
              <a:solidFill>
                <a:schemeClr val="tx1"/>
              </a:solidFill>
            </a:rPr>
            <a:t> – без унижения, с правом на ошибку. Не декларативно, а через конкретные правила и контроль их соблюдения.</a:t>
          </a:r>
        </a:p>
      </dsp:txBody>
      <dsp:txXfrm>
        <a:off x="40780" y="1027703"/>
        <a:ext cx="10875196" cy="753819"/>
      </dsp:txXfrm>
    </dsp:sp>
    <dsp:sp modelId="{1F639A98-56D3-4697-AA1E-9B5792CB6924}">
      <dsp:nvSpPr>
        <dsp:cNvPr id="0" name=""/>
        <dsp:cNvSpPr/>
      </dsp:nvSpPr>
      <dsp:spPr>
        <a:xfrm>
          <a:off x="0" y="1882783"/>
          <a:ext cx="10956756" cy="835379"/>
        </a:xfrm>
        <a:prstGeom prst="roundRect">
          <a:avLst/>
        </a:prstGeom>
        <a:solidFill>
          <a:schemeClr val="accent1">
            <a:shade val="80000"/>
            <a:hueOff val="174641"/>
            <a:satOff val="-3128"/>
            <a:lumOff val="1329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baseline="0">
              <a:solidFill>
                <a:schemeClr val="tx1"/>
              </a:solidFill>
            </a:rPr>
            <a:t>Внедрять прозрачные правила коммуникации</a:t>
          </a:r>
          <a:r>
            <a:rPr lang="ru-RU" sz="2100" kern="1200" baseline="0">
              <a:solidFill>
                <a:schemeClr val="tx1"/>
              </a:solidFill>
            </a:rPr>
            <a:t> (пример из практики онлайн-клубов) в реальное школьное взаимодействие.</a:t>
          </a:r>
        </a:p>
      </dsp:txBody>
      <dsp:txXfrm>
        <a:off x="40780" y="1923563"/>
        <a:ext cx="10875196" cy="753819"/>
      </dsp:txXfrm>
    </dsp:sp>
    <dsp:sp modelId="{D474AEAA-BA25-43A1-A964-89652F3E36B5}">
      <dsp:nvSpPr>
        <dsp:cNvPr id="0" name=""/>
        <dsp:cNvSpPr/>
      </dsp:nvSpPr>
      <dsp:spPr>
        <a:xfrm>
          <a:off x="0" y="2778643"/>
          <a:ext cx="10956756" cy="835379"/>
        </a:xfrm>
        <a:prstGeom prst="roundRect">
          <a:avLst/>
        </a:prstGeom>
        <a:solidFill>
          <a:schemeClr val="accent1">
            <a:shade val="80000"/>
            <a:hueOff val="261962"/>
            <a:satOff val="-4692"/>
            <a:lumOff val="199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baseline="0">
              <a:solidFill>
                <a:schemeClr val="tx1"/>
              </a:solidFill>
            </a:rPr>
            <a:t>Включить тренинг ассертивности в программу внеурочной деятельности или классные часы</a:t>
          </a:r>
          <a:r>
            <a:rPr lang="ru-RU" sz="2100" kern="1200" baseline="0">
              <a:solidFill>
                <a:schemeClr val="tx1"/>
              </a:solidFill>
            </a:rPr>
            <a:t> (Мануэль Смит, 10 прав).</a:t>
          </a:r>
        </a:p>
      </dsp:txBody>
      <dsp:txXfrm>
        <a:off x="40780" y="2819423"/>
        <a:ext cx="10875196" cy="753819"/>
      </dsp:txXfrm>
    </dsp:sp>
    <dsp:sp modelId="{EB300D78-CE84-40F5-9804-C0BC75783B90}">
      <dsp:nvSpPr>
        <dsp:cNvPr id="0" name=""/>
        <dsp:cNvSpPr/>
      </dsp:nvSpPr>
      <dsp:spPr>
        <a:xfrm>
          <a:off x="0" y="3674503"/>
          <a:ext cx="10956756" cy="835379"/>
        </a:xfrm>
        <a:prstGeom prst="roundRect">
          <a:avLst/>
        </a:prstGeom>
        <a:solidFill>
          <a:schemeClr val="accent1">
            <a:shade val="80000"/>
            <a:hueOff val="349283"/>
            <a:satOff val="-6256"/>
            <a:lumOff val="265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baseline="0">
              <a:solidFill>
                <a:schemeClr val="tx1"/>
              </a:solidFill>
            </a:rPr>
            <a:t>Соблюдать конгруэнтность и искренность</a:t>
          </a:r>
          <a:r>
            <a:rPr lang="ru-RU" sz="2100" kern="1200" baseline="0">
              <a:solidFill>
                <a:schemeClr val="tx1"/>
              </a:solidFill>
            </a:rPr>
            <a:t> – иначе любые техники и правила обесцениваются.</a:t>
          </a:r>
        </a:p>
      </dsp:txBody>
      <dsp:txXfrm>
        <a:off x="40780" y="3715283"/>
        <a:ext cx="10875196" cy="753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ABAA5-E89E-463A-B9D3-F51C1E4615EE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3D2C0-5834-4EBE-871E-BEA36DF5A3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89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18DEE-2D94-4CA1-B620-4B489FCDC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253719C-6C90-4824-96A6-28B3BAF19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41A91C-2A5C-4505-B6F7-8862E7A38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E01F4-2B8A-4083-B2C1-7BC0B730202C}" type="datetime1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D1C3CE-3DC8-433B-B0F4-C3029711C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EC5986-EA9D-4D60-9170-F9CDA3F10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31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03CEB9-DDF6-4739-91C2-AFA69D69C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76DCB8-6A4F-46A0-A3F0-A08466581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A64781-30B4-4C1A-88ED-2C0071014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09F6-82F3-4955-8050-7B3549F49045}" type="datetime1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02D9AB-E7DB-41F0-ABF3-471A6659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0F9078-4922-476C-A5C5-ECC0E69EB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45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7F5BC44-BCFD-4CD9-ACAC-0ADE2D71F8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06E9ECC-671A-40A6-90FC-4F623DD4D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ADF3C4-2D89-48CC-A65D-2D620FE77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D124-F8AC-4887-856E-F4DAF840BE07}" type="datetime1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86A891-E804-4859-B201-8C712FFC6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16643B-C338-4AC0-BAF3-DD5F8729F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35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4D4E92-804F-450C-8A16-0B691E9F3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BE95DA-CDCC-4355-8957-A7E105D3B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76DC97-CEE3-424A-AFC7-5991CAC7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E92D-EB8A-4565-8B5C-775639697AB1}" type="datetime1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7FF1D3-E4BC-4412-B840-29AA72B3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F85906-1475-44E5-8857-7C3A9760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286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8BB9D2-7E60-4085-AB4F-8DF039AC5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D1F81D-0347-4891-A2E6-923FC4661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55A0B8-7F3E-4902-884C-D1C341434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FEC68-BFCC-4B9A-B9C3-E976FA7FA204}" type="datetime1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A4A86A-196D-4344-AAF4-69AC7CD54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EDC5AC-C916-4CDD-B9B6-BD27AA503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58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9D2430-7682-47A7-9C14-4AC2ACB94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4B3257-AEFC-4A19-B3F8-E70FEF9981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DCCA55F-A2F1-4933-B7F9-C4F7C98DD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18F7C9-A57D-4DC4-AA80-10DB05CD2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9444-609B-4B32-9C47-027CE984BBC1}" type="datetime1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E86ED3-C2D5-48EA-B5D4-F44F5EE8B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4CDA32-E23D-4EDE-8371-8E8E4360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516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BB8DB0-7065-4E27-8BBE-3B200E75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9A3021-2EEC-4D8A-A1F5-E968C1B93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68594D-40FB-4B0B-BB93-E0B0834A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1A18156-205E-4018-92BD-4E3943C103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4A1AE06-82D8-4659-BE60-E216BFBEE1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8F3A4F3-6E1E-46CE-8DB7-60884EB82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4081-9F7F-46E2-9C43-2EE61B964F86}" type="datetime1">
              <a:rPr lang="ru-RU" smtClean="0"/>
              <a:t>15.05.2026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62EDD4C-8C93-4CC1-A2D2-78B32CCF6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35A050C-2B46-46B9-9A28-41FB0AB86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641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310098-06E8-4069-ACBD-670AF67A7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899E2A-7111-43DC-AD6F-D4578E0AB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52471-F84F-40B9-B2F0-11A5AF913B24}" type="datetime1">
              <a:rPr lang="ru-RU" smtClean="0"/>
              <a:t>15.05.2026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7A5B6BA-F95B-471F-B6FE-1C5CC64C5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B0A47C-4705-4D9B-9FBE-C44DCC3C8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428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7D93097-9B25-40A5-898D-6B34ADAC6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35CC7-DD63-4721-B0DB-AE8AC126C3BB}" type="datetime1">
              <a:rPr lang="ru-RU" smtClean="0"/>
              <a:t>15.05.2026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0486396-1073-45E1-A426-5F7206F8F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23B8FE0-F1A8-4FC4-ADA6-55A8AD4D0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481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5EB0D-F821-4C42-A775-B981C7FE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56D2B1-652C-4590-85C4-809C398EA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DB05FE-D105-428E-92D0-2E26EF0601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1326FD-35CE-41CA-BD35-A64D240B0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FF598-249E-4E6C-803D-DDDDF111F98F}" type="datetime1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D9E188-EDEA-43E2-BEB9-4FCC3A6B2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C132F9-3B3D-4D24-A516-226261AC3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37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D49334-B1EC-404C-9618-53EDCD0EC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D0A4D7B-7148-4C0F-8DB8-BDDA0AF2A8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14A2404-3F9C-455B-BE27-3C85C879B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474139-97ED-47D0-A21F-2A4C865B3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FAB68-4DA0-46F7-85E7-4F3498C632DD}" type="datetime1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0483023-FB4F-4A71-A4BA-570927B60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D03BA7-8F3C-4808-8E7E-DA77FC31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10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0B7DF3-AF57-4769-9EF8-636EE3910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CED56B-B3A0-4126-B31F-0724173E48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8EF426-EA34-48D5-90C6-64C6B866E9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BDEF3-D4FB-4FBB-B983-A7C15A62AE1F}" type="datetime1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155AC9-7746-4A0E-B4B9-7FEAD2293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77FD25-0D98-48F2-899E-EEDFEFD2F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04934-CCD8-45E4-8310-85A51D1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36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049B2FA-F019-4D54-A467-81018B7B47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6037"/>
            <a:ext cx="9132599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3F3028-52D6-4990-BAAC-1E0F193958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473" y="1005166"/>
            <a:ext cx="5808135" cy="3502665"/>
          </a:xfrm>
        </p:spPr>
        <p:txBody>
          <a:bodyPr>
            <a:noAutofit/>
          </a:bodyPr>
          <a:lstStyle/>
          <a:p>
            <a:r>
              <a:rPr lang="ru-RU" sz="4000" b="1" dirty="0"/>
              <a:t>Формирование навыков саморегуляции и конструктивного взаимодействия</a:t>
            </a:r>
            <a:br>
              <a:rPr lang="ru-RU" sz="4000" b="1" dirty="0"/>
            </a:br>
            <a:r>
              <a:rPr lang="ru-RU" sz="4000" b="1" dirty="0"/>
              <a:t>как метод снижения рисков асоциального поведения у подростков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2ED92C7-0C06-4032-A8F3-E0FA1A63D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9348" y="5024953"/>
            <a:ext cx="4572000" cy="1655762"/>
          </a:xfrm>
        </p:spPr>
        <p:txBody>
          <a:bodyPr/>
          <a:lstStyle/>
          <a:p>
            <a:pPr algn="r"/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Филатова А.В.</a:t>
            </a:r>
            <a:b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практический психолог, кандидат философских наук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5796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«Билль об </a:t>
            </a:r>
            <a:r>
              <a:rPr lang="ru-RU" dirty="0" err="1"/>
              <a:t>ассертивных</a:t>
            </a:r>
            <a:r>
              <a:rPr lang="ru-RU" dirty="0"/>
              <a:t> правах» </a:t>
            </a:r>
            <a:r>
              <a:rPr lang="ru-RU" dirty="0" err="1"/>
              <a:t>Мануэля</a:t>
            </a:r>
            <a:r>
              <a:rPr lang="ru-RU" dirty="0"/>
              <a:t> Дж. Смита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8BE14-D362-4054-BFD8-75D1CD5F155D}"/>
              </a:ext>
            </a:extLst>
          </p:cNvPr>
          <p:cNvSpPr txBox="1"/>
          <p:nvPr/>
        </p:nvSpPr>
        <p:spPr>
          <a:xfrm>
            <a:off x="838200" y="2347357"/>
            <a:ext cx="10956756" cy="2163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Концепция: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«Bill </a:t>
            </a:r>
            <a:r>
              <a:rPr lang="ru-RU" sz="18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Assertive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Rights» – психологическая (не юридическая) декларация, легитимизирующая право личности на самоопределение. Цель – предоставить каждому (включая подростка) инструмент для противостояния манипуляциям и утверждения своих границ без агрессии или пассивности.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Базовый принцип Смита: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вас манипулируют, когда кто-то ограничивает вашу способность быть </a:t>
            </a: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«конечным судьей самому себе»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1CA718-AD3D-4C24-A372-58A1E1BCD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462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10 </a:t>
            </a:r>
            <a:r>
              <a:rPr lang="ru-RU" dirty="0" err="1"/>
              <a:t>ассертивных</a:t>
            </a:r>
            <a:r>
              <a:rPr lang="ru-RU" dirty="0"/>
              <a:t> прав (по </a:t>
            </a:r>
            <a:r>
              <a:rPr lang="ru-RU" dirty="0" err="1"/>
              <a:t>Мануэлю</a:t>
            </a:r>
            <a:r>
              <a:rPr lang="ru-RU" dirty="0"/>
              <a:t> Дж. Смиту, </a:t>
            </a:r>
            <a:r>
              <a:rPr lang="ru-RU" dirty="0" err="1"/>
              <a:t>Ph.D</a:t>
            </a:r>
            <a:r>
              <a:rPr lang="ru-RU" dirty="0"/>
              <a:t>.)</a:t>
            </a: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0731A37D-A3F3-487E-8932-F8616B6EE1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3241294"/>
              </p:ext>
            </p:extLst>
          </p:nvPr>
        </p:nvGraphicFramePr>
        <p:xfrm>
          <a:off x="641684" y="936709"/>
          <a:ext cx="11153272" cy="5374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39F869-58ED-46B9-A7F4-946B625DF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947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Педагогическая оговорка (баланс прав и обязанностей)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8BE14-D362-4054-BFD8-75D1CD5F155D}"/>
              </a:ext>
            </a:extLst>
          </p:cNvPr>
          <p:cNvSpPr txBox="1"/>
          <p:nvPr/>
        </p:nvSpPr>
        <p:spPr>
          <a:xfrm>
            <a:off x="838200" y="1743218"/>
            <a:ext cx="10956756" cy="3371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Каждое право в образовательном контексте связано с ответственностью: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изменить мнение → обязанность аргументировать новый выбор.</a:t>
            </a:r>
            <a:endParaRPr lang="ru-RU" sz="18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ошибаться → обязанность исправить последствия ошибки.</a:t>
            </a:r>
            <a:endParaRPr lang="ru-RU" sz="18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сказать «НЕТ» → в школе должно быть оправдано реальной угрозой благополучию.</a:t>
            </a:r>
            <a:endParaRPr lang="ru-RU" sz="18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«Билль» – не индульгенция, а инструмент психологической гигиены, обучающий подростка отстаивать границы в социально приемлемой форме.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Источник</a:t>
            </a:r>
            <a:r>
              <a:rPr lang="en-US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Smith, M. J. (1975). </a:t>
            </a:r>
            <a:r>
              <a:rPr lang="en-US" sz="18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I Say No, I Feel Guilty</a:t>
            </a:r>
            <a:r>
              <a:rPr lang="en-US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 York: </a:t>
            </a:r>
            <a:r>
              <a:rPr lang="ru-RU" sz="18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Bantam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Books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(Русское издание: Смит М. Тренинг уверенности. СПб.: Речь, 2001).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9A323CF-822D-4D6A-91C9-3A3D3309B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328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Искренность как фундамент доверия (и почему без неё все техники не работают)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8BE14-D362-4054-BFD8-75D1CD5F155D}"/>
              </a:ext>
            </a:extLst>
          </p:cNvPr>
          <p:cNvSpPr txBox="1"/>
          <p:nvPr/>
        </p:nvSpPr>
        <p:spPr>
          <a:xfrm>
            <a:off x="689812" y="1299410"/>
            <a:ext cx="10956756" cy="51557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Искренность ≠ полная открытость</a:t>
            </a:r>
            <a:b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Искренность в педагогическом контексте – это </a:t>
            </a:r>
            <a:r>
              <a:rPr lang="ru-RU" sz="12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конгруэнтность</a:t>
            </a: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совпадение вербального сообщения, интонации, мимики и жестов. Отсутствие расхождений между «говорю» и «показываю».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Нейробиологическое обоснование:</a:t>
            </a:r>
            <a:b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Префронтальная кора и островковая доля подростка оценивают рассогласование между словами и невербальным поведением взрослого за 100–200 миллисекунд. Фальшь считывается мгновенно, и доверие падает до нуля. Техники без доверия бесполезны – подросток либо саботирует, либо имитирует участие.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u-RU" sz="12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разрушает доверие (анти-инструменты взрослого):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Двойные послания («я не злюсь» при сжатых челюстях и красном лице)</a:t>
            </a:r>
            <a:endParaRPr lang="ru-RU" sz="12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Манипуляции («ты меня расстраиваешь», «я для тебя стараюсь, а ты…»)</a:t>
            </a:r>
            <a:endParaRPr lang="ru-RU" sz="12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Обещания, которые не выполняются</a:t>
            </a:r>
            <a:endParaRPr lang="ru-RU" sz="12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Искусственная «позитивность» при реальном раздражении</a:t>
            </a:r>
            <a:endParaRPr lang="ru-RU" sz="12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2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строит доверие: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Признание своей ошибки вслух («да, я погорячился, извини»)</a:t>
            </a: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Выполнение обещанного</a:t>
            </a: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200" dirty="0">
                <a:solidFill>
                  <a:srgbClr val="0F1115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Отсутствие скрытых мотивов в общении</a:t>
            </a: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Нормативное основание:</a:t>
            </a:r>
            <a:b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основного общего образования (Приказ </a:t>
            </a:r>
            <a:r>
              <a:rPr lang="ru-RU" sz="12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№ 287 от 31.05.2021) в разделе «Требования к личностным результатам» включает развитие эмоционального интеллекта, навыки саморегуляции и формирование уважительного отношения к другим. Достижение этих результатов в реальной практике невозможно без искренности взрослого как базового условия доверия.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BDEA24F-72FD-4A75-8EB8-8CCBBC594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875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Механизм снижения рисков асоциального поведения (доказательная база)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8BE14-D362-4054-BFD8-75D1CD5F155D}"/>
              </a:ext>
            </a:extLst>
          </p:cNvPr>
          <p:cNvSpPr txBox="1"/>
          <p:nvPr/>
        </p:nvSpPr>
        <p:spPr>
          <a:xfrm>
            <a:off x="689812" y="1299410"/>
            <a:ext cx="10956756" cy="3770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Логическая цепочка изменений: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Саморегуляция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→ способность сделать паузу между стимулом и реакцией → появление пространства для выбора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Конструктивные навыки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→ наличие легальных, социально приемлемых способов выразить гнев, отказаться от асоциального предложения, договориться в конфликте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Искренность и доверие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→ разрушение психологической защиты «взрослый – враг, взрослый меня не понимает»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по данным мета-анализов:</a:t>
            </a: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Программы, систематически обучающие детей и подростков саморегуляции и социальным навыкам , снижают частоту асоциального поведения на </a:t>
            </a: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23–32%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по сравнению с контрольной группой. Эффект сохраняется в течение минимум 6 месяцев после окончания программы.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ходе опросов 70% подростков сообщают о стрессе, вызванном соцсетями и учебными нагрузками. Сформированная саморегуляция снижает уровень стресса, возвращая чувство контроля над собственным поведением и окружением.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AD2D389-0F70-4E68-AEB9-6BA0C202E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284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Инструмент «Что сделать прямо сегодня?»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8BE14-D362-4054-BFD8-75D1CD5F155D}"/>
              </a:ext>
            </a:extLst>
          </p:cNvPr>
          <p:cNvSpPr txBox="1"/>
          <p:nvPr/>
        </p:nvSpPr>
        <p:spPr>
          <a:xfrm>
            <a:off x="838200" y="1350674"/>
            <a:ext cx="10956756" cy="4156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конкретного взрослого (педагога, классного руководителя)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Ввести правило «Я-сообщение вместо Ты-обвинение» во всех ситуациях общения с классом.</a:t>
            </a:r>
            <a:b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Уже завтра заменить типичные фразы: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Было: «Ты опять сорвал урок»</a:t>
            </a:r>
            <a:endParaRPr lang="ru-RU" sz="18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Стало: «Я расстраиваюсь, когда урок прерывается. Давай договоримся о сигнале, которым ты можешь показать, что тебе нужно высказаться».</a:t>
            </a:r>
            <a:endParaRPr lang="ru-RU" sz="18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Добавить в ежедневную рутину 2 минуты на «честную обратную связь».</a:t>
            </a:r>
            <a:b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момент конфликта или нарушения (а не после звонка) взрослый произносит вслух:</a:t>
            </a:r>
            <a:b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«Сейчас я сильно злюсь. Я беру паузу на 30 секунд, потом мы спокойно поговорим».</a:t>
            </a:r>
            <a:b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моделирует саморегуляцию – подросток видит реальный пример, а не слышит лекцию.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7A795EE-CA42-4B06-80FE-69C684F81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226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Для школы (администрация, психологическая служба)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8BE14-D362-4054-BFD8-75D1CD5F155D}"/>
              </a:ext>
            </a:extLst>
          </p:cNvPr>
          <p:cNvSpPr txBox="1"/>
          <p:nvPr/>
        </p:nvSpPr>
        <p:spPr>
          <a:xfrm>
            <a:off x="350922" y="936709"/>
            <a:ext cx="11490156" cy="5525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6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Принять единые правила коммуникации «учитель–ученик»</a:t>
            </a:r>
            <a:b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Взять за основу правила из слайда 7 (</a:t>
            </a:r>
            <a:r>
              <a:rPr lang="ru-RU" sz="16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безоценочность</a:t>
            </a:r>
            <a: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право на игнор, обращение к модератору). Распечатать и разместить в каждом кабинете, опубликовать на сайте школы. Ввести их в действие приказом директора.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6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Запустить мониторинг эмоционального благополучия</a:t>
            </a:r>
            <a:b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Анонимный опрос 1 раз в четверть по 3–4 вопросам (можно в Google-форме):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Чувствую ли я себя в школе в безопасности?</a:t>
            </a:r>
            <a:endParaRPr lang="ru-RU" sz="16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Могу ли я сказать учителю о своей проблеме, не боясь наказания или высмеивания?</a:t>
            </a:r>
            <a:endParaRPr lang="ru-RU" sz="16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Бывает ли, что я срываюсь на других из-за того, что мне кажется несправедливым?</a:t>
            </a:r>
            <a:b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анализируются психологической службой, при тревожных сигналах проводятся классные чаты по развитию саморегуляции.</a:t>
            </a:r>
            <a:endParaRPr lang="ru-RU" sz="16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6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Обучить минимум трёх педагогов (или всё </a:t>
            </a:r>
            <a:r>
              <a:rPr lang="ru-RU" sz="1600" b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педсобрание</a:t>
            </a:r>
            <a:r>
              <a:rPr lang="ru-RU" sz="16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технике «Я-сообщение» и </a:t>
            </a:r>
            <a:r>
              <a:rPr lang="ru-RU" sz="1600" b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ассертивному</a:t>
            </a:r>
            <a:r>
              <a:rPr lang="ru-RU" sz="16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отказу</a:t>
            </a:r>
            <a:b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Длительность обучения – 40 минут (одно методическое заседание). Формат: разбор типичных фраз-замен, ролевые игры по 2–3 минуты. Без обучения педагогов внедрение правил останется декларацией.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6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Ключевой принцип для всех пунктов:</a:t>
            </a:r>
            <a:br>
              <a:rPr lang="ru-RU" sz="16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начинайте с требований к подростку. Начните с изменения собственного поведения взрослых. Подросток </a:t>
            </a:r>
            <a:r>
              <a:rPr lang="ru-RU" sz="1600" i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зеркалирует</a:t>
            </a:r>
            <a:r>
              <a:rPr lang="ru-RU" sz="16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то, что видит ежедневно.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42B9FFB-C992-4B6B-BEC8-FC2FD33FE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641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Вывод: системные шаги для образовательной организации (минимум)</a:t>
            </a: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52C230FC-219D-4091-989E-E0B74AFA9F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206381"/>
              </p:ext>
            </p:extLst>
          </p:nvPr>
        </p:nvGraphicFramePr>
        <p:xfrm>
          <a:off x="838200" y="1350673"/>
          <a:ext cx="10956756" cy="4600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2BCD7C-206F-4ADC-B1E1-267C47DC8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259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049B2FA-F019-4D54-A467-81018B7B47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6037"/>
            <a:ext cx="9132599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3F3028-52D6-4990-BAAC-1E0F193958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473" y="1005166"/>
            <a:ext cx="5808135" cy="3502665"/>
          </a:xfrm>
        </p:spPr>
        <p:txBody>
          <a:bodyPr>
            <a:noAutofit/>
          </a:bodyPr>
          <a:lstStyle/>
          <a:p>
            <a:r>
              <a:rPr lang="ru-RU" sz="4000" b="1" dirty="0"/>
              <a:t>СПАСИБО </a:t>
            </a:r>
            <a:br>
              <a:rPr lang="ru-RU" sz="4000" b="1" dirty="0"/>
            </a:br>
            <a:br>
              <a:rPr lang="ru-RU" sz="4000" b="1" dirty="0"/>
            </a:br>
            <a:r>
              <a:rPr lang="ru-RU" sz="4000" b="1" dirty="0"/>
              <a:t>ЗА</a:t>
            </a:r>
            <a:br>
              <a:rPr lang="ru-RU" sz="4000" b="1" dirty="0"/>
            </a:br>
            <a:br>
              <a:rPr lang="ru-RU" sz="4000" b="1" dirty="0"/>
            </a:br>
            <a:r>
              <a:rPr lang="ru-RU" sz="4000" b="1" dirty="0"/>
              <a:t>ВНИМАНИЕ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2ED92C7-0C06-4032-A8F3-E0FA1A63D0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9348" y="5024953"/>
            <a:ext cx="4572000" cy="1655762"/>
          </a:xfrm>
        </p:spPr>
        <p:txBody>
          <a:bodyPr/>
          <a:lstStyle/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217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Кто мешает саморегуляции подростка? </a:t>
            </a:r>
            <a:r>
              <a:rPr lang="ru-RU" dirty="0">
                <a:solidFill>
                  <a:schemeClr val="bg1">
                    <a:lumMod val="85000"/>
                  </a:schemeClr>
                </a:solidFill>
              </a:rPr>
              <a:t>Провокация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8BE14-D362-4054-BFD8-75D1CD5F155D}"/>
              </a:ext>
            </a:extLst>
          </p:cNvPr>
          <p:cNvSpPr txBox="1"/>
          <p:nvPr/>
        </p:nvSpPr>
        <p:spPr>
          <a:xfrm>
            <a:off x="689812" y="1299410"/>
            <a:ext cx="10956756" cy="4557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Главный тормоз — не гаджеты, а взрослые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Взрослые </a:t>
            </a:r>
            <a:r>
              <a:rPr lang="ru-RU" sz="1800" b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переконтролируют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→ у подростка нет опыта выбора и ответственности за последствия</a:t>
            </a:r>
            <a:endParaRPr lang="ru-RU" sz="16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Взрослые </a:t>
            </a: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регулируют себя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(кричат, срываются) → модель «делай, как я говорю, а не как я делаю»</a:t>
            </a:r>
            <a:endParaRPr lang="ru-RU" sz="16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Взрослые </a:t>
            </a: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боятся искренности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→ подменяют её манипуляцией («я для тебя стараюсь»)</a:t>
            </a:r>
            <a:endParaRPr lang="ru-RU" sz="16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формулировке Г.У. Солдатовой:</a:t>
            </a:r>
            <a:b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Парадокс смешанной реальности заключается в том, что взрослые паникуют из-за цифровых экранов, но при этом не обучают подростка умению делать паузу между стимулом и реакцией</a:t>
            </a:r>
            <a:b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(Солдатова Г.У., доктор психологических наук, член-корреспондент РАО, выступление на конференции «Подросток в мегаполисе», 2020)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Прямое следствие: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отсутствие сформированной саморегуляции → импульсивная агрессия, уходы из дома, раннее употребление ПАВ, </a:t>
            </a:r>
            <a:r>
              <a:rPr lang="ru-RU" sz="18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хейтерство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1BC38F-9A14-4A11-AD18-B6DA0B34F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4150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Саморегуляция: определение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8BE14-D362-4054-BFD8-75D1CD5F155D}"/>
              </a:ext>
            </a:extLst>
          </p:cNvPr>
          <p:cNvSpPr txBox="1"/>
          <p:nvPr/>
        </p:nvSpPr>
        <p:spPr>
          <a:xfrm>
            <a:off x="689812" y="1299410"/>
            <a:ext cx="10956756" cy="34228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Саморегуляция</a:t>
            </a: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способность управлять своими эмоциями, мыслями и действиями для достижения отложенной цели, даже когда немедленное желание противоречит этой цели.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Ключевая формула (рабочее определение для педагогики):</a:t>
            </a:r>
            <a:b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«Взять паузу между стимулом и реакцией»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8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является саморегуляцией: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Послушание из страха наказания</a:t>
            </a:r>
            <a:endParaRPr lang="ru-RU" sz="18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Подавление эмоций с последующим неконтролируемым взрывом</a:t>
            </a:r>
            <a:endParaRPr lang="ru-RU" sz="18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Действие исключительно по внешней команде или инструкции без внутреннего принятия</a:t>
            </a:r>
            <a:endParaRPr lang="ru-RU" sz="18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06445DF-3C6C-4769-9B8B-E1FABDD51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11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Компоненты саморегуляции </a:t>
            </a:r>
            <a:r>
              <a:rPr lang="ru-RU" sz="1400" dirty="0"/>
              <a:t>(по А.К. </a:t>
            </a:r>
            <a:r>
              <a:rPr lang="ru-RU" sz="1400" dirty="0" err="1"/>
              <a:t>Осницкому</a:t>
            </a:r>
            <a:r>
              <a:rPr lang="ru-RU" sz="1400" dirty="0"/>
              <a:t> с дополнениями)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8BE14-D362-4054-BFD8-75D1CD5F155D}"/>
              </a:ext>
            </a:extLst>
          </p:cNvPr>
          <p:cNvSpPr txBox="1"/>
          <p:nvPr/>
        </p:nvSpPr>
        <p:spPr>
          <a:xfrm>
            <a:off x="437147" y="5454734"/>
            <a:ext cx="11610474" cy="1002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Дополнительно – </a:t>
            </a:r>
            <a:r>
              <a:rPr lang="ru-RU" sz="1400" b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регуляторно</a:t>
            </a: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-личностный компонент: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самоуважение и базовая уверенность, без которых </a:t>
            </a:r>
            <a:r>
              <a:rPr lang="ru-RU" sz="14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ассертивное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поведение невозможно.</a:t>
            </a: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i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Ассертивный</a:t>
            </a:r>
            <a:r>
              <a:rPr lang="ru-RU" sz="14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человек отстаивает свои права, не ущемляя права окружающих»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(Смит М. Тренинг уверенности. СПб.: Речь, 2001. С. 7). </a:t>
            </a: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Источник структуры: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Осницкий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А.К. Структура осознанной саморегуляции деятельности // Психология и школа. 2010. № 1. С. 26–35.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06EE00E-FCF6-4C1B-9CD3-79357ED63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140377"/>
              </p:ext>
            </p:extLst>
          </p:nvPr>
        </p:nvGraphicFramePr>
        <p:xfrm>
          <a:off x="437147" y="1138502"/>
          <a:ext cx="11241507" cy="41967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7169">
                  <a:extLst>
                    <a:ext uri="{9D8B030D-6E8A-4147-A177-3AD203B41FA5}">
                      <a16:colId xmlns:a16="http://schemas.microsoft.com/office/drawing/2014/main" val="547994874"/>
                    </a:ext>
                  </a:extLst>
                </a:gridCol>
                <a:gridCol w="3747169">
                  <a:extLst>
                    <a:ext uri="{9D8B030D-6E8A-4147-A177-3AD203B41FA5}">
                      <a16:colId xmlns:a16="http://schemas.microsoft.com/office/drawing/2014/main" val="1946997474"/>
                    </a:ext>
                  </a:extLst>
                </a:gridCol>
                <a:gridCol w="3747169">
                  <a:extLst>
                    <a:ext uri="{9D8B030D-6E8A-4147-A177-3AD203B41FA5}">
                      <a16:colId xmlns:a16="http://schemas.microsoft.com/office/drawing/2014/main" val="2535082307"/>
                    </a:ext>
                  </a:extLst>
                </a:gridCol>
              </a:tblGrid>
              <a:tr h="457530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Компонент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Содержание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Проявление сбоя у подростка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3058117333"/>
                  </a:ext>
                </a:extLst>
              </a:tr>
              <a:tr h="86027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Когнитивный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Целеполагание, планирование, контроль выполнения, анализ ошибок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«Я не думал(а)» после драки; неспособность удержать последовательность действий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526727442"/>
                  </a:ext>
                </a:extLst>
              </a:tr>
              <a:tr h="86027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Эмоциональный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Распознавание своих эмоций, торможение импульсивных реакций, навык переключения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Вспышка гнева на ровном месте; «залипание» в обиде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633847975"/>
                  </a:ext>
                </a:extLst>
              </a:tr>
              <a:tr h="86027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Поведенческий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Выбор стратегии в конфликте, соблюдение правил, отказ от асоциального предложения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Сделал «как все» в компании; не смог сказать «нет»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356386444"/>
                  </a:ext>
                </a:extLst>
              </a:tr>
              <a:tr h="99605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Волевой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Усилие при достижении отдалённой цели, удержание отсроченного вознаграждения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Сломался на первом «хочу»; неспособность завершить начатое при появлении отвлекающего фактора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78301791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AFE07E-0065-4552-9495-3773D94F2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107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Механизмы формирования саморегуляции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7D875E2-80A1-4504-B395-08AE344B99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356413"/>
              </p:ext>
            </p:extLst>
          </p:nvPr>
        </p:nvGraphicFramePr>
        <p:xfrm>
          <a:off x="673768" y="936709"/>
          <a:ext cx="10680032" cy="5287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40016">
                  <a:extLst>
                    <a:ext uri="{9D8B030D-6E8A-4147-A177-3AD203B41FA5}">
                      <a16:colId xmlns:a16="http://schemas.microsoft.com/office/drawing/2014/main" val="1435456915"/>
                    </a:ext>
                  </a:extLst>
                </a:gridCol>
                <a:gridCol w="5340016">
                  <a:extLst>
                    <a:ext uri="{9D8B030D-6E8A-4147-A177-3AD203B41FA5}">
                      <a16:colId xmlns:a16="http://schemas.microsoft.com/office/drawing/2014/main" val="2142117659"/>
                    </a:ext>
                  </a:extLst>
                </a:gridCol>
              </a:tblGrid>
              <a:tr h="83002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Естественные (биологические и средовые)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Искусственные (педагогические, целенаправленные)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2571932683"/>
                  </a:ext>
                </a:extLst>
              </a:tr>
              <a:tr h="83002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Игра с правилами (дождаться своей очереди, соблюдать очерёдность)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Прямое обучение алгоритмам: «стоп-мысль → альтернатива → действие»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781799009"/>
                  </a:ext>
                </a:extLst>
              </a:tr>
              <a:tr h="83002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Подражание взрослому, который демонстрирует саморегуляцию (зеркальные нейроны)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Обратная связь без унижения (конкретная, безоценочная, поступок ≠ личность)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390106171"/>
                  </a:ext>
                </a:extLst>
              </a:tr>
              <a:tr h="83002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Естественные последствия своих действий в безопасной среде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Тренинг ассертивности по модели Мануэля Смита (10 базовых прав личности)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4274782617"/>
                  </a:ext>
                </a:extLst>
              </a:tr>
              <a:tr h="1137525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Спорт и физическая активность с необходимостью терпеть, ждать, планировать усилие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Моделирование конфликтных ситуаций с последующим разбором и проигрыванием альтернатив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96475430"/>
                  </a:ext>
                </a:extLst>
              </a:tr>
              <a:tr h="83002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effectLst/>
                        </a:rPr>
                        <a:t>Режим дня и предсказуемый быт (формируют ритмичность нервных процессов)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</a:rPr>
                        <a:t>Ведение дневника эмоций и действий (рефлексия как когнитивный инструмент саморегуляции)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39042188"/>
                  </a:ext>
                </a:extLst>
              </a:tr>
            </a:tbl>
          </a:graphicData>
        </a:graphic>
      </p:graphicFrame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757850-7F1E-4B79-95E4-916BC4375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109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id="{72296FAC-46A0-4C4C-A25D-F877D3924C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8979431"/>
              </p:ext>
            </p:extLst>
          </p:nvPr>
        </p:nvGraphicFramePr>
        <p:xfrm>
          <a:off x="686244" y="508000"/>
          <a:ext cx="10491537" cy="4808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6646E44-BDF7-425F-BFCE-5A5195B98E82}"/>
              </a:ext>
            </a:extLst>
          </p:cNvPr>
          <p:cNvSpPr txBox="1"/>
          <p:nvPr/>
        </p:nvSpPr>
        <p:spPr>
          <a:xfrm>
            <a:off x="1629533" y="1241273"/>
            <a:ext cx="1039067" cy="3170099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rtlCol="0">
            <a:spAutoFit/>
          </a:bodyPr>
          <a:lstStyle/>
          <a:p>
            <a:r>
              <a:rPr lang="ru-RU" sz="20000" b="1" dirty="0"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</a:rPr>
              <a:t>!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CF0E2CF-3491-40CD-A5E7-AFADE12A4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302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Сенситивный период формирования саморегуляции (нейробиологические данные)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8BE14-D362-4054-BFD8-75D1CD5F155D}"/>
              </a:ext>
            </a:extLst>
          </p:cNvPr>
          <p:cNvSpPr txBox="1"/>
          <p:nvPr/>
        </p:nvSpPr>
        <p:spPr>
          <a:xfrm>
            <a:off x="689812" y="1299410"/>
            <a:ext cx="10956756" cy="4744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Возрастное окно: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10–12 лет (ранний подростковый возраст)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происходит: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активная перестройка префронтальной коры (лобные доли) – созревание связей между префронтальной корой и лимбической системой. Мозг максимально готов к обучению паузе, планированию и контролю импульсов.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Закономерность развития: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12 лет – регуляция преимущественно внешняя (правила, контроль взрослого, система поощрений и наказаний)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12 лет – постепенный переход к внутренней регуляции (собственные намерения, ценности, самоинструкции)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Риск упущенного сенситивного периода:</a:t>
            </a: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Формируется устойчивая импульсивность, зависимость от немедленного подкрепления, трудности с отказом от сиюминутного удовольствия, повышенная реактивность на стресс. </a:t>
            </a:r>
            <a:r>
              <a:rPr lang="ru-RU" sz="14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Нейропластичность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частично сохраняется, но коррекция требует значительно больше времени и ресурсов.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руководству Всемирной организации здравоохранения:</a:t>
            </a: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«Ранний подростковый возраст – это период повышенной </a:t>
            </a:r>
            <a:r>
              <a:rPr lang="ru-RU" sz="14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нейропластичности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который создаёт окно возможностей для формирования навыков саморегуляции» (World Health Organization. </a:t>
            </a:r>
            <a:r>
              <a:rPr lang="ru-RU" sz="1400" i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Helping</a:t>
            </a:r>
            <a:r>
              <a:rPr lang="ru-RU" sz="14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Adolescents</a:t>
            </a:r>
            <a:r>
              <a:rPr lang="ru-RU" sz="14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Thrive</a:t>
            </a:r>
            <a:r>
              <a:rPr lang="ru-RU" sz="14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Toolkit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Geneva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WHO, 2020. </a:t>
            </a:r>
            <a:r>
              <a:rPr lang="ru-RU" sz="14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2, p. 12).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40BF14F-A8E4-4A53-8FDC-85E2E7E38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850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Условия формирования саморегуляции в образовательной организации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C8BE14-D362-4054-BFD8-75D1CD5F155D}"/>
              </a:ext>
            </a:extLst>
          </p:cNvPr>
          <p:cNvSpPr txBox="1"/>
          <p:nvPr/>
        </p:nvSpPr>
        <p:spPr>
          <a:xfrm>
            <a:off x="553453" y="1138503"/>
            <a:ext cx="11085094" cy="5255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Психологическая безопасность образовательной среды</a:t>
            </a: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отсутствие унижения, публичного высмеивания, навешивания ярлыков;</a:t>
            </a: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право на ошибку без потери статуса;</a:t>
            </a: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требование зафиксировано в Профессиональном стандарте «Психолог в сфере образования» (Приказ Минтруда России № 682н от 24.07.2015) в части создания безопасных условий.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Присутствие модели </a:t>
            </a:r>
            <a:r>
              <a:rPr lang="ru-RU" sz="1400" b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ассертивного</a:t>
            </a: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взрослого (педагога)</a:t>
            </a: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педагог не использует агрессию, не переходит в позицию жертвы, не манипулирует;</a:t>
            </a: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педагог сам демонстрирует саморегуляцию: проговаривает свои эмоции, берёт паузу, не срывается.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Прозрачные, совместно принятые правила взаимодействия</a:t>
            </a: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из реальной практики (правила подросткового клуба, </a:t>
            </a:r>
            <a:r>
              <a:rPr lang="ru-RU" sz="1400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выбранные школьниками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Обсуждению подлежит только точка зрения, а не личность оппонента.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Запрещены персональные выпады, грубость, нецензурные выражения и их суррогаты.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Участник имеет право проигнорировать сообщение, если оно не адресовано лично ему.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Действует механизм обращения к модератору (в школе – к педагогу, психологу, администратору).</a:t>
            </a:r>
            <a:b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(Источник: Филатова А.В. Коммуникации педагога и ученика в смешанной реальности, презентационные материалы, 2022)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Регулярная обратная связь по технологии «Я-сообщение»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без перехода на оценку личности.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Систематический мониторинг эмоционального благополучия</a:t>
            </a:r>
            <a:r>
              <a:rPr lang="ru-RU" sz="14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не разовые акции, а замеры не реже 1 раза в четверть; анонимные опросы по ключевым индикаторам (чувство безопасности, возможность обратиться за помощью, частота срывов).</a:t>
            </a:r>
            <a:endParaRPr lang="ru-RU" sz="1400" dirty="0">
              <a:solidFill>
                <a:srgbClr val="0F1115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C308D4-54F3-4875-B94A-9A04F8203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09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096930-FD9D-40D1-86DA-139748F36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0648"/>
            <a:ext cx="12192000" cy="7448648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61EA9-ACB1-4A65-9615-10E85134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88854"/>
            <a:ext cx="10515600" cy="1325563"/>
          </a:xfrm>
        </p:spPr>
        <p:txBody>
          <a:bodyPr/>
          <a:lstStyle/>
          <a:p>
            <a:r>
              <a:rPr lang="ru-RU" dirty="0"/>
              <a:t>Навыки конструктивного взаимодействия (инструментарий)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DC140EF-3CF3-43F0-9498-262D6EAC09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816935"/>
              </p:ext>
            </p:extLst>
          </p:nvPr>
        </p:nvGraphicFramePr>
        <p:xfrm>
          <a:off x="609600" y="1138504"/>
          <a:ext cx="10744200" cy="3839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2200181244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3802194695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432542984"/>
                    </a:ext>
                  </a:extLst>
                </a:gridCol>
              </a:tblGrid>
              <a:tr h="445196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Навык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Формула / алгоритм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Пример в работе с подростком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129836" marT="81147" marB="81147" anchor="ctr"/>
                </a:tc>
                <a:extLst>
                  <a:ext uri="{0D108BD9-81ED-4DB2-BD59-A6C34878D82A}">
                    <a16:rowId xmlns:a16="http://schemas.microsoft.com/office/drawing/2014/main" val="2635937208"/>
                  </a:ext>
                </a:extLst>
              </a:tr>
              <a:tr h="610421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Безоценочность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Описание факта или своего чувства, без «хороший/плохой»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«Ты повысил голос» (не «ты истеричка»)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0" marT="81147" marB="81147" anchor="ctr"/>
                </a:tc>
                <a:extLst>
                  <a:ext uri="{0D108BD9-81ED-4DB2-BD59-A6C34878D82A}">
                    <a16:rowId xmlns:a16="http://schemas.microsoft.com/office/drawing/2014/main" val="1600027706"/>
                  </a:ext>
                </a:extLst>
              </a:tr>
              <a:tr h="690723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Конкретность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Указание точного действия, времени, места, частоты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«Ты перебил меня дважды за минуту» (не «ты вечно перебиваешь»)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0" marT="81147" marB="81147" anchor="ctr"/>
                </a:tc>
                <a:extLst>
                  <a:ext uri="{0D108BD9-81ED-4DB2-BD59-A6C34878D82A}">
                    <a16:rowId xmlns:a16="http://schemas.microsoft.com/office/drawing/2014/main" val="4100820700"/>
                  </a:ext>
                </a:extLst>
              </a:tr>
              <a:tr h="690723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«Я-сообщение»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Три части: факт + моё чувство + моя потребность / просьба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«Когда я слышу мат, я расстраиваюсь. Пожалуйста, подбирай другие слова»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0" marT="81147" marB="81147" anchor="ctr"/>
                </a:tc>
                <a:extLst>
                  <a:ext uri="{0D108BD9-81ED-4DB2-BD59-A6C34878D82A}">
                    <a16:rowId xmlns:a16="http://schemas.microsoft.com/office/drawing/2014/main" val="1403265987"/>
                  </a:ext>
                </a:extLst>
              </a:tr>
              <a:tr h="690723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Ассертивный отказ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«Нет» без чувства вины + краткое объяснение (по желанию)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«Нет, я не буду это делать, потому что это опасно»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0" marT="81147" marB="81147" anchor="ctr"/>
                </a:tc>
                <a:extLst>
                  <a:ext uri="{0D108BD9-81ED-4DB2-BD59-A6C34878D82A}">
                    <a16:rowId xmlns:a16="http://schemas.microsoft.com/office/drawing/2014/main" val="1017534136"/>
                  </a:ext>
                </a:extLst>
              </a:tr>
              <a:tr h="690723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Правило «точка зрения, а не личность»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Обсуждаем поступок, идею, аргумент – не нападаем на человека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129836" marT="81147" marB="8114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«Твой довод мне кажется слабым, потому что...» (не «ты глуп»)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9836" marR="0" marT="81147" marB="81147" anchor="ctr"/>
                </a:tc>
                <a:extLst>
                  <a:ext uri="{0D108BD9-81ED-4DB2-BD59-A6C34878D82A}">
                    <a16:rowId xmlns:a16="http://schemas.microsoft.com/office/drawing/2014/main" val="360646512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2998B5E-87A4-4B39-9CB2-D5036F4B73BB}"/>
              </a:ext>
            </a:extLst>
          </p:cNvPr>
          <p:cNvSpPr txBox="1"/>
          <p:nvPr/>
        </p:nvSpPr>
        <p:spPr>
          <a:xfrm>
            <a:off x="609599" y="5062404"/>
            <a:ext cx="10876547" cy="1180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2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Примечание по технике «Я-сообщение»:</a:t>
            </a: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Разработана Т. Гордоном (</a:t>
            </a:r>
            <a:r>
              <a:rPr lang="ru-RU" sz="12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Gordon</a:t>
            </a: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T. </a:t>
            </a:r>
            <a:r>
              <a:rPr lang="ru-RU" sz="1200" i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Parent</a:t>
            </a:r>
            <a:r>
              <a:rPr lang="ru-RU" sz="12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Effectiveness</a:t>
            </a:r>
            <a:r>
              <a:rPr lang="ru-RU" sz="1200" i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New York: </a:t>
            </a:r>
            <a:r>
              <a:rPr lang="ru-RU" sz="12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Plume</a:t>
            </a: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1975; русское издание: Гордон Т. Тренинг эффективного родителя. М.: </a:t>
            </a:r>
            <a:r>
              <a:rPr lang="ru-RU" sz="12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Ломоносовъ</a:t>
            </a: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2010). Применима в школе как для взрослых, так и для обучения подростков.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200" b="1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Ассертивность</a:t>
            </a:r>
            <a:r>
              <a:rPr lang="ru-RU" sz="1200" b="1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как система:</a:t>
            </a: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Мануэль</a:t>
            </a: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Смит выделяет 10 базовых прав (Bill </a:t>
            </a:r>
            <a:r>
              <a:rPr lang="ru-RU" sz="12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Assertive</a:t>
            </a:r>
            <a:r>
              <a:rPr lang="ru-RU" sz="1200" dirty="0">
                <a:solidFill>
                  <a:srgbClr val="0F1115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Rights). Тренировка этих прав напрямую снижает риск асоциального поведения, так как даёт легальный способ отстаивать границы (Смит М. Тренинг уверенности. СПб.: Речь, 2001).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7D8F22-E4B0-434C-9B12-9CACE9532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4934-CCD8-45E4-8310-85A51D13D02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4725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2436</Words>
  <Application>Microsoft Office PowerPoint</Application>
  <PresentationFormat>Широкоэкранный</PresentationFormat>
  <Paragraphs>165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Arial Black</vt:lpstr>
      <vt:lpstr>Calibri</vt:lpstr>
      <vt:lpstr>Calibri Light</vt:lpstr>
      <vt:lpstr>Courier New</vt:lpstr>
      <vt:lpstr>Segoe UI</vt:lpstr>
      <vt:lpstr>Symbol</vt:lpstr>
      <vt:lpstr>Times New Roman</vt:lpstr>
      <vt:lpstr>Тема Office</vt:lpstr>
      <vt:lpstr>Формирование навыков саморегуляции и конструктивного взаимодействия как метод снижения рисков асоциального поведения у подростков</vt:lpstr>
      <vt:lpstr>Кто мешает саморегуляции подростка? Провокация</vt:lpstr>
      <vt:lpstr>Саморегуляция: определение</vt:lpstr>
      <vt:lpstr>Компоненты саморегуляции (по А.К. Осницкому с дополнениями)</vt:lpstr>
      <vt:lpstr>Механизмы формирования саморегуляции</vt:lpstr>
      <vt:lpstr>Презентация PowerPoint</vt:lpstr>
      <vt:lpstr>Сенситивный период формирования саморегуляции (нейробиологические данные)</vt:lpstr>
      <vt:lpstr>Условия формирования саморегуляции в образовательной организации</vt:lpstr>
      <vt:lpstr>Навыки конструктивного взаимодействия (инструментарий)</vt:lpstr>
      <vt:lpstr>«Билль об ассертивных правах» Мануэля Дж. Смита</vt:lpstr>
      <vt:lpstr>10 ассертивных прав (по Мануэлю Дж. Смиту, Ph.D.)</vt:lpstr>
      <vt:lpstr>Педагогическая оговорка (баланс прав и обязанностей)</vt:lpstr>
      <vt:lpstr>Искренность как фундамент доверия (и почему без неё все техники не работают)</vt:lpstr>
      <vt:lpstr>Механизм снижения рисков асоциального поведения (доказательная база)</vt:lpstr>
      <vt:lpstr>Инструмент «Что сделать прямо сегодня?»</vt:lpstr>
      <vt:lpstr>Для школы (администрация, психологическая служба)</vt:lpstr>
      <vt:lpstr>Вывод: системные шаги для образовательной организации (минимум)</vt:lpstr>
      <vt:lpstr>СПАСИБО   ЗА 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 Рязанов</dc:creator>
  <cp:lastModifiedBy>Карабанова Мария Викторовна</cp:lastModifiedBy>
  <cp:revision>10</cp:revision>
  <dcterms:created xsi:type="dcterms:W3CDTF">2026-05-14T07:37:12Z</dcterms:created>
  <dcterms:modified xsi:type="dcterms:W3CDTF">2026-05-15T11:16:40Z</dcterms:modified>
</cp:coreProperties>
</file>