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78" d="100"/>
          <a:sy n="78" d="100"/>
        </p:scale>
        <p:origin x="96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256B2E6-5E7C-49A2-8D9B-70459DB4B7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689986" y="1122363"/>
            <a:ext cx="5978013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5E3DC2B-B133-46D9-9848-C04B60C9C1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89986" y="3602038"/>
            <a:ext cx="5978014" cy="1655762"/>
          </a:xfrm>
        </p:spPr>
        <p:txBody>
          <a:bodyPr>
            <a:normAutofit/>
          </a:bodyPr>
          <a:lstStyle>
            <a:lvl1pPr marL="0" indent="0" algn="r">
              <a:lnSpc>
                <a:spcPct val="100000"/>
              </a:lnSpc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F7F8351-E7B2-4D62-9499-887C85784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7D553-05E4-4861-A7F9-9BD4FB365C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2BDAC33-B932-44B2-BDF0-498CA9243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811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142D01-7AF8-4B7E-9FF2-94863F60C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BD5C343-0BA8-42BC-A8DD-E5CBC7EB1C0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7CDB04F-2AE3-42A0-8546-10E57391F3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8A18551-A623-4191-8A4E-218D0A2763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51AC3A5-F4D7-47AE-9FEC-D7A82F5367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00221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BAD08C9-87CD-40F1-9D1E-979B276835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806C1DE5-55AF-409F-B0B8-24C731E18F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96EEA8D-94F2-43CF-AD78-00F38058D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09C0DB0-75E3-4463-A507-2236C452A3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024648-0137-40A9-B9F2-67310A017E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692110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61E01DF-C898-4DC8-8DE3-81F5AE8C1D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62981" y="719086"/>
            <a:ext cx="6619568" cy="1325563"/>
          </a:xfrm>
        </p:spPr>
        <p:txBody>
          <a:bodyPr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E5EAD28-AFD6-40C1-B82A-CB3472504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F70A0F88-552D-448F-9490-C75082275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41997F4-C98D-4085-BC73-0D30164E21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774130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D9A2FAC6-8E32-4F06-A5F1-CA62832D6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F907E636-F1CC-4D8A-8425-7DA6482896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4D6FBDD-8E4C-4C40-995D-C28C2C401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12171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CB95344-D359-4394-BD7F-6A6C55A940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11846A6-23D6-4282-B4BE-DA68CACCA3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defRPr/>
            </a:lvl1pPr>
            <a:lvl2pPr>
              <a:lnSpc>
                <a:spcPct val="100000"/>
              </a:lnSpc>
              <a:spcBef>
                <a:spcPts val="0"/>
              </a:spcBef>
              <a:defRPr/>
            </a:lvl2pPr>
            <a:lvl3pPr>
              <a:lnSpc>
                <a:spcPct val="100000"/>
              </a:lnSpc>
              <a:spcBef>
                <a:spcPts val="0"/>
              </a:spcBef>
              <a:defRPr/>
            </a:lvl3pPr>
            <a:lvl4pPr>
              <a:lnSpc>
                <a:spcPct val="100000"/>
              </a:lnSpc>
              <a:spcBef>
                <a:spcPts val="0"/>
              </a:spcBef>
              <a:defRPr/>
            </a:lvl4pPr>
            <a:lvl5pPr>
              <a:lnSpc>
                <a:spcPct val="100000"/>
              </a:lnSpc>
              <a:spcBef>
                <a:spcPts val="0"/>
              </a:spcBef>
              <a:defRPr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CCB708E-F5D3-4AB5-92AC-2E0BCAA835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423E8EE-5E5C-42D9-B9F8-2FDC1D11D9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77C7B0-A966-4444-AAAE-8E838191DD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83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BC90B74-DCD4-4E37-AA47-80EB608711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C4B226B-1253-478D-83F8-B80BB83EB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A2C5938-1441-40FB-A232-B8947BBB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F29612-04EA-4B30-A4D1-478ABE4C1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A092618-140F-496A-B124-04EA425B3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0138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0CF8EE-C4E6-49D9-9AEC-AEB748981F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84A4698-4CDE-4B55-BBF0-835EAF7A3C1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16A5192-59D6-4868-BB19-71ECBE2412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72175B6-7CE6-4D77-B011-FE9981A095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2DDE546-A16D-479D-A890-449129D15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7942173-BBE8-44D6-A738-FC6EF3E3ED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8850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1927204-E6C5-4784-9A47-9BDC64B0B4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F8064DE8-40AF-495B-B200-01A394B65A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497309E-FFAA-48EA-8CB0-7147F93171B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376AB8CD-2C0E-4747-B7F2-46AC13E27F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6A80C69-0225-422E-9558-F519A5B4C5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DA27747-137D-4DCA-9613-AA15780C9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32A9423-A308-4A9A-9709-1092A2C02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5F24E06-B46B-4A83-8AC8-74D35C18EE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3127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137DB2-E81B-4401-A7DF-FCFB3AF45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4BE55E4F-CA68-4152-8350-6E2B985C8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9A60260C-8D47-4E24-A6FD-E55E5D9E3D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580B47A-DC8A-4D4C-AAEF-64834B0ED1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88609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>
            <a:extLst>
              <a:ext uri="{FF2B5EF4-FFF2-40B4-BE49-F238E27FC236}">
                <a16:creationId xmlns:a16="http://schemas.microsoft.com/office/drawing/2014/main" id="{2E351882-9456-458E-9493-BE3A0730DE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A9133F1D-1ED5-4051-AB75-7DA5ACCD74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DEE3E84-DC2A-4204-8A6D-F280B898E8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67900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B04CE-3B3C-4180-A480-69DE08966D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7D0F687-886E-4C78-A3BD-595BDD9B4A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3E2E8731-D0F7-4499-BA37-DBAC29BBA73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D8AAF23F-DA24-409A-9206-1C1CBDA58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64E728F5-B0A4-4B8A-B41D-B3BD43814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D68DD6A-8322-4169-97EA-80CD17D7C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3338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159525F-5C95-405E-9DEB-D624BE0A0C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F3C05D7F-ED0E-47F7-8B2F-C2D9F0964B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F270F7B-D780-4AC3-AB85-FC56FD458D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F345B4A-65ED-441B-A723-8606993B45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562E140-8D3D-4265-BFD4-FECE5A2870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016F842-4889-4158-8048-CD1717FF80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23826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5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CE024B-78B2-477F-A99A-62A8FC4060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2A633CCB-657C-4B6C-9CC8-67B6D8D3A1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7E79171-1FFF-4FB6-B85F-23F598D8F6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7201D2-7283-415B-B336-B76FE91CBAA0}" type="datetimeFigureOut">
              <a:rPr lang="ru-RU" smtClean="0"/>
              <a:t>15.05.2026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EA1184D-CEDF-4F76-8182-EACAF58A49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6BD1D82-A949-4FC0-B31F-27D2C68819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D83F-DA2E-4E61-82F8-4005FA69B45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806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62" r:id="rId7"/>
    <p:sldLayoutId id="2147483656" r:id="rId8"/>
    <p:sldLayoutId id="2147483657" r:id="rId9"/>
    <p:sldLayoutId id="2147483658" r:id="rId10"/>
    <p:sldLayoutId id="2147483659" r:id="rId11"/>
    <p:sldLayoutId id="2147483661" r:id="rId12"/>
    <p:sldLayoutId id="2147483655" r:id="rId13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rgbClr val="002060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FFF13036-16C5-4918-8709-3781C0680F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59736" y="557784"/>
            <a:ext cx="8345423" cy="3482531"/>
          </a:xfrm>
        </p:spPr>
        <p:txBody>
          <a:bodyPr>
            <a:normAutofit fontScale="90000"/>
          </a:bodyPr>
          <a:lstStyle/>
          <a:p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1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 и психологическое благополучие: комплексный подход к профилактике асоциального поведения обучающихся</a:t>
            </a:r>
            <a:br>
              <a:rPr lang="ru-RU" sz="3200" dirty="0"/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Подзаголовок 6">
            <a:extLst>
              <a:ext uri="{FF2B5EF4-FFF2-40B4-BE49-F238E27FC236}">
                <a16:creationId xmlns:a16="http://schemas.microsoft.com/office/drawing/2014/main" id="{92994158-A886-4259-9B76-57D57ADDB4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07690" y="4690174"/>
            <a:ext cx="5978014" cy="1655762"/>
          </a:xfrm>
        </p:spPr>
        <p:txBody>
          <a:bodyPr>
            <a:normAutofit/>
          </a:bodyPr>
          <a:lstStyle/>
          <a:p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Доцент кафедры психологии и педагогики канд. психол. наук А.И. Петренко</a:t>
            </a:r>
          </a:p>
        </p:txBody>
      </p:sp>
    </p:spTree>
    <p:extLst>
      <p:ext uri="{BB962C8B-B14F-4D97-AF65-F5344CB8AC3E}">
        <p14:creationId xmlns:p14="http://schemas.microsoft.com/office/powerpoint/2010/main" val="17466237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Практика проведения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lvl="0" algn="just"/>
            <a:r>
              <a:rPr lang="ru-RU" dirty="0">
                <a:latin typeface="Bookman Old Style" panose="02050604050505020204" pitchFamily="18" charset="0"/>
              </a:rPr>
              <a:t>В начале учебного года проводится массовый скрининг (анкетирование, тесты, наблюдение).</a:t>
            </a:r>
          </a:p>
          <a:p>
            <a:pPr lvl="0" algn="just"/>
            <a:r>
              <a:rPr lang="ru-RU" dirty="0">
                <a:latin typeface="Bookman Old Style" panose="02050604050505020204" pitchFamily="18" charset="0"/>
              </a:rPr>
              <a:t>В середине или конце года — повторная диагностика для отслеживания динамики.</a:t>
            </a:r>
          </a:p>
          <a:p>
            <a:pPr marL="0" lvl="0" indent="0" algn="just">
              <a:buNone/>
            </a:pPr>
            <a:endParaRPr lang="ru-RU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ru-RU" dirty="0">
                <a:latin typeface="Bookman Old Style" panose="02050604050505020204" pitchFamily="18" charset="0"/>
              </a:rPr>
              <a:t>   Для детей, находящихся под наблюдением психолога, мониторинг ведётся еженедельно или даже ежедневно, если отмечаются выраженные проблемы (депрессия, тревожность, суицидальные риски) </a:t>
            </a:r>
          </a:p>
          <a:p>
            <a:pPr marL="0" indent="0" algn="just">
              <a:buNone/>
            </a:pPr>
            <a:r>
              <a:rPr lang="ru-RU" dirty="0">
                <a:latin typeface="Bookman Old Style" panose="02050604050505020204" pitchFamily="18" charset="0"/>
              </a:rPr>
              <a:t>   Результаты фиксируются в специальных журналах, диагностических картах, что позволяет отслеживать как индивидуальные, так и групповые тенденции.</a:t>
            </a:r>
          </a:p>
          <a:p>
            <a:pPr marL="0" indent="0" algn="just">
              <a:buNone/>
            </a:pPr>
            <a:r>
              <a:rPr lang="ru-RU" dirty="0">
                <a:latin typeface="Bookman Old Style" panose="02050604050505020204" pitchFamily="18" charset="0"/>
              </a:rPr>
              <a:t>Методы мониторинга</a:t>
            </a:r>
          </a:p>
          <a:p>
            <a:pPr lvl="0" algn="just"/>
            <a:r>
              <a:rPr lang="ru-RU" dirty="0">
                <a:latin typeface="Bookman Old Style" panose="02050604050505020204" pitchFamily="18" charset="0"/>
              </a:rPr>
              <a:t>Анкетирование (например, опросник САН, шкала тревожности </a:t>
            </a:r>
            <a:r>
              <a:rPr lang="ru-RU" dirty="0" err="1">
                <a:latin typeface="Bookman Old Style" panose="02050604050505020204" pitchFamily="18" charset="0"/>
              </a:rPr>
              <a:t>Филлипса</a:t>
            </a:r>
            <a:r>
              <a:rPr lang="ru-RU" dirty="0">
                <a:latin typeface="Bookman Old Style" panose="02050604050505020204" pitchFamily="18" charset="0"/>
              </a:rPr>
              <a:t>, проективные методики).</a:t>
            </a:r>
          </a:p>
          <a:p>
            <a:pPr lvl="0" algn="just"/>
            <a:r>
              <a:rPr lang="ru-RU" dirty="0">
                <a:latin typeface="Bookman Old Style" panose="02050604050505020204" pitchFamily="18" charset="0"/>
              </a:rPr>
              <a:t>Наблюдение, дневники настроения, беседы.</a:t>
            </a:r>
          </a:p>
          <a:p>
            <a:pPr lvl="0" algn="just"/>
            <a:r>
              <a:rPr lang="ru-RU" dirty="0">
                <a:latin typeface="Bookman Old Style" panose="02050604050505020204" pitchFamily="18" charset="0"/>
              </a:rPr>
              <a:t>Социометрия для анализа положения ребёнка в коллективе.</a:t>
            </a:r>
          </a:p>
          <a:p>
            <a:pPr lvl="0" algn="just"/>
            <a:r>
              <a:rPr lang="ru-RU" dirty="0">
                <a:latin typeface="Bookman Old Style" panose="02050604050505020204" pitchFamily="18" charset="0"/>
              </a:rPr>
              <a:t>Индивидуальные и групповые диагностические занятия </a:t>
            </a:r>
          </a:p>
          <a:p>
            <a:endParaRPr lang="ru-RU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ru-RU" b="1" dirty="0">
                <a:latin typeface="Bookman Old Style" panose="02050604050505020204" pitchFamily="18" charset="0"/>
              </a:rPr>
              <a:t>Вывод: Мониторинг психоэмоционального состояния школьников проводится </a:t>
            </a:r>
            <a:r>
              <a:rPr lang="ru-RU" b="1" dirty="0" err="1">
                <a:latin typeface="Bookman Old Style" panose="02050604050505020204" pitchFamily="18" charset="0"/>
              </a:rPr>
              <a:t>планово</a:t>
            </a:r>
            <a:r>
              <a:rPr lang="ru-RU" b="1" dirty="0">
                <a:latin typeface="Bookman Old Style" panose="02050604050505020204" pitchFamily="18" charset="0"/>
              </a:rPr>
              <a:t> не реже одного раза в год, а для детей группы риска — регулярно, вплоть до еженедельного и ежедневного контроля. Такой подход позволяет своевременно выявлять и корректировать эмоциональные и поведенческие трудности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04503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ru-RU" dirty="0"/>
              <a:t>                                  </a:t>
            </a:r>
            <a:r>
              <a:rPr lang="ru-RU" sz="3200" b="1" dirty="0">
                <a:solidFill>
                  <a:srgbClr val="7030A0"/>
                </a:solidFill>
                <a:latin typeface="Bookman Old Style" panose="02050604050505020204" pitchFamily="18" charset="0"/>
              </a:rPr>
              <a:t>Спасибо за внимание</a:t>
            </a:r>
          </a:p>
        </p:txBody>
      </p:sp>
    </p:spTree>
    <p:extLst>
      <p:ext uri="{BB962C8B-B14F-4D97-AF65-F5344CB8AC3E}">
        <p14:creationId xmlns:p14="http://schemas.microsoft.com/office/powerpoint/2010/main" val="2359725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>
                <a:latin typeface="Bookman Old Style" panose="02050604050505020204" pitchFamily="18" charset="0"/>
                <a:ea typeface="Microsoft YaHei" panose="020B0503020204020204" pitchFamily="34" charset="-122"/>
              </a:rPr>
              <a:t>Профилактика асоциального поведения среди обучающихся - одна из ключевых задач современной системы образования. Рост негативных проявлений среди молодежи, таких как агрессия, правонарушения, употребление </a:t>
            </a:r>
            <a:r>
              <a:rPr lang="ru-RU" sz="2000" dirty="0" err="1">
                <a:latin typeface="Bookman Old Style" panose="02050604050505020204" pitchFamily="18" charset="0"/>
                <a:ea typeface="Microsoft YaHei" panose="020B0503020204020204" pitchFamily="34" charset="-122"/>
              </a:rPr>
              <a:t>психоактивных</a:t>
            </a:r>
            <a:r>
              <a:rPr lang="ru-RU" sz="2000" dirty="0">
                <a:latin typeface="Bookman Old Style" panose="02050604050505020204" pitchFamily="18" charset="0"/>
                <a:ea typeface="Microsoft YaHei" panose="020B0503020204020204" pitchFamily="34" charset="-122"/>
              </a:rPr>
              <a:t> веществ и нежелательные контакты в сети Интернет, требует системного и комплексного подхода. Важнейшими составляющими такой работы выступают обеспечение информационной безопасности и поддержка психологического благополучия подростков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508821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Причины асоциального поведения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ru-RU" sz="2000" dirty="0">
                <a:latin typeface="Bookman Old Style" panose="02050604050505020204" pitchFamily="18" charset="0"/>
              </a:rPr>
              <a:t>Социально-экономические трудности (бедность, безработица)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Неблагополучие в семье (алкоголизм, эмоциональное отторжение)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Недостаток внимания со стороны взрослых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Влияние негативного окружения сверстников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Низкий уровень информированности о последствиях вредных привычек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Недостаток навыков психологической самозащиты и критического мышления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868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Уровни комплексной профилактики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496598"/>
              </p:ext>
            </p:extLst>
          </p:nvPr>
        </p:nvGraphicFramePr>
        <p:xfrm>
          <a:off x="1051560" y="1571815"/>
          <a:ext cx="9930384" cy="42803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965192">
                  <a:extLst>
                    <a:ext uri="{9D8B030D-6E8A-4147-A177-3AD203B41FA5}">
                      <a16:colId xmlns:a16="http://schemas.microsoft.com/office/drawing/2014/main" val="3594901054"/>
                    </a:ext>
                  </a:extLst>
                </a:gridCol>
                <a:gridCol w="4965192">
                  <a:extLst>
                    <a:ext uri="{9D8B030D-6E8A-4147-A177-3AD203B41FA5}">
                      <a16:colId xmlns:a16="http://schemas.microsoft.com/office/drawing/2014/main" val="302608829"/>
                    </a:ext>
                  </a:extLst>
                </a:gridCol>
              </a:tblGrid>
              <a:tr h="7714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  <a:latin typeface="Bookman Old Style" panose="02050604050505020204" pitchFamily="18" charset="0"/>
                        </a:rPr>
                        <a:t>Уровень      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              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solidFill>
                            <a:srgbClr val="FFC000"/>
                          </a:solidFill>
                          <a:effectLst/>
                          <a:latin typeface="Bookman Old Style" panose="02050604050505020204" pitchFamily="18" charset="0"/>
                        </a:rPr>
                        <a:t>Содержание</a:t>
                      </a:r>
                      <a:endParaRPr lang="ru-RU" sz="1400" dirty="0">
                        <a:solidFill>
                          <a:srgbClr val="FFC000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 anchor="b"/>
                </a:tc>
                <a:extLst>
                  <a:ext uri="{0D108BD9-81ED-4DB2-BD59-A6C34878D82A}">
                    <a16:rowId xmlns:a16="http://schemas.microsoft.com/office/drawing/2014/main" val="1376818239"/>
                  </a:ext>
                </a:extLst>
              </a:tr>
              <a:tr h="1169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Первичный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Просвещение, пропаганда ЗОЖ, беседы, программы воспитания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346462888"/>
                  </a:ext>
                </a:extLst>
              </a:tr>
              <a:tr h="1169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Вторичный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Раннее выявление «группы риска», индивидуальная поддержка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742818406"/>
                  </a:ext>
                </a:extLst>
              </a:tr>
              <a:tr h="116961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Третичный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Реабилитация подростков с уже проявившимся </a:t>
                      </a:r>
                      <a:r>
                        <a:rPr lang="ru-RU" sz="1400" dirty="0" err="1">
                          <a:effectLst/>
                          <a:latin typeface="Bookman Old Style" panose="02050604050505020204" pitchFamily="18" charset="0"/>
                        </a:rPr>
                        <a:t>девиантным</a:t>
                      </a:r>
                      <a:r>
                        <a:rPr lang="ru-RU" sz="1400" dirty="0">
                          <a:effectLst/>
                          <a:latin typeface="Bookman Old Style" panose="02050604050505020204" pitchFamily="18" charset="0"/>
                        </a:rPr>
                        <a:t> поведением</a:t>
                      </a:r>
                      <a:endParaRPr lang="ru-RU" sz="14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4780847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19197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Основные направления работы по комплексной профилактике</a:t>
            </a:r>
            <a:br>
              <a:rPr lang="ru-RU" dirty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z="2000" dirty="0">
                <a:latin typeface="Bookman Old Style" panose="02050604050505020204" pitchFamily="18" charset="0"/>
              </a:rPr>
              <a:t>Проведение классных часов и бесед о вреде ПАВ и интернет-угроз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Внедрение </a:t>
            </a:r>
            <a:r>
              <a:rPr lang="ru-RU" sz="2000" dirty="0" err="1">
                <a:latin typeface="Bookman Old Style" panose="02050604050505020204" pitchFamily="18" charset="0"/>
              </a:rPr>
              <a:t>здоровьесберегающих</a:t>
            </a:r>
            <a:r>
              <a:rPr lang="ru-RU" sz="2000" dirty="0">
                <a:latin typeface="Bookman Old Style" panose="02050604050505020204" pitchFamily="18" charset="0"/>
              </a:rPr>
              <a:t> технологий и физической активности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Привлечение наставников и волонтеров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Индивидуальная работа с трудными подростками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Психологическое консультирование и помощь семьям</a:t>
            </a:r>
          </a:p>
          <a:p>
            <a:pPr lvl="0"/>
            <a:r>
              <a:rPr lang="ru-RU" sz="2000" dirty="0">
                <a:latin typeface="Bookman Old Style" panose="02050604050505020204" pitchFamily="18" charset="0"/>
              </a:rPr>
              <a:t>Контроль и ограничение доступа к опасному интернет-контенту</a:t>
            </a:r>
          </a:p>
          <a:p>
            <a:pPr lvl="0"/>
            <a:endParaRPr lang="ru-RU" sz="2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1600" b="1" i="1" dirty="0">
                <a:latin typeface="Bookman Old Style" panose="02050604050505020204" pitchFamily="18" charset="0"/>
              </a:rPr>
              <a:t>В работе участвуют педагоги, психологи, родители, социальные службы и сами обучающиеся. Ключевое значение имеют диагностика, мониторинг психоэмоционального состояния и раннее выявление рисков. </a:t>
            </a:r>
          </a:p>
          <a:p>
            <a:pPr lvl="0"/>
            <a:endParaRPr lang="ru-RU" sz="2000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1600" b="1" dirty="0">
                <a:solidFill>
                  <a:srgbClr val="C00000"/>
                </a:solidFill>
                <a:latin typeface="Bookman Old Style" panose="02050604050505020204" pitchFamily="18" charset="0"/>
              </a:rPr>
              <a:t>Эффективна только та профилактика, которая охватывает весь коллектив обучающихся, а не отдельные группы !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4499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Информационная безопасность</a:t>
            </a:r>
            <a:br>
              <a:rPr lang="ru-RU" dirty="0">
                <a:latin typeface="Bookman Old Style" panose="02050604050505020204" pitchFamily="18" charset="0"/>
              </a:rPr>
            </a:br>
            <a:endParaRPr lang="ru-RU" dirty="0">
              <a:latin typeface="Bookman Old Style" panose="020506040505050202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1600" i="1" dirty="0">
                <a:latin typeface="Bookman Old Style" panose="02050604050505020204" pitchFamily="18" charset="0"/>
              </a:rPr>
              <a:t>                    В условиях </a:t>
            </a:r>
            <a:r>
              <a:rPr lang="ru-RU" sz="1600" i="1" dirty="0" err="1">
                <a:latin typeface="Bookman Old Style" panose="02050604050505020204" pitchFamily="18" charset="0"/>
              </a:rPr>
              <a:t>цифровизации</a:t>
            </a:r>
            <a:r>
              <a:rPr lang="ru-RU" sz="1600" i="1" dirty="0">
                <a:latin typeface="Bookman Old Style" panose="02050604050505020204" pitchFamily="18" charset="0"/>
              </a:rPr>
              <a:t> особое внимание уделяется:</a:t>
            </a:r>
            <a:endParaRPr lang="ru-RU" sz="1600" dirty="0">
              <a:latin typeface="Bookman Old Style" panose="02050604050505020204" pitchFamily="18" charset="0"/>
            </a:endParaRP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Ограничению доступа к опасным сайтам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Обучению правилам безопасного поведения в сети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Развитию навыков критического мышления и психологической самозащиты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Формированию коллективной и индивидуальной психологической защиты личности </a:t>
            </a:r>
          </a:p>
          <a:p>
            <a:pPr marL="0" lvl="0" indent="0">
              <a:buNone/>
            </a:pPr>
            <a:r>
              <a:rPr lang="ru-RU" sz="1600" dirty="0">
                <a:latin typeface="Bookman Old Style" panose="02050604050505020204" pitchFamily="18" charset="0"/>
              </a:rPr>
              <a:t>                    </a:t>
            </a:r>
            <a:r>
              <a:rPr lang="ru-RU" sz="1600" i="1" dirty="0">
                <a:latin typeface="Bookman Old Style" panose="02050604050505020204" pitchFamily="18" charset="0"/>
              </a:rPr>
              <a:t>Оценка эффективности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Эффективность профилактики оценивается по следующим критериям: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Снижение числа правонарушений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Уменьшение употребления ПАВ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Снижение уровня агрессии и конфликтов</a:t>
            </a:r>
          </a:p>
          <a:p>
            <a:pPr lvl="0"/>
            <a:r>
              <a:rPr lang="ru-RU" sz="1600" dirty="0">
                <a:latin typeface="Bookman Old Style" panose="02050604050505020204" pitchFamily="18" charset="0"/>
              </a:rPr>
              <a:t>Рост самооценки и позитивных изменений в поведении подростков</a:t>
            </a:r>
          </a:p>
          <a:p>
            <a:pPr lvl="0"/>
            <a:endParaRPr lang="ru-RU" sz="1600" dirty="0">
              <a:latin typeface="Bookman Old Style" panose="02050604050505020204" pitchFamily="18" charset="0"/>
            </a:endParaRPr>
          </a:p>
          <a:p>
            <a:pPr marL="0" indent="0" algn="just">
              <a:buNone/>
            </a:pPr>
            <a:r>
              <a:rPr lang="ru-RU" sz="1700" b="1" i="1" dirty="0">
                <a:latin typeface="Bookman Old Style" panose="02050604050505020204" pitchFamily="18" charset="0"/>
              </a:rPr>
              <a:t>Профилактика асоциального поведения - это сложная задача, требующая координации усилий всех участников образовательного процесса. Только комплексный подход, сочетающий информационную безопасность и психологическое благополучие, способен обеспечить гармоничное развитие личности и успешную социализацию подростков </a:t>
            </a:r>
          </a:p>
          <a:p>
            <a:pPr marL="0" lvl="0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3950416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209677"/>
            <a:ext cx="10515600" cy="1325563"/>
          </a:xfrm>
        </p:spPr>
        <p:txBody>
          <a:bodyPr/>
          <a:lstStyle/>
          <a:p>
            <a:r>
              <a:rPr lang="ru-RU" dirty="0"/>
              <a:t>Методы используемые для выявления детей группы риска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76984"/>
            <a:ext cx="10515600" cy="4867783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ru-RU" sz="4200" dirty="0"/>
              <a:t>1</a:t>
            </a:r>
            <a:r>
              <a:rPr lang="ru-RU" sz="4200" dirty="0">
                <a:latin typeface="Bookman Old Style" panose="02050604050505020204" pitchFamily="18" charset="0"/>
              </a:rPr>
              <a:t>. </a:t>
            </a:r>
            <a:r>
              <a:rPr lang="ru-RU" sz="4200" b="1" i="1" dirty="0">
                <a:latin typeface="Bookman Old Style" panose="02050604050505020204" pitchFamily="18" charset="0"/>
              </a:rPr>
              <a:t>Анализ документации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Изучение личного дела ученика, журнала успеваемости, посещаемости, социального паспорта класса, медицинской карты. Это позволяет выявить стойкую неуспеваемость, пропуски занятий, проблемы со здоровьем и неблагополучие в семье </a:t>
            </a:r>
          </a:p>
          <a:p>
            <a:pPr marL="0" indent="0">
              <a:buNone/>
            </a:pPr>
            <a:r>
              <a:rPr lang="ru-RU" sz="4200" dirty="0">
                <a:latin typeface="Bookman Old Style" panose="02050604050505020204" pitchFamily="18" charset="0"/>
              </a:rPr>
              <a:t>2. </a:t>
            </a:r>
            <a:r>
              <a:rPr lang="ru-RU" sz="4200" b="1" i="1" dirty="0">
                <a:latin typeface="Bookman Old Style" panose="02050604050505020204" pitchFamily="18" charset="0"/>
              </a:rPr>
              <a:t>Наблюдение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Классные руководители и педагоги ведут дневники наблюдений, фиксируют изменения в поведении, эмоциональном состоянии, взаимоотношениях с одноклассниками и взрослыми</a:t>
            </a:r>
          </a:p>
          <a:p>
            <a:pPr marL="0" indent="0">
              <a:buNone/>
            </a:pPr>
            <a:r>
              <a:rPr lang="ru-RU" sz="4200" dirty="0">
                <a:latin typeface="Bookman Old Style" panose="02050604050505020204" pitchFamily="18" charset="0"/>
              </a:rPr>
              <a:t> 3. </a:t>
            </a:r>
            <a:r>
              <a:rPr lang="ru-RU" sz="4200" b="1" i="1" dirty="0">
                <a:latin typeface="Bookman Old Style" panose="02050604050505020204" pitchFamily="18" charset="0"/>
              </a:rPr>
              <a:t>Анкетирование и опросники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Анкеты для учителей, родителей и самих детей, направленные на выявление трудновоспитуемости, склонности к агрессии, замкнутости, неуверенности в себе, </a:t>
            </a:r>
            <a:r>
              <a:rPr lang="ru-RU" sz="4200" dirty="0" err="1">
                <a:latin typeface="Bookman Old Style" panose="02050604050505020204" pitchFamily="18" charset="0"/>
              </a:rPr>
              <a:t>аддиктивного</a:t>
            </a:r>
            <a:r>
              <a:rPr lang="ru-RU" sz="4200" dirty="0">
                <a:latin typeface="Bookman Old Style" panose="02050604050505020204" pitchFamily="18" charset="0"/>
              </a:rPr>
              <a:t> поведения.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Пример: анкета «Определение детей группы риска», где отмечаются такие проявления, как пропуски уроков, конфликты, склонность к обману, побеги из дома, употребление ПАВ </a:t>
            </a:r>
          </a:p>
          <a:p>
            <a:pPr marL="0" indent="0">
              <a:buNone/>
            </a:pPr>
            <a:r>
              <a:rPr lang="ru-RU" sz="4200" dirty="0">
                <a:latin typeface="Bookman Old Style" panose="02050604050505020204" pitchFamily="18" charset="0"/>
              </a:rPr>
              <a:t>4. </a:t>
            </a:r>
            <a:r>
              <a:rPr lang="ru-RU" sz="4200" b="1" i="1" dirty="0">
                <a:latin typeface="Bookman Old Style" panose="02050604050505020204" pitchFamily="18" charset="0"/>
              </a:rPr>
              <a:t>Психодиагностические методики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Тесты на уровень тревожности (например, методика </a:t>
            </a:r>
            <a:r>
              <a:rPr lang="ru-RU" sz="4200" dirty="0" err="1">
                <a:latin typeface="Bookman Old Style" panose="02050604050505020204" pitchFamily="18" charset="0"/>
              </a:rPr>
              <a:t>Филлипса</a:t>
            </a:r>
            <a:r>
              <a:rPr lang="ru-RU" sz="4200" dirty="0">
                <a:latin typeface="Bookman Old Style" panose="02050604050505020204" pitchFamily="18" charset="0"/>
              </a:rPr>
              <a:t>, шкала Тейлора).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Опросники для изучения самооценки («Лесенка», опросники для разных возрастов).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Диагностика индивидуально-типологических особенностей (тест </a:t>
            </a:r>
            <a:r>
              <a:rPr lang="ru-RU" sz="4200" dirty="0" err="1">
                <a:latin typeface="Bookman Old Style" panose="02050604050505020204" pitchFamily="18" charset="0"/>
              </a:rPr>
              <a:t>Айзенка</a:t>
            </a:r>
            <a:r>
              <a:rPr lang="ru-RU" sz="4200" dirty="0">
                <a:latin typeface="Bookman Old Style" panose="02050604050505020204" pitchFamily="18" charset="0"/>
              </a:rPr>
              <a:t>, методики на акцентуации характера).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Тесты на склонность к зависимому и </a:t>
            </a:r>
            <a:r>
              <a:rPr lang="ru-RU" sz="4200" dirty="0" err="1">
                <a:latin typeface="Bookman Old Style" panose="02050604050505020204" pitchFamily="18" charset="0"/>
              </a:rPr>
              <a:t>аутодеструктивному</a:t>
            </a:r>
            <a:r>
              <a:rPr lang="ru-RU" sz="4200" dirty="0">
                <a:latin typeface="Bookman Old Style" panose="02050604050505020204" pitchFamily="18" charset="0"/>
              </a:rPr>
              <a:t> поведению.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Проективные методики: «Несуществующее животное», «Рисунок семьи», цветовой тест отношений (ЦТО) </a:t>
            </a:r>
          </a:p>
          <a:p>
            <a:pPr marL="0" indent="0">
              <a:buNone/>
            </a:pPr>
            <a:r>
              <a:rPr lang="ru-RU" sz="4200" dirty="0">
                <a:latin typeface="Bookman Old Style" panose="02050604050505020204" pitchFamily="18" charset="0"/>
              </a:rPr>
              <a:t>5. </a:t>
            </a:r>
            <a:r>
              <a:rPr lang="ru-RU" sz="4200" b="1" i="1" dirty="0">
                <a:latin typeface="Bookman Old Style" panose="02050604050505020204" pitchFamily="18" charset="0"/>
              </a:rPr>
              <a:t>Индивидуальные и групповые беседы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Психологи и педагоги проводят беседы с детьми и подростками для выявления их переживаний, отношения к семье, школе, сверстникам, а также для оценки уровня доверия и открытости </a:t>
            </a:r>
            <a:endParaRPr lang="ru-RU" sz="4200" b="1" i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4200" b="1" i="1" dirty="0">
                <a:latin typeface="Bookman Old Style" panose="02050604050505020204" pitchFamily="18" charset="0"/>
              </a:rPr>
              <a:t>6. Методика первичной диагностики (М.И. Рожков, М.А. Ковальчук)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Опросники, выявляющие отношения в семье, уровень агрессивности, недоверие к людям, неуверенность в себе, акцентуации характера (</a:t>
            </a:r>
            <a:r>
              <a:rPr lang="ru-RU" sz="4200" dirty="0" err="1">
                <a:latin typeface="Bookman Old Style" panose="02050604050505020204" pitchFamily="18" charset="0"/>
              </a:rPr>
              <a:t>гипертимный</a:t>
            </a:r>
            <a:r>
              <a:rPr lang="ru-RU" sz="4200" dirty="0">
                <a:latin typeface="Bookman Old Style" panose="02050604050505020204" pitchFamily="18" charset="0"/>
              </a:rPr>
              <a:t>, </a:t>
            </a:r>
            <a:r>
              <a:rPr lang="ru-RU" sz="4200" dirty="0" err="1">
                <a:latin typeface="Bookman Old Style" panose="02050604050505020204" pitchFamily="18" charset="0"/>
              </a:rPr>
              <a:t>истероидный</a:t>
            </a:r>
            <a:r>
              <a:rPr lang="ru-RU" sz="4200" dirty="0">
                <a:latin typeface="Bookman Old Style" panose="02050604050505020204" pitchFamily="18" charset="0"/>
              </a:rPr>
              <a:t>, шизоидный и др.) </a:t>
            </a:r>
          </a:p>
          <a:p>
            <a:pPr marL="0" indent="0">
              <a:buNone/>
            </a:pPr>
            <a:r>
              <a:rPr lang="ru-RU" sz="4200" b="1" i="1" dirty="0">
                <a:latin typeface="Bookman Old Style" panose="02050604050505020204" pitchFamily="18" charset="0"/>
              </a:rPr>
              <a:t>7. Межведомственное взаимодействие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Взаимодействие с социальными службами, комиссией по делам несовершеннолетних, правоохранительными органами для получения дополнительной информации о ребенке и его семье </a:t>
            </a:r>
          </a:p>
          <a:p>
            <a:pPr marL="0" indent="0">
              <a:buNone/>
            </a:pPr>
            <a:r>
              <a:rPr lang="ru-RU" sz="4200" b="1" i="1" dirty="0">
                <a:latin typeface="Bookman Old Style" panose="02050604050505020204" pitchFamily="18" charset="0"/>
              </a:rPr>
              <a:t>8. </a:t>
            </a:r>
            <a:r>
              <a:rPr lang="ru-RU" sz="4200" b="1" i="1" dirty="0" err="1">
                <a:latin typeface="Bookman Old Style" panose="02050604050505020204" pitchFamily="18" charset="0"/>
              </a:rPr>
              <a:t>Внутришкольный</a:t>
            </a:r>
            <a:r>
              <a:rPr lang="ru-RU" sz="4200" b="1" i="1" dirty="0">
                <a:latin typeface="Bookman Old Style" panose="02050604050505020204" pitchFamily="18" charset="0"/>
              </a:rPr>
              <a:t> учет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Постановка на учет детей, находящихся в трудной жизненной ситуации или совершивших правонарушения. На таких учеников заводится личное дело с характеристиками, актами обследования и планом сопровождения </a:t>
            </a:r>
          </a:p>
          <a:p>
            <a:pPr marL="0" indent="0">
              <a:buNone/>
            </a:pPr>
            <a:r>
              <a:rPr lang="ru-RU" sz="4200" b="1" i="1" dirty="0">
                <a:latin typeface="Bookman Old Style" panose="02050604050505020204" pitchFamily="18" charset="0"/>
              </a:rPr>
              <a:t>9. Анализ творческих и проектных работ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Изучение рисунков, сочинений, проектов, в которых могут проявляться внутренние конфликты, страхи, агрессия или отчуждение.</a:t>
            </a:r>
          </a:p>
          <a:p>
            <a:pPr marL="0" indent="0">
              <a:buNone/>
            </a:pPr>
            <a:r>
              <a:rPr lang="ru-RU" sz="4200" b="1" i="1" dirty="0">
                <a:latin typeface="Bookman Old Style" panose="02050604050505020204" pitchFamily="18" charset="0"/>
              </a:rPr>
              <a:t>10. Мониторинг интернет-активности</a:t>
            </a:r>
          </a:p>
          <a:p>
            <a:r>
              <a:rPr lang="ru-RU" sz="4200" dirty="0">
                <a:latin typeface="Bookman Old Style" panose="02050604050505020204" pitchFamily="18" charset="0"/>
              </a:rPr>
              <a:t>Контроль за использованием сети Интернет, анализ посещаемых сайтов и контактов в сети для выявления рисков </a:t>
            </a:r>
            <a:r>
              <a:rPr lang="ru-RU" sz="4200" dirty="0" err="1">
                <a:latin typeface="Bookman Old Style" panose="02050604050505020204" pitchFamily="18" charset="0"/>
              </a:rPr>
              <a:t>кибербуллинга</a:t>
            </a:r>
            <a:r>
              <a:rPr lang="ru-RU" sz="4200" dirty="0">
                <a:latin typeface="Bookman Old Style" panose="02050604050505020204" pitchFamily="18" charset="0"/>
              </a:rPr>
              <a:t>, вовлечения в опасные сообщества </a:t>
            </a:r>
          </a:p>
          <a:p>
            <a:pPr marL="0" indent="0">
              <a:buNone/>
            </a:pPr>
            <a:r>
              <a:rPr lang="ru-RU" sz="4200" b="1" dirty="0">
                <a:latin typeface="Bookman Old Style" panose="02050604050505020204" pitchFamily="18" charset="0"/>
              </a:rPr>
              <a:t>Вывод: Выявление детей группы риска — это системная работа, сочетающая анализ документов, наблюдение, психодиагностику, анкетирование и межведомственное взаимодействие. Такой подход позволяет своевременно обнаружить проблемы и организовать необходимую поддержку для ребенка </a:t>
            </a:r>
          </a:p>
          <a:p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6867401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Bookman Old Style" panose="02050604050505020204" pitchFamily="18" charset="0"/>
              </a:rPr>
              <a:t>Меры принимаемые после выявления ребенка группы риска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32500" lnSpcReduction="20000"/>
          </a:bodyPr>
          <a:lstStyle/>
          <a:p>
            <a:pPr marL="0" indent="0">
              <a:buNone/>
            </a:pPr>
            <a:r>
              <a:rPr lang="ru-RU" b="1" i="1" dirty="0"/>
              <a:t>1</a:t>
            </a:r>
            <a:r>
              <a:rPr lang="ru-RU" sz="3100" b="1" i="1" dirty="0">
                <a:latin typeface="Bookman Old Style" panose="02050604050505020204" pitchFamily="18" charset="0"/>
              </a:rPr>
              <a:t>. Сбор и анализ информации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Проводится углублённое изучение условий жизни, состояния здоровья, успеваемости, особенностей поведения и семейной ситуации ребёнка.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Составляется социальный портрет, ведётся психолого-педагогическая карта, заполняются анкеты и дневники наблюдений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2. Разработка индивидуальной программы сопровождения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На основе диагностики формируется индивидуальный план работы (ИПР), включающий психолого-педагогическую, социальную и медицинскую поддержку.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Определяются основные направления: развитие социально-эмоциональной компетентности, помощь в учёбе, организация досуга, поддержка семьи, защита прав ребёнка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3. Организация психолого-педагогической помощи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Индивидуальные и групповые консультации с психологом.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Коррекционные занятия, тренинги по развитию навыков общения, </a:t>
            </a:r>
            <a:r>
              <a:rPr lang="ru-RU" sz="3100" dirty="0" err="1">
                <a:latin typeface="Bookman Old Style" panose="02050604050505020204" pitchFamily="18" charset="0"/>
              </a:rPr>
              <a:t>саморегуляции</a:t>
            </a:r>
            <a:r>
              <a:rPr lang="ru-RU" sz="3100" dirty="0">
                <a:latin typeface="Bookman Old Style" panose="02050604050505020204" pitchFamily="18" charset="0"/>
              </a:rPr>
              <a:t>, повышению самооценки.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Вовлечение в кружки, секции, творческие и общественные проекты для формирования позитивных интересов и мотивации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4. Работа с семьёй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Родителям оказывается консультативная, просветительская и правовая поддержка.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Проводятся беседы, лектории, совместные мероприятия, направленные на укрепление семейных ценностей и улучшение детско-родительских отношений.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В случае необходимости семья направляется в социальные службы для получения материальной или иной помощи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5. Медицинское сопровождение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Осуществляется диспансерное наблюдение, профилактика вредных привычек, половое просвещение, при необходимости — направление к специалистам (психиатр, нарколог, невролог)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6. Взаимодействие с внешними службами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При необходимости подключаются комиссия по делам несовершеннолетних (КДН), органы опеки, полиция, социальные службы.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Проводятся рейды в семьи, акты обследования жилищно-бытовых условий, оказывается помощь в сложных жизненных ситуациях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7. Мониторинг и оценка эффективности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Ведётся регулярный контроль динамики изменений в поведении, учёбе, эмоциональном состоянии ребёнка.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Корректируется индивидуальная программа сопровождения по результатам мониторинга </a:t>
            </a:r>
          </a:p>
          <a:p>
            <a:pPr marL="0" indent="0">
              <a:buNone/>
            </a:pPr>
            <a:r>
              <a:rPr lang="ru-RU" sz="3100" b="1" i="1" dirty="0">
                <a:latin typeface="Bookman Old Style" panose="02050604050505020204" pitchFamily="18" charset="0"/>
              </a:rPr>
              <a:t>8. Снятие с учёта</a:t>
            </a:r>
          </a:p>
          <a:p>
            <a:r>
              <a:rPr lang="ru-RU" sz="3100" dirty="0">
                <a:latin typeface="Bookman Old Style" panose="02050604050505020204" pitchFamily="18" charset="0"/>
              </a:rPr>
              <a:t>Ребёнок снимается с </a:t>
            </a:r>
            <a:r>
              <a:rPr lang="ru-RU" sz="3100" dirty="0" err="1">
                <a:latin typeface="Bookman Old Style" panose="02050604050505020204" pitchFamily="18" charset="0"/>
              </a:rPr>
              <a:t>внутришкольного</a:t>
            </a:r>
            <a:r>
              <a:rPr lang="ru-RU" sz="3100" dirty="0">
                <a:latin typeface="Bookman Old Style" panose="02050604050505020204" pitchFamily="18" charset="0"/>
              </a:rPr>
              <a:t> учёта только после устойчивой положительной динамики и по решению Совета профилактики </a:t>
            </a:r>
          </a:p>
          <a:p>
            <a:pPr marL="0" indent="0">
              <a:buNone/>
            </a:pPr>
            <a:endParaRPr lang="ru-RU" sz="3100" b="1" dirty="0">
              <a:latin typeface="Bookman Old Style" panose="02050604050505020204" pitchFamily="18" charset="0"/>
            </a:endParaRPr>
          </a:p>
          <a:p>
            <a:pPr marL="0" indent="0">
              <a:buNone/>
            </a:pPr>
            <a:r>
              <a:rPr lang="ru-RU" sz="3100" b="1" dirty="0">
                <a:latin typeface="Bookman Old Style" panose="02050604050505020204" pitchFamily="18" charset="0"/>
              </a:rPr>
              <a:t>Вывод: осле выявления ребёнка группы риска школа организует комплексное сопровождение с участием педагогов, психологов, медиков и социальных служб. Главная цель — не только коррекция поведения, но и создание условий для успешной социализации и защиты прав ребёнка </a:t>
            </a:r>
          </a:p>
          <a:p>
            <a:endParaRPr lang="ru-RU" sz="3100" b="1" dirty="0">
              <a:latin typeface="Bookman Old Style" panose="0205060405050502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266513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latin typeface="Bookman Old Style" panose="02050604050505020204" pitchFamily="18" charset="0"/>
              </a:rPr>
              <a:t>Частота проведения мониторинга психоэмоционального состояния школьников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9165001"/>
              </p:ext>
            </p:extLst>
          </p:nvPr>
        </p:nvGraphicFramePr>
        <p:xfrm>
          <a:off x="838200" y="1865379"/>
          <a:ext cx="10515600" cy="386006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505200">
                  <a:extLst>
                    <a:ext uri="{9D8B030D-6E8A-4147-A177-3AD203B41FA5}">
                      <a16:colId xmlns:a16="http://schemas.microsoft.com/office/drawing/2014/main" val="3089262664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56266602"/>
                    </a:ext>
                  </a:extLst>
                </a:gridCol>
                <a:gridCol w="3505200">
                  <a:extLst>
                    <a:ext uri="{9D8B030D-6E8A-4147-A177-3AD203B41FA5}">
                      <a16:colId xmlns:a16="http://schemas.microsoft.com/office/drawing/2014/main" val="1017274820"/>
                    </a:ext>
                  </a:extLst>
                </a:gridCol>
              </a:tblGrid>
              <a:tr h="44820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0" dirty="0">
                          <a:solidFill>
                            <a:srgbClr val="C00000"/>
                          </a:solidFill>
                          <a:effectLst/>
                          <a:latin typeface="Bookman Old Style" panose="02050604050505020204" pitchFamily="18" charset="0"/>
                        </a:rPr>
                        <a:t>Этап</a:t>
                      </a:r>
                      <a:endParaRPr lang="ru-RU" sz="1100" i="0" dirty="0">
                        <a:solidFill>
                          <a:srgbClr val="C00000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0">
                          <a:solidFill>
                            <a:srgbClr val="C00000"/>
                          </a:solidFill>
                          <a:effectLst/>
                          <a:latin typeface="Bookman Old Style" panose="02050604050505020204" pitchFamily="18" charset="0"/>
                        </a:rPr>
                        <a:t>Частота</a:t>
                      </a:r>
                      <a:endParaRPr lang="ru-RU" sz="1100" i="0">
                        <a:solidFill>
                          <a:srgbClr val="C00000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i="0" dirty="0">
                          <a:solidFill>
                            <a:srgbClr val="C00000"/>
                          </a:solidFill>
                          <a:effectLst/>
                          <a:latin typeface="Bookman Old Style" panose="02050604050505020204" pitchFamily="18" charset="0"/>
                        </a:rPr>
                        <a:t>Описание</a:t>
                      </a:r>
                      <a:endParaRPr lang="ru-RU" sz="1100" i="0" dirty="0">
                        <a:solidFill>
                          <a:srgbClr val="C00000"/>
                        </a:solidFill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 anchor="b"/>
                </a:tc>
                <a:extLst>
                  <a:ext uri="{0D108BD9-81ED-4DB2-BD59-A6C34878D82A}">
                    <a16:rowId xmlns:a16="http://schemas.microsoft.com/office/drawing/2014/main" val="330979463"/>
                  </a:ext>
                </a:extLst>
              </a:tr>
              <a:tr h="910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 err="1">
                          <a:effectLst/>
                          <a:latin typeface="Bookman Old Style" panose="02050604050505020204" pitchFamily="18" charset="0"/>
                        </a:rPr>
                        <a:t>Скрининговая</a:t>
                      </a: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 диагностика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1–2 раза в год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Проводится для всех учащихся (например, в начале и конце года)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286214342"/>
                  </a:ext>
                </a:extLst>
              </a:tr>
              <a:tr h="6794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Углублённая диагностика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По показаниям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Для детей с выявленными рисками или после скрининга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82358052"/>
                  </a:ext>
                </a:extLst>
              </a:tr>
              <a:tr h="910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Коррекционный мониторинг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Еженедельно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Для детей, находящихся на сопровождении (в рамках коррекционных занятий)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1769591302"/>
                  </a:ext>
                </a:extLst>
              </a:tr>
              <a:tr h="9107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Ежедневный контроль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>
                          <a:effectLst/>
                          <a:latin typeface="Bookman Old Style" panose="02050604050505020204" pitchFamily="18" charset="0"/>
                        </a:rPr>
                        <a:t>При необходимости</a:t>
                      </a:r>
                      <a:endParaRPr lang="ru-RU" sz="110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133350" marT="104775" marB="104775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200" dirty="0">
                          <a:effectLst/>
                          <a:latin typeface="Bookman Old Style" panose="02050604050505020204" pitchFamily="18" charset="0"/>
                        </a:rPr>
                        <a:t>Для детей с выраженными депрессивными или тревожными состояниями</a:t>
                      </a:r>
                      <a:endParaRPr lang="ru-RU" sz="1100" dirty="0">
                        <a:effectLst/>
                        <a:latin typeface="Bookman Old Style" panose="020506040505050202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4775" marB="104775"/>
                </a:tc>
                <a:extLst>
                  <a:ext uri="{0D108BD9-81ED-4DB2-BD59-A6C34878D82A}">
                    <a16:rowId xmlns:a16="http://schemas.microsoft.com/office/drawing/2014/main" val="35192202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125354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</TotalTime>
  <Words>1339</Words>
  <Application>Microsoft Office PowerPoint</Application>
  <PresentationFormat>Широкоэкранный</PresentationFormat>
  <Paragraphs>131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Microsoft YaHei</vt:lpstr>
      <vt:lpstr>Arial</vt:lpstr>
      <vt:lpstr>Bookman Old Style</vt:lpstr>
      <vt:lpstr>Calibri</vt:lpstr>
      <vt:lpstr>Times New Roman</vt:lpstr>
      <vt:lpstr>Тема Office</vt:lpstr>
      <vt:lpstr>    Информационная безопасность и психологическое благополучие: комплексный подход к профилактике асоциального поведения обучающихся    </vt:lpstr>
      <vt:lpstr>Презентация PowerPoint</vt:lpstr>
      <vt:lpstr>Причины асоциального поведения</vt:lpstr>
      <vt:lpstr>Уровни комплексной профилактики</vt:lpstr>
      <vt:lpstr>Основные направления работы по комплексной профилактике </vt:lpstr>
      <vt:lpstr>Информационная безопасность </vt:lpstr>
      <vt:lpstr>Методы используемые для выявления детей группы риска</vt:lpstr>
      <vt:lpstr>Меры принимаемые после выявления ребенка группы риска</vt:lpstr>
      <vt:lpstr>Частота проведения мониторинга психоэмоционального состояния школьников</vt:lpstr>
      <vt:lpstr>Практика проведения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Виктория Александровна</dc:creator>
  <cp:lastModifiedBy>Карабанова Мария Викторовна</cp:lastModifiedBy>
  <cp:revision>28</cp:revision>
  <dcterms:created xsi:type="dcterms:W3CDTF">2024-02-13T10:36:31Z</dcterms:created>
  <dcterms:modified xsi:type="dcterms:W3CDTF">2026-05-15T11:16:55Z</dcterms:modified>
</cp:coreProperties>
</file>