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1" r:id="rId3"/>
    <p:sldId id="283" r:id="rId4"/>
    <p:sldId id="294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</p:sldIdLst>
  <p:sldSz cx="12192000" cy="6858000"/>
  <p:notesSz cx="6858000" cy="9144000"/>
  <p:embeddedFontLst>
    <p:embeddedFont>
      <p:font typeface="PT Serif" panose="020B0604020202020204" charset="-52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ulish" panose="020B0604020202020204" charset="-52"/>
      <p:regular r:id="rId24"/>
      <p:bold r:id="rId25"/>
      <p:italic r:id="rId26"/>
      <p:bold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8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77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4285F4"/>
    <a:srgbClr val="9EBB0D"/>
    <a:srgbClr val="ECFBBD"/>
    <a:srgbClr val="E2F999"/>
    <a:srgbClr val="BCDF0F"/>
    <a:srgbClr val="EFEF47"/>
    <a:srgbClr val="FDE0DE"/>
    <a:srgbClr val="D9F5F9"/>
    <a:srgbClr val="E0F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14" autoAdjust="0"/>
  </p:normalViewPr>
  <p:slideViewPr>
    <p:cSldViewPr snapToGrid="0" showGuides="1">
      <p:cViewPr>
        <p:scale>
          <a:sx n="118" d="100"/>
          <a:sy n="118" d="100"/>
        </p:scale>
        <p:origin x="-498" y="198"/>
      </p:cViewPr>
      <p:guideLst>
        <p:guide orient="horz" pos="1888"/>
        <p:guide orient="horz" pos="277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2160" b="1" i="0" u="none" strike="noStrike" baseline="0" dirty="0" smtClean="0">
                <a:effectLst/>
              </a:rPr>
              <a:t>Общий объем </a:t>
            </a:r>
            <a:endParaRPr lang="en-US" sz="2160" b="1" i="0" u="none" strike="noStrike" baseline="0" dirty="0" smtClean="0">
              <a:effectLst/>
            </a:endParaRPr>
          </a:p>
          <a:p>
            <a:pPr>
              <a:defRPr/>
            </a:pPr>
            <a:r>
              <a:rPr lang="ru-RU" sz="2160" b="1" i="0" u="none" strike="noStrike" baseline="0" dirty="0" smtClean="0">
                <a:effectLst/>
              </a:rPr>
              <a:t>пассажирских перевозок</a:t>
            </a:r>
            <a:endParaRPr lang="ru-RU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1321264642976629E-2"/>
          <c:y val="0.27841486248474145"/>
          <c:w val="0.47679325050512145"/>
          <c:h val="0.6366953385641340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explosion val="25"/>
          <c:dLbls>
            <c:dLbl>
              <c:idx val="0"/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817402488687308E-2"/>
                  <c:y val="-1.4163373961027301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F82-4DE8-B3E6-9E65D354876C}"/>
                </c:ext>
              </c:extLst>
            </c:dLbl>
            <c:dLbl>
              <c:idx val="2"/>
              <c:layout>
                <c:manualLayout>
                  <c:x val="-5.5749924276677652E-2"/>
                  <c:y val="-9.9143617727191116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F82-4DE8-B3E6-9E65D354876C}"/>
                </c:ext>
              </c:extLst>
            </c:dLbl>
            <c:dLbl>
              <c:idx val="3"/>
              <c:layout>
                <c:manualLayout>
                  <c:x val="6.0597743778997452E-2"/>
                  <c:y val="-5.6653495844109163E-2"/>
                </c:manualLayout>
              </c:layout>
              <c:spPr/>
              <c:txPr>
                <a:bodyPr/>
                <a:lstStyle/>
                <a:p>
                  <a:pPr>
                    <a:defRPr sz="1800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F82-4DE8-B3E6-9E65D35487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Автотранспорт</c:v>
                </c:pt>
                <c:pt idx="1">
                  <c:v>Железнодорожный транспорт</c:v>
                </c:pt>
                <c:pt idx="2">
                  <c:v>Электрический транспорт</c:v>
                </c:pt>
                <c:pt idx="3">
                  <c:v>Речной транспорт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0.7</c:v>
                </c:pt>
                <c:pt idx="1">
                  <c:v>0.24</c:v>
                </c:pt>
                <c:pt idx="2" formatCode="0.00%">
                  <c:v>5.5E-2</c:v>
                </c:pt>
                <c:pt idx="3" formatCode="0.00%">
                  <c:v>5.0000000000000001E-3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F82-4DE8-B3E6-9E65D3548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5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5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5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500"/>
            </a:pPr>
            <a:endParaRPr lang="ru-RU"/>
          </a:p>
        </c:txPr>
      </c:legendEntry>
      <c:layout>
        <c:manualLayout>
          <c:xMode val="edge"/>
          <c:yMode val="edge"/>
          <c:x val="0.54779604369277524"/>
          <c:y val="0.27036772356489314"/>
          <c:w val="0.43965309755452814"/>
          <c:h val="0.5658973513979864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7DA51-5D02-4436-B052-5F42A892B5C2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73B09-9CFF-4D78-A465-099E209F30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506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9B4BF-D507-4C5B-AB4A-47216D488B16}" type="datetimeFigureOut">
              <a:rPr lang="ru-RU" smtClean="0"/>
              <a:t>03.03.2026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CC600-9BA1-4118-A031-0929037162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605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CC600-9BA1-4118-A031-09290371625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18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CC600-9BA1-4118-A031-09290371625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250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CC600-9BA1-4118-A031-09290371625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981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CC600-9BA1-4118-A031-09290371625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250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CC600-9BA1-4118-A031-09290371625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2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 userDrawn="1"/>
        </p:nvGrpSpPr>
        <p:grpSpPr>
          <a:xfrm>
            <a:off x="0" y="-4803"/>
            <a:ext cx="12192000" cy="6867607"/>
            <a:chOff x="1798015" y="-4803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1798015" y="-4803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1798015" y="-4803"/>
              <a:ext cx="12192000" cy="6867607"/>
            </a:xfrm>
            <a:prstGeom prst="roundRect">
              <a:avLst>
                <a:gd name="adj" fmla="val 7497"/>
              </a:avLst>
            </a:prstGeom>
            <a:gradFill>
              <a:gsLst>
                <a:gs pos="0">
                  <a:srgbClr val="9477E6"/>
                </a:gs>
                <a:gs pos="50000">
                  <a:srgbClr val="4285F4"/>
                </a:gs>
                <a:gs pos="100000">
                  <a:srgbClr val="2DBE64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770" y="333489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i="1" dirty="0">
              <a:solidFill>
                <a:schemeClr val="bg1"/>
              </a:solidFill>
              <a:latin typeface="PT Serif" panose="020A0603040505020204" pitchFamily="18" charset="-52"/>
              <a:ea typeface="PT Serif" panose="020A0603040505020204" pitchFamily="18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22" name="Номер слайда 21"/>
          <p:cNvSpPr>
            <a:spLocks noGrp="1"/>
          </p:cNvSpPr>
          <p:nvPr userDrawn="1"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00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184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61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-4803"/>
            <a:ext cx="12192000" cy="6867607"/>
            <a:chOff x="883400" y="0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2DBE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155" y="338292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16245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i="1" dirty="0">
              <a:solidFill>
                <a:schemeClr val="bg1"/>
              </a:solidFill>
              <a:latin typeface="PT Serif" panose="020A0603040505020204" pitchFamily="18" charset="-52"/>
              <a:ea typeface="PT Serif" panose="020A0603040505020204" pitchFamily="18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4760" y="4012074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5146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120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 userDrawn="1"/>
        </p:nvGrpSpPr>
        <p:grpSpPr>
          <a:xfrm>
            <a:off x="0" y="-4803"/>
            <a:ext cx="12192000" cy="6867607"/>
            <a:chOff x="883400" y="0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883400" y="0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4285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155" y="338292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i="1" dirty="0">
              <a:solidFill>
                <a:schemeClr val="bg1"/>
              </a:solidFill>
              <a:latin typeface="PT Serif" panose="020A0603040505020204" pitchFamily="18" charset="-52"/>
              <a:ea typeface="PT Serif" panose="020A0603040505020204" pitchFamily="18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i="0">
                <a:solidFill>
                  <a:schemeClr val="bg1"/>
                </a:solidFill>
                <a:latin typeface="Mulish" pitchFamily="2" charset="-52"/>
                <a:ea typeface="PT Serif" panose="020A0603040505020204" pitchFamily="18" charset="-5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4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-4803"/>
            <a:ext cx="12192000" cy="6867607"/>
            <a:chOff x="0" y="-2401"/>
            <a:chExt cx="12192000" cy="6867607"/>
          </a:xfrm>
        </p:grpSpPr>
        <p:sp>
          <p:nvSpPr>
            <p:cNvPr id="10" name="Скругленный прямоугольник 9"/>
            <p:cNvSpPr/>
            <p:nvPr userDrawn="1"/>
          </p:nvSpPr>
          <p:spPr>
            <a:xfrm>
              <a:off x="0" y="-2401"/>
              <a:ext cx="12192000" cy="686760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sp>
          <p:nvSpPr>
            <p:cNvPr id="11" name="Скругленный прямоугольник 10"/>
            <p:cNvSpPr/>
            <p:nvPr userDrawn="1"/>
          </p:nvSpPr>
          <p:spPr>
            <a:xfrm>
              <a:off x="0" y="-2401"/>
              <a:ext cx="12192000" cy="6867607"/>
            </a:xfrm>
            <a:prstGeom prst="roundRect">
              <a:avLst>
                <a:gd name="adj" fmla="val 7497"/>
              </a:avLst>
            </a:prstGeom>
            <a:solidFill>
              <a:srgbClr val="9477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 b="1"/>
            </a:p>
          </p:txBody>
        </p:sp>
        <p:pic>
          <p:nvPicPr>
            <p:cNvPr id="9" name="Рисунок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755" y="335891"/>
              <a:ext cx="11444490" cy="6191022"/>
            </a:xfrm>
            <a:prstGeom prst="rect">
              <a:avLst/>
            </a:prstGeom>
          </p:spPr>
        </p:pic>
      </p:grpSp>
      <p:sp>
        <p:nvSpPr>
          <p:cNvPr id="12" name="Скругленный прямоугольник 11"/>
          <p:cNvSpPr/>
          <p:nvPr userDrawn="1"/>
        </p:nvSpPr>
        <p:spPr>
          <a:xfrm>
            <a:off x="371475" y="3321049"/>
            <a:ext cx="11449050" cy="2701703"/>
          </a:xfrm>
          <a:prstGeom prst="roundRect">
            <a:avLst>
              <a:gd name="adj" fmla="val 13354"/>
            </a:avLst>
          </a:prstGeom>
          <a:solidFill>
            <a:schemeClr val="bg1">
              <a:alpha val="2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800" i="1" dirty="0">
              <a:solidFill>
                <a:schemeClr val="bg1"/>
              </a:solidFill>
              <a:latin typeface="PT Serif" panose="020A0603040505020204" pitchFamily="18" charset="-52"/>
              <a:ea typeface="PT Serif" panose="020A0603040505020204" pitchFamily="18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 userDrawn="1">
            <p:ph type="ctrTitle"/>
          </p:nvPr>
        </p:nvSpPr>
        <p:spPr>
          <a:xfrm>
            <a:off x="724760" y="4016878"/>
            <a:ext cx="10742481" cy="83099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 userDrawn="1">
            <p:ph type="subTitle" idx="1"/>
          </p:nvPr>
        </p:nvSpPr>
        <p:spPr>
          <a:xfrm>
            <a:off x="724760" y="4939950"/>
            <a:ext cx="10742481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" y="365125"/>
            <a:ext cx="11172825" cy="387798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1474" y="1044575"/>
            <a:ext cx="11449051" cy="4351338"/>
          </a:xfrm>
        </p:spPr>
        <p:txBody>
          <a:bodyPr lIns="0" tIns="0" rIns="0" bIns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400" b="1"/>
            </a:lvl1pPr>
          </a:lstStyle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6264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0386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7218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29495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0284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0870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1447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34997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/>
          </a:p>
        </p:txBody>
      </p:sp>
      <p:sp>
        <p:nvSpPr>
          <p:cNvPr id="11" name="Скругленный прямоугольник 10"/>
          <p:cNvSpPr/>
          <p:nvPr userDrawn="1"/>
        </p:nvSpPr>
        <p:spPr>
          <a:xfrm>
            <a:off x="-600" y="0"/>
            <a:ext cx="12193200" cy="6858000"/>
          </a:xfrm>
          <a:prstGeom prst="roundRect">
            <a:avLst>
              <a:gd name="adj" fmla="val 7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5" y="365125"/>
            <a:ext cx="10515600" cy="387798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4"/>
          </p:nvPr>
        </p:nvSpPr>
        <p:spPr>
          <a:xfrm>
            <a:off x="11544300" y="0"/>
            <a:ext cx="647700" cy="5890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="1">
                <a:solidFill>
                  <a:schemeClr val="tx1"/>
                </a:solidFill>
                <a:latin typeface="Mulish" pitchFamily="2" charset="-52"/>
              </a:defRPr>
            </a:lvl1pPr>
          </a:lstStyle>
          <a:p>
            <a:fld id="{FA043A06-1B68-4947-A187-A47A7C4C4AD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43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Mulish" pitchFamily="2" charset="-5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ulish" pitchFamily="2" charset="-5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ulish" pitchFamily="2" charset="-5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ulish" pitchFamily="2" charset="-5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sh" pitchFamily="2" charset="-5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ulish" pitchFamily="2" charset="-5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64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radost-mo.ru/" TargetMode="External"/><Relationship Id="rId13" Type="http://schemas.openxmlformats.org/officeDocument/2006/relationships/image" Target="../media/image33.png"/><Relationship Id="rId18" Type="http://schemas.openxmlformats.org/officeDocument/2006/relationships/hyperlink" Target="https://mospolytech.ru/" TargetMode="External"/><Relationship Id="rId3" Type="http://schemas.openxmlformats.org/officeDocument/2006/relationships/hyperlink" Target="https://coppmo.ru/sistema-spo-moskovskoj-oblasti/" TargetMode="External"/><Relationship Id="rId21" Type="http://schemas.openxmlformats.org/officeDocument/2006/relationships/image" Target="../media/image37.png"/><Relationship Id="rId7" Type="http://schemas.openxmlformats.org/officeDocument/2006/relationships/hyperlink" Target="https://ozgt.ru/" TargetMode="External"/><Relationship Id="rId12" Type="http://schemas.openxmlformats.org/officeDocument/2006/relationships/image" Target="../media/image32.png"/><Relationship Id="rId17" Type="http://schemas.openxmlformats.org/officeDocument/2006/relationships/hyperlink" Target="https://rgunh.ru/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madi.ru/" TargetMode="Externa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uat.ru/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avtocollege.ru/" TargetMode="External"/><Relationship Id="rId15" Type="http://schemas.openxmlformats.org/officeDocument/2006/relationships/hyperlink" Target="https://www.miit.ru/" TargetMode="External"/><Relationship Id="rId10" Type="http://schemas.openxmlformats.org/officeDocument/2006/relationships/image" Target="../media/image30.png"/><Relationship Id="rId19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hyperlink" Target="https://zhat.ru/" TargetMode="External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2230" y="3852788"/>
            <a:ext cx="10942420" cy="1578894"/>
          </a:xfrm>
        </p:spPr>
        <p:txBody>
          <a:bodyPr anchor="ctr"/>
          <a:lstStyle/>
          <a:p>
            <a:pPr algn="ctr"/>
            <a:r>
              <a:rPr lang="ru-RU" sz="3800" dirty="0"/>
              <a:t>Дорожно-транспортный комплекс Московской </a:t>
            </a:r>
            <a:r>
              <a:rPr lang="ru-RU" sz="3800" dirty="0" smtClean="0"/>
              <a:t>области - </a:t>
            </a:r>
            <a:r>
              <a:rPr lang="ru-RU" sz="3800" dirty="0"/>
              <a:t>ключевой узел России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317292" y="506051"/>
            <a:ext cx="2718076" cy="7675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Министерство транспорта </a:t>
            </a:r>
            <a:endParaRPr lang="ru-RU" sz="1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и </a:t>
            </a:r>
            <a:r>
              <a:rPr lang="ru-RU" sz="1400" b="1" dirty="0">
                <a:solidFill>
                  <a:schemeClr val="bg1"/>
                </a:solidFill>
              </a:rPr>
              <a:t>дорожной инфраструктуры Московской области</a:t>
            </a:r>
            <a:endParaRPr lang="ru-RU" sz="1400" b="1" dirty="0">
              <a:solidFill>
                <a:schemeClr val="bg1"/>
              </a:solidFill>
              <a:latin typeface="Mulish" pitchFamily="2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68300"/>
            <a:ext cx="1054894" cy="1054894"/>
          </a:xfrm>
          <a:prstGeom prst="rect">
            <a:avLst/>
          </a:prstGeom>
        </p:spPr>
      </p:pic>
      <p:pic>
        <p:nvPicPr>
          <p:cNvPr id="1026" name="Picture 2" descr="\\asou-mo.ru\fssv\o_science\ГПРО 2026\ЕМП\Рег. компонент\Герб МО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8" y="319950"/>
            <a:ext cx="803370" cy="95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9148580" y="487694"/>
            <a:ext cx="2718076" cy="7675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Министерство </a:t>
            </a:r>
            <a:r>
              <a:rPr lang="ru-RU" sz="1400" b="1" dirty="0" smtClean="0">
                <a:solidFill>
                  <a:schemeClr val="bg1"/>
                </a:solidFill>
              </a:rPr>
              <a:t>образования Московской </a:t>
            </a:r>
            <a:r>
              <a:rPr lang="ru-RU" sz="1400" b="1" dirty="0">
                <a:solidFill>
                  <a:schemeClr val="bg1"/>
                </a:solidFill>
              </a:rPr>
              <a:t>области</a:t>
            </a:r>
            <a:endParaRPr lang="ru-RU" sz="1400" b="1" dirty="0">
              <a:solidFill>
                <a:schemeClr val="bg1"/>
              </a:solidFill>
              <a:latin typeface="Mulish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2531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9" y="10632"/>
            <a:ext cx="12220579" cy="68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78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AutoShape 2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>
            <a:hlinkClick r:id="rId3"/>
          </p:cNvPr>
          <p:cNvSpPr/>
          <p:nvPr/>
        </p:nvSpPr>
        <p:spPr>
          <a:xfrm>
            <a:off x="183136" y="160337"/>
            <a:ext cx="11353889" cy="1116000"/>
          </a:xfrm>
          <a:prstGeom prst="roundRect">
            <a:avLst>
              <a:gd name="adj" fmla="val 1874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3200" b="1" dirty="0" smtClean="0">
                <a:latin typeface="Mulish" pitchFamily="2" charset="-52"/>
              </a:rPr>
              <a:t>Где получить профессию?</a:t>
            </a:r>
            <a:endParaRPr lang="ru-RU" sz="3200" b="1" dirty="0">
              <a:latin typeface="Mulish" pitchFamily="2" charset="-52"/>
            </a:endParaRPr>
          </a:p>
        </p:txBody>
      </p:sp>
      <p:sp>
        <p:nvSpPr>
          <p:cNvPr id="2" name="AutoShape 8" descr="Пнг Клик мышки 31 фот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483083"/>
            <a:ext cx="5832455" cy="344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975" y="5103628"/>
            <a:ext cx="5832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ulish" panose="020B0604020202020204" charset="-52"/>
              </a:rPr>
              <a:t>Профессиональные образовательные организации на интерактивной карте Московской области</a:t>
            </a:r>
          </a:p>
          <a:p>
            <a:r>
              <a:rPr lang="en-US" dirty="0" smtClean="0">
                <a:solidFill>
                  <a:srgbClr val="4285F4"/>
                </a:solidFill>
                <a:latin typeface="Mulish" panose="020B0604020202020204" charset="-52"/>
                <a:hlinkClick r:id="rId3"/>
              </a:rPr>
              <a:t>https</a:t>
            </a:r>
            <a:r>
              <a:rPr lang="en-US" dirty="0">
                <a:solidFill>
                  <a:srgbClr val="4285F4"/>
                </a:solidFill>
                <a:latin typeface="Mulish" panose="020B0604020202020204" charset="-52"/>
                <a:hlinkClick r:id="rId3"/>
              </a:rPr>
              <a:t>://coppmo.ru/sistema-spo-moskovskoj-oblasti</a:t>
            </a:r>
            <a:r>
              <a:rPr lang="en-US" dirty="0" smtClean="0">
                <a:solidFill>
                  <a:srgbClr val="4285F4"/>
                </a:solidFill>
                <a:latin typeface="Mulish" panose="020B0604020202020204" charset="-52"/>
                <a:hlinkClick r:id="rId3"/>
              </a:rPr>
              <a:t>/</a:t>
            </a:r>
            <a:r>
              <a:rPr lang="ru-RU" dirty="0" smtClean="0">
                <a:solidFill>
                  <a:srgbClr val="4285F4"/>
                </a:solidFill>
                <a:latin typeface="Mulish" panose="020B0604020202020204" charset="-52"/>
              </a:rPr>
              <a:t> </a:t>
            </a:r>
            <a:endParaRPr lang="ru-RU" dirty="0">
              <a:solidFill>
                <a:srgbClr val="4285F4"/>
              </a:solidFill>
              <a:latin typeface="Mulish" panose="020B0604020202020204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7649" y="3749250"/>
            <a:ext cx="50443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ulish" panose="020B0604020202020204" charset="-52"/>
              </a:rPr>
              <a:t>«Автомобильно-дорожный колледж</a:t>
            </a:r>
            <a:r>
              <a:rPr lang="ru-RU" sz="1200" dirty="0" smtClean="0">
                <a:latin typeface="Mulish" panose="020B0604020202020204" charset="-52"/>
              </a:rPr>
              <a:t>»</a:t>
            </a:r>
          </a:p>
          <a:p>
            <a:r>
              <a:rPr lang="ru-RU" sz="1200" dirty="0" smtClean="0">
                <a:latin typeface="Mulish" panose="020B0604020202020204" charset="-52"/>
              </a:rPr>
              <a:t>Ссылка на сайт:  </a:t>
            </a:r>
            <a:r>
              <a:rPr lang="en-US" sz="1200" dirty="0">
                <a:latin typeface="Mulish" panose="020B0604020202020204" charset="-52"/>
                <a:hlinkClick r:id="rId5"/>
              </a:rPr>
              <a:t>https://avtocollege.ru</a:t>
            </a:r>
            <a:r>
              <a:rPr lang="en-US" sz="1200" dirty="0" smtClean="0">
                <a:latin typeface="Mulish" panose="020B0604020202020204" charset="-52"/>
                <a:hlinkClick r:id="rId5"/>
              </a:rPr>
              <a:t>/</a:t>
            </a:r>
            <a:r>
              <a:rPr lang="ru-RU" sz="1200" dirty="0" smtClean="0">
                <a:latin typeface="Mulish" panose="020B0604020202020204" charset="-52"/>
              </a:rPr>
              <a:t> </a:t>
            </a:r>
            <a:endParaRPr lang="ru-RU" sz="1200" dirty="0" smtClean="0">
              <a:latin typeface="Mulish" panose="020B0604020202020204" charset="-52"/>
            </a:endParaRPr>
          </a:p>
          <a:p>
            <a:endParaRPr lang="ru-RU" sz="1200" dirty="0" smtClean="0">
              <a:latin typeface="Mulish" panose="020B0604020202020204" charset="-52"/>
            </a:endParaRPr>
          </a:p>
          <a:p>
            <a:r>
              <a:rPr lang="ru-RU" sz="1200" dirty="0" smtClean="0">
                <a:latin typeface="Mulish" panose="020B0604020202020204" charset="-52"/>
              </a:rPr>
              <a:t>«</a:t>
            </a:r>
            <a:r>
              <a:rPr lang="ru-RU" sz="1200" dirty="0" smtClean="0">
                <a:latin typeface="Mulish" panose="020B0604020202020204" charset="-52"/>
              </a:rPr>
              <a:t>Луховицкий авиационный техникум»</a:t>
            </a:r>
          </a:p>
          <a:p>
            <a:r>
              <a:rPr lang="ru-RU" sz="1200" dirty="0">
                <a:latin typeface="Mulish" panose="020B0604020202020204" charset="-52"/>
              </a:rPr>
              <a:t>Ссылка на сайт</a:t>
            </a:r>
            <a:r>
              <a:rPr lang="ru-RU" sz="1200" dirty="0" smtClean="0">
                <a:latin typeface="Mulish" panose="020B0604020202020204" charset="-52"/>
              </a:rPr>
              <a:t>: </a:t>
            </a:r>
            <a:r>
              <a:rPr lang="en-US" sz="1200" dirty="0">
                <a:latin typeface="Mulish" panose="020B0604020202020204" charset="-52"/>
                <a:hlinkClick r:id="rId6"/>
              </a:rPr>
              <a:t>https://luat.ru</a:t>
            </a:r>
            <a:r>
              <a:rPr lang="en-US" sz="1200" dirty="0" smtClean="0">
                <a:latin typeface="Mulish" panose="020B0604020202020204" charset="-52"/>
                <a:hlinkClick r:id="rId6"/>
              </a:rPr>
              <a:t>/</a:t>
            </a:r>
            <a:r>
              <a:rPr lang="ru-RU" sz="1200" dirty="0" smtClean="0">
                <a:latin typeface="Mulish" panose="020B0604020202020204" charset="-52"/>
              </a:rPr>
              <a:t> </a:t>
            </a:r>
            <a:endParaRPr lang="ru-RU" sz="1200" dirty="0" smtClean="0">
              <a:latin typeface="Mulish" panose="020B0604020202020204" charset="-52"/>
            </a:endParaRPr>
          </a:p>
          <a:p>
            <a:endParaRPr lang="ru-RU" sz="1200" dirty="0" smtClean="0">
              <a:latin typeface="Mulish" panose="020B0604020202020204" charset="-52"/>
            </a:endParaRPr>
          </a:p>
          <a:p>
            <a:r>
              <a:rPr lang="ru-RU" sz="1200" dirty="0" smtClean="0">
                <a:latin typeface="Mulish" panose="020B0604020202020204" charset="-52"/>
              </a:rPr>
              <a:t>«</a:t>
            </a:r>
            <a:r>
              <a:rPr lang="ru-RU" sz="1200" dirty="0" smtClean="0">
                <a:latin typeface="Mulish" panose="020B0604020202020204" charset="-52"/>
              </a:rPr>
              <a:t>Орехово-Зуевский </a:t>
            </a:r>
            <a:r>
              <a:rPr lang="ru-RU" sz="1200" dirty="0">
                <a:latin typeface="Mulish" panose="020B0604020202020204" charset="-52"/>
              </a:rPr>
              <a:t>железнодорожный техникум имени </a:t>
            </a:r>
            <a:r>
              <a:rPr lang="ru-RU" sz="1200" dirty="0" err="1" smtClean="0">
                <a:latin typeface="Mulish" panose="020B0604020202020204" charset="-52"/>
              </a:rPr>
              <a:t>В.И.Бондаренко</a:t>
            </a:r>
            <a:r>
              <a:rPr lang="ru-RU" sz="1200" dirty="0" smtClean="0">
                <a:latin typeface="Mulish" panose="020B0604020202020204" charset="-52"/>
              </a:rPr>
              <a:t>». Ссылка </a:t>
            </a:r>
            <a:r>
              <a:rPr lang="ru-RU" sz="1200" dirty="0">
                <a:latin typeface="Mulish" panose="020B0604020202020204" charset="-52"/>
              </a:rPr>
              <a:t>на сайт</a:t>
            </a:r>
            <a:r>
              <a:rPr lang="ru-RU" sz="1200" dirty="0" smtClean="0">
                <a:latin typeface="Mulish" panose="020B0604020202020204" charset="-52"/>
              </a:rPr>
              <a:t>: </a:t>
            </a:r>
            <a:r>
              <a:rPr lang="en-US" sz="1200" dirty="0">
                <a:latin typeface="Mulish" panose="020B0604020202020204" charset="-52"/>
                <a:hlinkClick r:id="rId7"/>
              </a:rPr>
              <a:t>https://ozgt.ru</a:t>
            </a:r>
            <a:r>
              <a:rPr lang="en-US" sz="1200" dirty="0" smtClean="0">
                <a:latin typeface="Mulish" panose="020B0604020202020204" charset="-52"/>
                <a:hlinkClick r:id="rId7"/>
              </a:rPr>
              <a:t>/</a:t>
            </a:r>
            <a:r>
              <a:rPr lang="ru-RU" sz="1200" dirty="0" smtClean="0">
                <a:latin typeface="Mulish" panose="020B0604020202020204" charset="-52"/>
              </a:rPr>
              <a:t> </a:t>
            </a:r>
            <a:endParaRPr lang="ru-RU" sz="1200" dirty="0" smtClean="0">
              <a:latin typeface="Mulish" panose="020B0604020202020204" charset="-52"/>
            </a:endParaRPr>
          </a:p>
          <a:p>
            <a:endParaRPr lang="ru-RU" sz="1200" dirty="0" smtClean="0">
              <a:latin typeface="Mulish" panose="020B0604020202020204" charset="-52"/>
            </a:endParaRPr>
          </a:p>
          <a:p>
            <a:r>
              <a:rPr lang="ru-RU" sz="1200" dirty="0" smtClean="0">
                <a:latin typeface="Mulish" panose="020B0604020202020204" charset="-52"/>
              </a:rPr>
              <a:t>«</a:t>
            </a:r>
            <a:r>
              <a:rPr lang="ru-RU" sz="1200" dirty="0" smtClean="0">
                <a:latin typeface="Mulish" panose="020B0604020202020204" charset="-52"/>
              </a:rPr>
              <a:t>Раменский </a:t>
            </a:r>
            <a:r>
              <a:rPr lang="ru-RU" sz="1200" dirty="0">
                <a:latin typeface="Mulish" panose="020B0604020202020204" charset="-52"/>
              </a:rPr>
              <a:t>дорожно-строительный </a:t>
            </a:r>
            <a:r>
              <a:rPr lang="ru-RU" sz="1200" dirty="0" smtClean="0">
                <a:latin typeface="Mulish" panose="020B0604020202020204" charset="-52"/>
              </a:rPr>
              <a:t>техникум»</a:t>
            </a:r>
          </a:p>
          <a:p>
            <a:r>
              <a:rPr lang="ru-RU" sz="1200" dirty="0">
                <a:latin typeface="Mulish" panose="020B0604020202020204" charset="-52"/>
              </a:rPr>
              <a:t>Ссылка на сайт</a:t>
            </a:r>
            <a:r>
              <a:rPr lang="ru-RU" sz="1200" dirty="0" smtClean="0">
                <a:latin typeface="Mulish" panose="020B0604020202020204" charset="-52"/>
              </a:rPr>
              <a:t>: </a:t>
            </a:r>
            <a:r>
              <a:rPr lang="en-US" sz="1200" dirty="0">
                <a:latin typeface="Mulish" panose="020B0604020202020204" charset="-52"/>
                <a:hlinkClick r:id="rId8"/>
              </a:rPr>
              <a:t>https://radost-mo.ru</a:t>
            </a:r>
            <a:r>
              <a:rPr lang="en-US" sz="1200" dirty="0" smtClean="0">
                <a:latin typeface="Mulish" panose="020B0604020202020204" charset="-52"/>
                <a:hlinkClick r:id="rId8"/>
              </a:rPr>
              <a:t>/</a:t>
            </a:r>
            <a:r>
              <a:rPr lang="ru-RU" sz="1200" dirty="0" smtClean="0">
                <a:latin typeface="Mulish" panose="020B0604020202020204" charset="-52"/>
              </a:rPr>
              <a:t> </a:t>
            </a:r>
            <a:endParaRPr lang="ru-RU" sz="1200" dirty="0" smtClean="0">
              <a:latin typeface="Mulish" panose="020B0604020202020204" charset="-52"/>
            </a:endParaRPr>
          </a:p>
          <a:p>
            <a:endParaRPr lang="ru-RU" sz="1200" dirty="0" smtClean="0">
              <a:latin typeface="Mulish" panose="020B0604020202020204" charset="-52"/>
            </a:endParaRPr>
          </a:p>
          <a:p>
            <a:r>
              <a:rPr lang="ru-RU" sz="1200" dirty="0" smtClean="0">
                <a:latin typeface="Mulish" panose="020B0604020202020204" charset="-52"/>
              </a:rPr>
              <a:t>«</a:t>
            </a:r>
            <a:r>
              <a:rPr lang="ru-RU" sz="1200" dirty="0" smtClean="0">
                <a:latin typeface="Mulish" panose="020B0604020202020204" charset="-52"/>
              </a:rPr>
              <a:t>Авиационный </a:t>
            </a:r>
            <a:r>
              <a:rPr lang="ru-RU" sz="1200" dirty="0">
                <a:latin typeface="Mulish" panose="020B0604020202020204" charset="-52"/>
              </a:rPr>
              <a:t>техникум имени </a:t>
            </a:r>
            <a:endParaRPr lang="ru-RU" sz="1200" dirty="0" smtClean="0">
              <a:latin typeface="Mulish" panose="020B0604020202020204" charset="-52"/>
            </a:endParaRPr>
          </a:p>
          <a:p>
            <a:r>
              <a:rPr lang="ru-RU" sz="1200" dirty="0" smtClean="0">
                <a:latin typeface="Mulish" panose="020B0604020202020204" charset="-52"/>
              </a:rPr>
              <a:t>В.А</a:t>
            </a:r>
            <a:r>
              <a:rPr lang="ru-RU" sz="1200" dirty="0">
                <a:latin typeface="Mulish" panose="020B0604020202020204" charset="-52"/>
              </a:rPr>
              <a:t>. </a:t>
            </a:r>
            <a:r>
              <a:rPr lang="ru-RU" sz="1200" dirty="0" smtClean="0">
                <a:latin typeface="Mulish" panose="020B0604020202020204" charset="-52"/>
              </a:rPr>
              <a:t>Казакова»</a:t>
            </a:r>
            <a:endParaRPr lang="ru-RU" sz="1200" dirty="0">
              <a:latin typeface="Mulish" panose="020B0604020202020204" charset="-52"/>
            </a:endParaRPr>
          </a:p>
          <a:p>
            <a:r>
              <a:rPr lang="ru-RU" sz="1200" dirty="0">
                <a:latin typeface="Mulish" panose="020B0604020202020204" charset="-52"/>
              </a:rPr>
              <a:t>Ссылка на сайт</a:t>
            </a:r>
            <a:r>
              <a:rPr lang="ru-RU" sz="1200" dirty="0" smtClean="0">
                <a:latin typeface="Mulish" panose="020B0604020202020204" charset="-52"/>
              </a:rPr>
              <a:t>: </a:t>
            </a:r>
            <a:r>
              <a:rPr lang="en-US" sz="1200" dirty="0">
                <a:latin typeface="Mulish" panose="020B0604020202020204" charset="-52"/>
                <a:hlinkClick r:id="rId9"/>
              </a:rPr>
              <a:t>https://zhat.ru</a:t>
            </a:r>
            <a:r>
              <a:rPr lang="en-US" sz="1200" dirty="0" smtClean="0">
                <a:latin typeface="Mulish" panose="020B0604020202020204" charset="-52"/>
                <a:hlinkClick r:id="rId9"/>
              </a:rPr>
              <a:t>/</a:t>
            </a:r>
            <a:r>
              <a:rPr lang="ru-RU" sz="1200" dirty="0" smtClean="0">
                <a:latin typeface="Mulish" panose="020B0604020202020204" charset="-52"/>
              </a:rPr>
              <a:t> </a:t>
            </a:r>
            <a:endParaRPr lang="ru-RU" sz="1200" dirty="0">
              <a:latin typeface="Mulish" panose="020B0604020202020204" charset="-52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303" y="3805135"/>
            <a:ext cx="433209" cy="38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919" y="4357848"/>
            <a:ext cx="403593" cy="37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42" y="4886685"/>
            <a:ext cx="485416" cy="46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028" y="5470216"/>
            <a:ext cx="467592" cy="3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05" y="6059511"/>
            <a:ext cx="473261" cy="39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147649" y="1560856"/>
            <a:ext cx="50443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Mulish" panose="020B0604020202020204" charset="-52"/>
              </a:rPr>
              <a:t>Российский </a:t>
            </a:r>
            <a:r>
              <a:rPr lang="ru-RU" sz="1200" dirty="0">
                <a:latin typeface="Mulish" panose="020B0604020202020204" charset="-52"/>
              </a:rPr>
              <a:t>университет </a:t>
            </a:r>
            <a:r>
              <a:rPr lang="ru-RU" sz="1200" dirty="0" smtClean="0">
                <a:latin typeface="Mulish" panose="020B0604020202020204" charset="-52"/>
              </a:rPr>
              <a:t>транспорта (РУТ </a:t>
            </a:r>
            <a:r>
              <a:rPr lang="ru-RU" sz="1200" dirty="0">
                <a:latin typeface="Mulish" panose="020B0604020202020204" charset="-52"/>
              </a:rPr>
              <a:t>(МИИТ</a:t>
            </a:r>
            <a:r>
              <a:rPr lang="ru-RU" sz="1200" dirty="0" smtClean="0">
                <a:latin typeface="Mulish" panose="020B0604020202020204" charset="-52"/>
              </a:rPr>
              <a:t>))</a:t>
            </a:r>
            <a:endParaRPr lang="ru-RU" sz="1200" dirty="0">
              <a:latin typeface="Mulish" panose="020B0604020202020204" charset="-52"/>
            </a:endParaRPr>
          </a:p>
          <a:p>
            <a:r>
              <a:rPr lang="ru-RU" sz="1200" dirty="0" smtClean="0">
                <a:latin typeface="Mulish" panose="020B0604020202020204" charset="-52"/>
              </a:rPr>
              <a:t>Ссылка </a:t>
            </a:r>
            <a:r>
              <a:rPr lang="ru-RU" sz="1200" dirty="0">
                <a:latin typeface="Mulish" panose="020B0604020202020204" charset="-52"/>
              </a:rPr>
              <a:t>на сайт</a:t>
            </a:r>
            <a:r>
              <a:rPr lang="ru-RU" sz="1200" dirty="0" smtClean="0">
                <a:latin typeface="Mulish" panose="020B0604020202020204" charset="-52"/>
              </a:rPr>
              <a:t>: </a:t>
            </a:r>
            <a:r>
              <a:rPr lang="en-US" sz="1200" dirty="0">
                <a:latin typeface="Mulish" panose="020B0604020202020204" charset="-52"/>
                <a:hlinkClick r:id="rId15"/>
              </a:rPr>
              <a:t>https://www.miit.ru</a:t>
            </a:r>
            <a:r>
              <a:rPr lang="en-US" sz="1200" dirty="0" smtClean="0">
                <a:latin typeface="Mulish" panose="020B0604020202020204" charset="-52"/>
                <a:hlinkClick r:id="rId15"/>
              </a:rPr>
              <a:t>/</a:t>
            </a:r>
            <a:r>
              <a:rPr lang="ru-RU" sz="1200" dirty="0" smtClean="0">
                <a:latin typeface="Mulish" panose="020B0604020202020204" charset="-52"/>
              </a:rPr>
              <a:t> </a:t>
            </a:r>
          </a:p>
          <a:p>
            <a:endParaRPr lang="ru-RU" sz="1200" dirty="0">
              <a:latin typeface="Mulish" panose="020B0604020202020204" charset="-52"/>
            </a:endParaRPr>
          </a:p>
          <a:p>
            <a:r>
              <a:rPr lang="ru-RU" sz="1200" dirty="0" smtClean="0">
                <a:latin typeface="Mulish" panose="020B0604020202020204" charset="-52"/>
              </a:rPr>
              <a:t>Московский автомобильно-дорожный государственный технический университет (МАДИ). </a:t>
            </a:r>
            <a:r>
              <a:rPr lang="ru-RU" sz="1200" dirty="0">
                <a:latin typeface="Mulish" panose="020B0604020202020204" charset="-52"/>
              </a:rPr>
              <a:t>Ссылка на сайт: </a:t>
            </a:r>
            <a:r>
              <a:rPr lang="en-US" sz="1200" dirty="0">
                <a:latin typeface="Mulish" panose="020B0604020202020204" charset="-52"/>
                <a:hlinkClick r:id="rId16"/>
              </a:rPr>
              <a:t>https://madi.ru/</a:t>
            </a:r>
            <a:endParaRPr lang="ru-RU" sz="1200" dirty="0">
              <a:latin typeface="Mulish" panose="020B0604020202020204" charset="-52"/>
            </a:endParaRPr>
          </a:p>
          <a:p>
            <a:endParaRPr lang="ru-RU" sz="1200" dirty="0" smtClean="0">
              <a:latin typeface="Mulish" panose="020B0604020202020204" charset="-52"/>
            </a:endParaRPr>
          </a:p>
          <a:p>
            <a:r>
              <a:rPr lang="ru-RU" sz="1200" dirty="0" smtClean="0">
                <a:latin typeface="Mulish" panose="020B0604020202020204" charset="-52"/>
              </a:rPr>
              <a:t>«</a:t>
            </a:r>
            <a:r>
              <a:rPr lang="ru-RU" sz="1200" dirty="0">
                <a:latin typeface="Mulish" panose="020B0604020202020204" charset="-52"/>
              </a:rPr>
              <a:t>Российский государственный университет народного хозяйства имени В.И. Вернадского</a:t>
            </a:r>
            <a:r>
              <a:rPr lang="ru-RU" sz="1200" dirty="0" smtClean="0">
                <a:latin typeface="Mulish" panose="020B0604020202020204" charset="-52"/>
              </a:rPr>
              <a:t>». </a:t>
            </a:r>
            <a:r>
              <a:rPr lang="ru-RU" sz="1200" dirty="0">
                <a:latin typeface="Mulish" panose="020B0604020202020204" charset="-52"/>
              </a:rPr>
              <a:t>Ссылка на сайт: </a:t>
            </a:r>
            <a:r>
              <a:rPr lang="en-US" sz="1200" dirty="0">
                <a:latin typeface="Mulish" panose="020B0604020202020204" charset="-52"/>
                <a:hlinkClick r:id="rId17"/>
              </a:rPr>
              <a:t>https://rgunh.ru</a:t>
            </a:r>
            <a:r>
              <a:rPr lang="en-US" sz="1200" dirty="0" smtClean="0">
                <a:latin typeface="Mulish" panose="020B0604020202020204" charset="-52"/>
                <a:hlinkClick r:id="rId17"/>
              </a:rPr>
              <a:t>/</a:t>
            </a:r>
            <a:r>
              <a:rPr lang="ru-RU" sz="1200" dirty="0" smtClean="0">
                <a:latin typeface="Mulish" panose="020B0604020202020204" charset="-52"/>
              </a:rPr>
              <a:t> </a:t>
            </a:r>
          </a:p>
          <a:p>
            <a:endParaRPr lang="ru-RU" sz="1200" dirty="0">
              <a:latin typeface="Mulish" panose="020B0604020202020204" charset="-52"/>
            </a:endParaRPr>
          </a:p>
          <a:p>
            <a:r>
              <a:rPr lang="ru-RU" sz="1200" dirty="0">
                <a:latin typeface="Mulish" panose="020B0604020202020204" charset="-52"/>
              </a:rPr>
              <a:t>Московский политехнический </a:t>
            </a:r>
            <a:r>
              <a:rPr lang="ru-RU" sz="1200" dirty="0" smtClean="0">
                <a:latin typeface="Mulish" panose="020B0604020202020204" charset="-52"/>
              </a:rPr>
              <a:t>университет</a:t>
            </a:r>
          </a:p>
          <a:p>
            <a:r>
              <a:rPr lang="ru-RU" sz="1200" dirty="0">
                <a:latin typeface="Mulish" panose="020B0604020202020204" charset="-52"/>
              </a:rPr>
              <a:t>Ссылка на сайт</a:t>
            </a:r>
            <a:r>
              <a:rPr lang="ru-RU" sz="1200" dirty="0" smtClean="0">
                <a:latin typeface="Mulish" panose="020B0604020202020204" charset="-52"/>
              </a:rPr>
              <a:t>: </a:t>
            </a:r>
            <a:r>
              <a:rPr lang="en-US" sz="1200" dirty="0">
                <a:latin typeface="Mulish" panose="020B0604020202020204" charset="-52"/>
                <a:hlinkClick r:id="rId18"/>
              </a:rPr>
              <a:t>https://mospolytech.ru</a:t>
            </a:r>
            <a:r>
              <a:rPr lang="en-US" sz="1200" dirty="0" smtClean="0">
                <a:latin typeface="Mulish" panose="020B0604020202020204" charset="-52"/>
                <a:hlinkClick r:id="rId18"/>
              </a:rPr>
              <a:t>/</a:t>
            </a:r>
            <a:r>
              <a:rPr lang="ru-RU" sz="1200" dirty="0" smtClean="0">
                <a:latin typeface="Mulish" panose="020B0604020202020204" charset="-52"/>
              </a:rPr>
              <a:t> </a:t>
            </a:r>
            <a:endParaRPr lang="ru-RU" sz="1200" dirty="0">
              <a:latin typeface="Mulish" panose="020B0604020202020204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1267"/>
          <a:stretch/>
        </p:blipFill>
        <p:spPr bwMode="auto">
          <a:xfrm>
            <a:off x="6624053" y="1566538"/>
            <a:ext cx="378742" cy="47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0"/>
          <a:stretch/>
        </p:blipFill>
        <p:spPr bwMode="auto">
          <a:xfrm>
            <a:off x="6615961" y="2153788"/>
            <a:ext cx="442918" cy="391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00" y="2707122"/>
            <a:ext cx="482087" cy="441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72" y="3360898"/>
            <a:ext cx="664656" cy="173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68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" name="AutoShape 2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5575" y="148152"/>
            <a:ext cx="11353889" cy="1116000"/>
          </a:xfrm>
          <a:prstGeom prst="roundRect">
            <a:avLst>
              <a:gd name="adj" fmla="val 1874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Mulish" pitchFamily="2" charset="-52"/>
              </a:rPr>
              <a:t>Проектные </a:t>
            </a:r>
            <a:r>
              <a:rPr lang="ru-RU" sz="3200" b="1" dirty="0">
                <a:latin typeface="Mulish" pitchFamily="2" charset="-52"/>
              </a:rPr>
              <a:t>задания для групповой работы </a:t>
            </a:r>
            <a:endParaRPr lang="ru-RU" sz="3200" b="1" dirty="0" smtClean="0">
              <a:latin typeface="Mulish" pitchFamily="2" charset="-52"/>
            </a:endParaRPr>
          </a:p>
          <a:p>
            <a:pPr algn="ctr"/>
            <a:r>
              <a:rPr lang="ru-RU" sz="3200" b="1" dirty="0" smtClean="0">
                <a:latin typeface="Mulish" pitchFamily="2" charset="-52"/>
              </a:rPr>
              <a:t>по </a:t>
            </a:r>
            <a:r>
              <a:rPr lang="ru-RU" sz="3200" b="1" dirty="0">
                <a:latin typeface="Mulish" pitchFamily="2" charset="-52"/>
              </a:rPr>
              <a:t>параллелям </a:t>
            </a:r>
            <a:r>
              <a:rPr lang="ru-RU" sz="3200" b="1" dirty="0">
                <a:solidFill>
                  <a:schemeClr val="tx1"/>
                </a:solidFill>
                <a:latin typeface="Mulish" pitchFamily="2" charset="-52"/>
              </a:rPr>
              <a:t>(выбрать)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0375" y="1484796"/>
            <a:ext cx="4845303" cy="1903171"/>
          </a:xfrm>
          <a:prstGeom prst="roundRect">
            <a:avLst>
              <a:gd name="adj" fmla="val 10108"/>
            </a:avLst>
          </a:prstGeom>
          <a:solidFill>
            <a:srgbClr val="EF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Mulish" pitchFamily="2" charset="-52"/>
              </a:rPr>
              <a:t>Проект «Экологический вызов» Транспорт часто загрязняет окружающую среду. Предложите 2-3 способа, как сделать транспорт Московской области «зеленее». </a:t>
            </a:r>
            <a:endParaRPr lang="ru-RU" dirty="0" smtClean="0">
              <a:solidFill>
                <a:schemeClr val="tx1"/>
              </a:solidFill>
              <a:latin typeface="Mulish" pitchFamily="2" charset="-52"/>
            </a:endParaRPr>
          </a:p>
          <a:p>
            <a:pPr algn="ctr">
              <a:spcAft>
                <a:spcPts val="600"/>
              </a:spcAft>
            </a:pPr>
            <a:r>
              <a:rPr lang="ru-RU" dirty="0" smtClean="0">
                <a:solidFill>
                  <a:srgbClr val="FF0000"/>
                </a:solidFill>
                <a:latin typeface="Mulish" pitchFamily="2" charset="-52"/>
              </a:rPr>
              <a:t>(</a:t>
            </a:r>
            <a:r>
              <a:rPr lang="ru-RU" dirty="0">
                <a:solidFill>
                  <a:srgbClr val="FF0000"/>
                </a:solidFill>
                <a:latin typeface="Mulish" pitchFamily="2" charset="-52"/>
              </a:rPr>
              <a:t>6-7 классы</a:t>
            </a:r>
            <a:r>
              <a:rPr lang="ru-RU" dirty="0" smtClean="0">
                <a:solidFill>
                  <a:srgbClr val="FF0000"/>
                </a:solidFill>
                <a:latin typeface="Mulish" pitchFamily="2" charset="-52"/>
              </a:rPr>
              <a:t>)</a:t>
            </a:r>
            <a:endParaRPr lang="ru-RU" dirty="0">
              <a:solidFill>
                <a:srgbClr val="FF0000"/>
              </a:solidFill>
              <a:latin typeface="Mulish" pitchFamily="2" charset="-52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599688" y="1438839"/>
            <a:ext cx="5987183" cy="2518165"/>
          </a:xfrm>
          <a:prstGeom prst="roundRect">
            <a:avLst>
              <a:gd name="adj" fmla="val 10108"/>
            </a:avLst>
          </a:prstGeom>
          <a:solidFill>
            <a:srgbClr val="EF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Mulish" pitchFamily="2" charset="-52"/>
              </a:rPr>
              <a:t>Проект «Идеальный маршрут» </a:t>
            </a:r>
            <a:endParaRPr lang="ru-RU" sz="1700" dirty="0" smtClean="0">
              <a:solidFill>
                <a:schemeClr val="tx1"/>
              </a:solidFill>
              <a:latin typeface="Mulish" pitchFamily="2" charset="-52"/>
            </a:endParaRPr>
          </a:p>
          <a:p>
            <a:pPr algn="ctr"/>
            <a:r>
              <a:rPr lang="ru-RU" sz="1700" dirty="0" smtClean="0">
                <a:solidFill>
                  <a:schemeClr val="tx1"/>
                </a:solidFill>
                <a:latin typeface="Mulish" pitchFamily="2" charset="-52"/>
              </a:rPr>
              <a:t>Вы </a:t>
            </a:r>
            <a:r>
              <a:rPr lang="ru-RU" sz="1700" dirty="0">
                <a:solidFill>
                  <a:schemeClr val="tx1"/>
                </a:solidFill>
                <a:latin typeface="Mulish" pitchFamily="2" charset="-52"/>
              </a:rPr>
              <a:t>живёте в </a:t>
            </a:r>
            <a:r>
              <a:rPr lang="ru-RU" sz="1700" u="sng" dirty="0" smtClean="0">
                <a:solidFill>
                  <a:schemeClr val="tx1"/>
                </a:solidFill>
                <a:latin typeface="Mulish" pitchFamily="2" charset="-52"/>
              </a:rPr>
              <a:t>____________  </a:t>
            </a:r>
            <a:r>
              <a:rPr lang="ru-RU" sz="1700" dirty="0" smtClean="0">
                <a:solidFill>
                  <a:schemeClr val="tx1"/>
                </a:solidFill>
                <a:latin typeface="Mulish" pitchFamily="2" charset="-52"/>
              </a:rPr>
              <a:t>(населенный </a:t>
            </a:r>
            <a:r>
              <a:rPr lang="ru-RU" sz="1700" dirty="0">
                <a:solidFill>
                  <a:schemeClr val="tx1"/>
                </a:solidFill>
                <a:latin typeface="Mulish" pitchFamily="2" charset="-52"/>
              </a:rPr>
              <a:t>пункт Московской области) и учитесь в колледже или вузе. Спроектируйте свой идеальный маршрут до колледжа/вуза. Используйте разные виды транспорта (электричка, автобус, МЦД и т.д.). Нарисуйте схему или опишите его. </a:t>
            </a:r>
            <a:endParaRPr lang="ru-RU" sz="1700" dirty="0" smtClean="0">
              <a:solidFill>
                <a:schemeClr val="tx1"/>
              </a:solidFill>
              <a:latin typeface="Mulish" pitchFamily="2" charset="-52"/>
            </a:endParaRPr>
          </a:p>
          <a:p>
            <a:pPr algn="ctr"/>
            <a:r>
              <a:rPr lang="ru-RU" sz="1700" dirty="0" smtClean="0">
                <a:solidFill>
                  <a:schemeClr val="tx1"/>
                </a:solidFill>
                <a:latin typeface="Mulish" pitchFamily="2" charset="-52"/>
              </a:rPr>
              <a:t>Почему </a:t>
            </a:r>
            <a:r>
              <a:rPr lang="ru-RU" sz="1700" dirty="0">
                <a:solidFill>
                  <a:schemeClr val="tx1"/>
                </a:solidFill>
                <a:latin typeface="Mulish" pitchFamily="2" charset="-52"/>
              </a:rPr>
              <a:t>ваш маршрут удобен? </a:t>
            </a:r>
            <a:endParaRPr lang="ru-RU" sz="1700" dirty="0" smtClean="0">
              <a:solidFill>
                <a:schemeClr val="tx1"/>
              </a:solidFill>
              <a:latin typeface="Mulish" pitchFamily="2" charset="-52"/>
            </a:endParaRPr>
          </a:p>
          <a:p>
            <a:pPr algn="ctr"/>
            <a:r>
              <a:rPr lang="ru-RU" sz="1700" dirty="0" smtClean="0">
                <a:solidFill>
                  <a:srgbClr val="FF0000"/>
                </a:solidFill>
                <a:latin typeface="Mulish" pitchFamily="2" charset="-52"/>
              </a:rPr>
              <a:t>(8-9 </a:t>
            </a:r>
            <a:r>
              <a:rPr lang="ru-RU" sz="1700" dirty="0">
                <a:solidFill>
                  <a:srgbClr val="FF0000"/>
                </a:solidFill>
                <a:latin typeface="Mulish" pitchFamily="2" charset="-52"/>
              </a:rPr>
              <a:t>классы)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99688" y="4270095"/>
            <a:ext cx="6087802" cy="2155373"/>
          </a:xfrm>
          <a:prstGeom prst="roundRect">
            <a:avLst>
              <a:gd name="adj" fmla="val 10108"/>
            </a:avLst>
          </a:prstGeom>
          <a:solidFill>
            <a:srgbClr val="EF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1700" dirty="0">
                <a:solidFill>
                  <a:schemeClr val="tx1"/>
                </a:solidFill>
                <a:latin typeface="Mulish" pitchFamily="2" charset="-52"/>
              </a:rPr>
              <a:t>Проект «Инженерные решения» </a:t>
            </a:r>
          </a:p>
          <a:p>
            <a:pPr algn="ctr">
              <a:spcAft>
                <a:spcPts val="600"/>
              </a:spcAft>
            </a:pPr>
            <a:r>
              <a:rPr lang="ru-RU" sz="1700" dirty="0">
                <a:solidFill>
                  <a:schemeClr val="tx1"/>
                </a:solidFill>
                <a:latin typeface="Mulish" pitchFamily="2" charset="-52"/>
              </a:rPr>
              <a:t>Представьте, что вы инженер-проектировщик. Опишите одно главное преимущество и одну главную проблему очень плотной и загруженной </a:t>
            </a:r>
            <a:r>
              <a:rPr lang="ru-RU" sz="1700" dirty="0" smtClean="0">
                <a:solidFill>
                  <a:schemeClr val="tx1"/>
                </a:solidFill>
                <a:latin typeface="Mulish" pitchFamily="2" charset="-52"/>
              </a:rPr>
              <a:t>транспортной </a:t>
            </a:r>
            <a:r>
              <a:rPr lang="ru-RU" sz="1700" dirty="0">
                <a:solidFill>
                  <a:schemeClr val="tx1"/>
                </a:solidFill>
                <a:latin typeface="Mulish" pitchFamily="2" charset="-52"/>
              </a:rPr>
              <a:t>сети Московской области. </a:t>
            </a:r>
          </a:p>
          <a:p>
            <a:pPr algn="ctr">
              <a:spcAft>
                <a:spcPts val="600"/>
              </a:spcAft>
            </a:pPr>
            <a:r>
              <a:rPr lang="ru-RU" sz="2000" dirty="0" smtClean="0">
                <a:solidFill>
                  <a:srgbClr val="FF0000"/>
                </a:solidFill>
                <a:latin typeface="Mulish" pitchFamily="2" charset="-52"/>
              </a:rPr>
              <a:t>(</a:t>
            </a:r>
            <a:r>
              <a:rPr lang="ru-RU" sz="2000" dirty="0">
                <a:solidFill>
                  <a:srgbClr val="FF0000"/>
                </a:solidFill>
                <a:latin typeface="Mulish" pitchFamily="2" charset="-52"/>
              </a:rPr>
              <a:t>10-11 классы</a:t>
            </a:r>
            <a:r>
              <a:rPr lang="ru-RU" sz="2000" dirty="0" smtClean="0">
                <a:solidFill>
                  <a:srgbClr val="FF0000"/>
                </a:solidFill>
                <a:latin typeface="Mulish" pitchFamily="2" charset="-52"/>
              </a:rPr>
              <a:t>)</a:t>
            </a:r>
            <a:endParaRPr lang="ru-RU" sz="2000" dirty="0">
              <a:solidFill>
                <a:srgbClr val="FF0000"/>
              </a:solidFill>
              <a:latin typeface="Mulish" pitchFamily="2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73" y="3405693"/>
            <a:ext cx="3398654" cy="339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3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" y="163098"/>
            <a:ext cx="9986331" cy="119663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dirty="0"/>
              <a:t>Московская область - крупнейший транспортный узел, обеспечивающий транспортные связи между Москвой </a:t>
            </a:r>
            <a:br>
              <a:rPr lang="ru-RU" dirty="0"/>
            </a:br>
            <a:r>
              <a:rPr lang="ru-RU" dirty="0"/>
              <a:t>и другими субъектами Российской Федерации</a:t>
            </a:r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2235" y="1414125"/>
            <a:ext cx="9338207" cy="640704"/>
          </a:xfrm>
          <a:prstGeom prst="roundRect">
            <a:avLst>
              <a:gd name="adj" fmla="val 18746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000" dirty="0" smtClean="0">
                <a:latin typeface="Mulish" panose="020B0604020202020204" charset="-52"/>
              </a:rPr>
              <a:t>Стратегическое значение и структурные особенности </a:t>
            </a:r>
            <a:r>
              <a:rPr lang="ru-RU" sz="2000" dirty="0">
                <a:latin typeface="Mulish" panose="020B0604020202020204" charset="-52"/>
              </a:rPr>
              <a:t>дорожно-транспортного комплекса Московской области: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202411" y="4340634"/>
            <a:ext cx="2836689" cy="942202"/>
          </a:xfrm>
          <a:prstGeom prst="roundRect">
            <a:avLst>
              <a:gd name="adj" fmla="val 18746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Mulish" panose="020B0604020202020204" charset="-52"/>
              </a:rPr>
              <a:t>- прохождение по территории Московской области важнейших международных транспортных коридоров;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02411" y="3439115"/>
            <a:ext cx="4508032" cy="732104"/>
          </a:xfrm>
          <a:prstGeom prst="roundRect">
            <a:avLst>
              <a:gd name="adj" fmla="val 18746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200" dirty="0">
                <a:latin typeface="Mulish" panose="020B0604020202020204" charset="-52"/>
              </a:rPr>
              <a:t>- выполнение роли транзитного центра, концентрирующего </a:t>
            </a:r>
            <a:r>
              <a:rPr lang="ru-RU" sz="1200" dirty="0" err="1">
                <a:latin typeface="Mulish" panose="020B0604020202020204" charset="-52"/>
              </a:rPr>
              <a:t>грузо</a:t>
            </a:r>
            <a:r>
              <a:rPr lang="ru-RU" sz="1200" dirty="0">
                <a:latin typeface="Mulish" panose="020B0604020202020204" charset="-52"/>
              </a:rPr>
              <a:t>- и пассажиропотоки из субъектов Российской </a:t>
            </a:r>
            <a:r>
              <a:rPr lang="ru-RU" sz="1200" dirty="0" smtClean="0">
                <a:latin typeface="Mulish" panose="020B0604020202020204" charset="-52"/>
              </a:rPr>
              <a:t>Федерации;</a:t>
            </a:r>
            <a:endParaRPr lang="ru-RU" sz="1200" dirty="0">
              <a:latin typeface="Mulish" panose="020B0604020202020204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02412" y="5421664"/>
            <a:ext cx="2836687" cy="1036026"/>
          </a:xfrm>
          <a:prstGeom prst="roundRect">
            <a:avLst>
              <a:gd name="adj" fmla="val 18746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ru-RU" sz="1200" dirty="0" smtClean="0">
                <a:latin typeface="Mulish" panose="020B0604020202020204" charset="-52"/>
              </a:rPr>
              <a:t>- </a:t>
            </a:r>
            <a:r>
              <a:rPr lang="ru-RU" sz="1200" dirty="0">
                <a:latin typeface="Mulish" panose="020B0604020202020204" charset="-52"/>
              </a:rPr>
              <a:t>наличие крупных транспортно-логистических терминалов, составляющих самостоятельный кластер </a:t>
            </a:r>
            <a:r>
              <a:rPr lang="ru-RU" sz="1200" dirty="0" smtClean="0">
                <a:latin typeface="Mulish" panose="020B0604020202020204" charset="-52"/>
              </a:rPr>
              <a:t>отрасли</a:t>
            </a:r>
            <a:endParaRPr lang="ru-RU" sz="1200" dirty="0">
              <a:latin typeface="Mulish" panose="020B0604020202020204" charset="-5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34" y="2171792"/>
            <a:ext cx="4560705" cy="429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202413" y="2171792"/>
            <a:ext cx="4508031" cy="1121267"/>
          </a:xfrm>
          <a:prstGeom prst="roundRect">
            <a:avLst>
              <a:gd name="adj" fmla="val 18746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 smtClean="0">
                <a:latin typeface="Mulish" panose="020B0604020202020204" charset="-52"/>
              </a:rPr>
              <a:t>- </a:t>
            </a:r>
            <a:r>
              <a:rPr lang="ru-RU" sz="1200" dirty="0">
                <a:latin typeface="Mulish" panose="020B0604020202020204" charset="-52"/>
              </a:rPr>
              <a:t>наличие развитой авиационной инфраструктуры, сети автомобильных дорог федерального, регионального и межмуниципального значения, железных дорог, водных путей, системы пассажирского транспорта общего </a:t>
            </a:r>
            <a:r>
              <a:rPr lang="ru-RU" sz="1200" dirty="0" smtClean="0">
                <a:latin typeface="Mulish" panose="020B0604020202020204" charset="-52"/>
              </a:rPr>
              <a:t>пользования;</a:t>
            </a:r>
            <a:endParaRPr lang="ru-RU" sz="1200" dirty="0">
              <a:latin typeface="Mulish" panose="020B0604020202020204" charset="-52"/>
            </a:endParaRPr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779" y="4346712"/>
            <a:ext cx="3752850" cy="2110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672" y="2506980"/>
            <a:ext cx="2172208" cy="162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672" y="1173480"/>
            <a:ext cx="2167631" cy="1407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59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0618" y="96242"/>
            <a:ext cx="11353888" cy="1075428"/>
          </a:xfrm>
          <a:prstGeom prst="roundRect">
            <a:avLst>
              <a:gd name="adj" fmla="val 18746"/>
            </a:avLst>
          </a:prstGeom>
          <a:solidFill>
            <a:srgbClr val="2D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Mulish" pitchFamily="2" charset="-52"/>
              </a:rPr>
              <a:t>Железнодорожный каркас региона</a:t>
            </a:r>
            <a:endParaRPr lang="ru-RU" sz="3200" b="1" dirty="0">
              <a:latin typeface="Mulish" pitchFamily="2" charset="-52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5181" y="1371045"/>
            <a:ext cx="5326911" cy="3020201"/>
          </a:xfrm>
          <a:prstGeom prst="roundRect">
            <a:avLst>
              <a:gd name="adj" fmla="val 12028"/>
            </a:avLst>
          </a:prstGeom>
          <a:solidFill>
            <a:srgbClr val="E0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11 радиальных железнодорожных направлений, Большое кольцо Московской железной дороги, Московские центральные диаметры;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2300 км железнодорожных путей;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520 км на 10000 км</a:t>
            </a:r>
            <a:r>
              <a:rPr lang="ru-RU" sz="2000" baseline="30000" dirty="0">
                <a:solidFill>
                  <a:schemeClr val="tx1"/>
                </a:solidFill>
                <a:latin typeface="Mulish" pitchFamily="2" charset="-52"/>
              </a:rPr>
              <a:t>2</a:t>
            </a:r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 территории - первое место среди регионов РФ по плотности железнодорожных путей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2"/>
          <a:stretch>
            <a:fillRect/>
          </a:stretch>
        </p:blipFill>
        <p:spPr>
          <a:xfrm>
            <a:off x="3309265" y="4640726"/>
            <a:ext cx="2485487" cy="1796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/>
          <p:nvPr/>
        </p:nvPicPr>
        <p:blipFill>
          <a:blip r:embed="rId3"/>
          <a:stretch>
            <a:fillRect/>
          </a:stretch>
        </p:blipFill>
        <p:spPr>
          <a:xfrm>
            <a:off x="120617" y="4656684"/>
            <a:ext cx="2750173" cy="17969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5794752" y="1521543"/>
            <a:ext cx="6157942" cy="2976030"/>
          </a:xfrm>
          <a:prstGeom prst="roundRect">
            <a:avLst/>
          </a:prstGeom>
          <a:solidFill>
            <a:srgbClr val="E0F5E8"/>
          </a:solidFill>
        </p:spPr>
        <p:txBody>
          <a:bodyPr wrap="square" numCol="2" spcCol="21600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Mulish" panose="020B0604020202020204" charset="-52"/>
              </a:rPr>
              <a:t>Инженер по транспорту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Mulish" panose="020B0604020202020204" charset="-52"/>
              </a:rPr>
              <a:t>Машинист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latin typeface="Mulish" panose="020B0604020202020204" charset="-52"/>
              </a:rPr>
              <a:t>Дежурный по железнодорожной </a:t>
            </a:r>
            <a:r>
              <a:rPr lang="ru-RU" sz="1300" dirty="0" smtClean="0">
                <a:latin typeface="Mulish" panose="020B0604020202020204" charset="-52"/>
              </a:rPr>
              <a:t>станции / переезду / стрелочного поста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latin typeface="Mulish" panose="020B0604020202020204" charset="-52"/>
              </a:rPr>
              <a:t>Поездной </a:t>
            </a:r>
            <a:r>
              <a:rPr lang="ru-RU" sz="1300" dirty="0" smtClean="0">
                <a:latin typeface="Mulish" panose="020B0604020202020204" charset="-52"/>
              </a:rPr>
              <a:t>диспетчер</a:t>
            </a:r>
            <a:endParaRPr lang="ru-RU" sz="1300" dirty="0"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Mulish" panose="020B0604020202020204" charset="-52"/>
              </a:rPr>
              <a:t>Агент </a:t>
            </a:r>
            <a:r>
              <a:rPr lang="ru-RU" sz="1300" dirty="0">
                <a:latin typeface="Mulish" panose="020B0604020202020204" charset="-52"/>
              </a:rPr>
              <a:t>транспортного обслуживания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Mulish" panose="020B0604020202020204" charset="-52"/>
              </a:rPr>
              <a:t>Монтер </a:t>
            </a:r>
            <a:r>
              <a:rPr lang="ru-RU" sz="1300" dirty="0">
                <a:latin typeface="Mulish" panose="020B0604020202020204" charset="-52"/>
              </a:rPr>
              <a:t>пути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latin typeface="Mulish" panose="020B0604020202020204" charset="-52"/>
              </a:rPr>
              <a:t>Обходчик пути и искусственных </a:t>
            </a:r>
            <a:r>
              <a:rPr lang="ru-RU" sz="1300" dirty="0" smtClean="0">
                <a:latin typeface="Mulish" panose="020B0604020202020204" charset="-52"/>
              </a:rPr>
              <a:t>сооружений</a:t>
            </a:r>
            <a:endParaRPr lang="ru-RU" sz="1300" dirty="0"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Mulish" panose="020B0604020202020204" charset="-52"/>
              </a:rPr>
              <a:t>Проводник </a:t>
            </a:r>
            <a:r>
              <a:rPr lang="ru-RU" sz="1300" dirty="0">
                <a:latin typeface="Mulish" panose="020B0604020202020204" charset="-52"/>
              </a:rPr>
              <a:t>пассажирского </a:t>
            </a:r>
            <a:r>
              <a:rPr lang="ru-RU" sz="1300" dirty="0" smtClean="0">
                <a:latin typeface="Mulish" panose="020B0604020202020204" charset="-52"/>
              </a:rPr>
              <a:t>вагона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Mulish" panose="020B0604020202020204" charset="-52"/>
              </a:rPr>
              <a:t>Кондуктор </a:t>
            </a:r>
            <a:r>
              <a:rPr lang="ru-RU" sz="1300" dirty="0">
                <a:latin typeface="Mulish" panose="020B0604020202020204" charset="-52"/>
              </a:rPr>
              <a:t>грузовых </a:t>
            </a:r>
            <a:r>
              <a:rPr lang="ru-RU" sz="1300" dirty="0" smtClean="0">
                <a:latin typeface="Mulish" panose="020B0604020202020204" charset="-52"/>
              </a:rPr>
              <a:t>поездов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Mulish" panose="020B0604020202020204" charset="-52"/>
              </a:rPr>
              <a:t>Сигналист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Mulish" panose="020B0604020202020204" charset="-52"/>
              </a:rPr>
              <a:t>Слесарь </a:t>
            </a:r>
            <a:r>
              <a:rPr lang="ru-RU" sz="1300" dirty="0">
                <a:latin typeface="Mulish" panose="020B0604020202020204" charset="-52"/>
              </a:rPr>
              <a:t>аварийно-восстановительных </a:t>
            </a:r>
            <a:r>
              <a:rPr lang="ru-RU" sz="1300" dirty="0" smtClean="0">
                <a:latin typeface="Mulish" panose="020B0604020202020204" charset="-52"/>
              </a:rPr>
              <a:t>работ / </a:t>
            </a:r>
            <a:r>
              <a:rPr lang="ru-RU" sz="1300" dirty="0">
                <a:latin typeface="Mulish" panose="020B0604020202020204" charset="-52"/>
              </a:rPr>
              <a:t>по ремонту подвижного </a:t>
            </a:r>
            <a:r>
              <a:rPr lang="ru-RU" sz="1300" dirty="0" smtClean="0">
                <a:latin typeface="Mulish" panose="020B0604020202020204" charset="-52"/>
              </a:rPr>
              <a:t>состава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Mulish" panose="020B0604020202020204" charset="-52"/>
              </a:rPr>
              <a:t>Составитель </a:t>
            </a:r>
            <a:r>
              <a:rPr lang="ru-RU" sz="1300" dirty="0">
                <a:latin typeface="Mulish" panose="020B0604020202020204" charset="-52"/>
              </a:rPr>
              <a:t>поездов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latin typeface="Mulish" panose="020B0604020202020204" charset="-52"/>
              </a:rPr>
              <a:t>Электромонтер контактной </a:t>
            </a:r>
            <a:r>
              <a:rPr lang="ru-RU" sz="1300" dirty="0" smtClean="0">
                <a:latin typeface="Mulish" panose="020B0604020202020204" charset="-52"/>
              </a:rPr>
              <a:t>сети / </a:t>
            </a:r>
            <a:r>
              <a:rPr lang="ru-RU" sz="1300" dirty="0">
                <a:latin typeface="Mulish" panose="020B0604020202020204" charset="-52"/>
              </a:rPr>
              <a:t>по обслуживанию и ремонту устройств </a:t>
            </a:r>
            <a:r>
              <a:rPr lang="ru-RU" sz="1300" dirty="0" smtClean="0">
                <a:latin typeface="Mulish" panose="020B0604020202020204" charset="-52"/>
              </a:rPr>
              <a:t>сигнализации / тяговой подстанции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Mulish" panose="020B0604020202020204" charset="-52"/>
              </a:rPr>
              <a:t>Контролер состояния железной дороги</a:t>
            </a:r>
            <a:endParaRPr lang="ru-RU" sz="1300" dirty="0">
              <a:latin typeface="Mulish" panose="020B0604020202020204" charset="-52"/>
            </a:endParaRPr>
          </a:p>
        </p:txBody>
      </p:sp>
      <p:pic>
        <p:nvPicPr>
          <p:cNvPr id="23" name="Рисунок 22"/>
          <p:cNvPicPr/>
          <p:nvPr/>
        </p:nvPicPr>
        <p:blipFill>
          <a:blip r:embed="rId4"/>
          <a:stretch>
            <a:fillRect/>
          </a:stretch>
        </p:blipFill>
        <p:spPr>
          <a:xfrm>
            <a:off x="9183478" y="4625173"/>
            <a:ext cx="2870299" cy="1812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092456" y="1190834"/>
            <a:ext cx="538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Профессии </a:t>
            </a:r>
            <a:r>
              <a:rPr lang="ru-RU" b="1" dirty="0" smtClean="0"/>
              <a:t>на железной дороге:</a:t>
            </a:r>
            <a:endParaRPr lang="ru-RU" dirty="0"/>
          </a:p>
        </p:txBody>
      </p:sp>
      <p:pic>
        <p:nvPicPr>
          <p:cNvPr id="24" name="Рисунок 23"/>
          <p:cNvPicPr/>
          <p:nvPr/>
        </p:nvPicPr>
        <p:blipFill rotWithShape="1">
          <a:blip r:embed="rId5"/>
          <a:srcRect b="10969"/>
          <a:stretch/>
        </p:blipFill>
        <p:spPr>
          <a:xfrm>
            <a:off x="6315749" y="4625173"/>
            <a:ext cx="2392325" cy="1812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64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0618" y="96242"/>
            <a:ext cx="11430152" cy="1075428"/>
          </a:xfrm>
          <a:prstGeom prst="roundRect">
            <a:avLst>
              <a:gd name="adj" fmla="val 18746"/>
            </a:avLst>
          </a:prstGeom>
          <a:solidFill>
            <a:srgbClr val="2DB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Mulish" pitchFamily="2" charset="-52"/>
              </a:rPr>
              <a:t>Интересные факты: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5181" y="1465937"/>
            <a:ext cx="11813174" cy="1363528"/>
          </a:xfrm>
          <a:prstGeom prst="roundRect">
            <a:avLst>
              <a:gd name="adj" fmla="val 12028"/>
            </a:avLst>
          </a:prstGeom>
          <a:solidFill>
            <a:srgbClr val="E0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20 июня 1929 года от дощатого перрона Северного вокзала (ныне – Ярославский вокзал) в Мытищи отправилась первая подмосковная электричка. Электропоезд состоял всего из трёх вагонов, а двери при посадке открывались вручную. Специально для нового транспорта на всём маршруте построили высокие платформы, в том числе на станции «Лось».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5181" y="3015818"/>
            <a:ext cx="11813174" cy="1047226"/>
          </a:xfrm>
          <a:prstGeom prst="roundRect">
            <a:avLst>
              <a:gd name="adj" fmla="val 12028"/>
            </a:avLst>
          </a:prstGeom>
          <a:solidFill>
            <a:srgbClr val="E0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В 2012 </a:t>
            </a:r>
            <a:r>
              <a:rPr lang="ru-RU" sz="2000" dirty="0" smtClean="0">
                <a:solidFill>
                  <a:schemeClr val="tx1"/>
                </a:solidFill>
                <a:latin typeface="Mulish" pitchFamily="2" charset="-52"/>
              </a:rPr>
              <a:t>году</a:t>
            </a:r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Mulish" pitchFamily="2" charset="-52"/>
              </a:rPr>
              <a:t>«жёлтая» </a:t>
            </a:r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линия </a:t>
            </a:r>
            <a:r>
              <a:rPr lang="ru-RU" sz="2000" dirty="0" smtClean="0">
                <a:solidFill>
                  <a:schemeClr val="tx1"/>
                </a:solidFill>
                <a:latin typeface="Mulish" pitchFamily="2" charset="-52"/>
              </a:rPr>
              <a:t>метро пересекла </a:t>
            </a:r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МКАД, и на ней открылась станция «Новокосино». Один её вестибюль ведёт в район Новокосино ВАО Москвы, а второй – в Подмосковье, в город Реутов.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5181" y="4255140"/>
            <a:ext cx="11813174" cy="840192"/>
          </a:xfrm>
          <a:prstGeom prst="roundRect">
            <a:avLst>
              <a:gd name="adj" fmla="val 12028"/>
            </a:avLst>
          </a:prstGeom>
          <a:solidFill>
            <a:srgbClr val="E0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Первая и единственная станция московского метрополитена, которая целиком находится за пределами </a:t>
            </a:r>
            <a:r>
              <a:rPr lang="ru-RU" sz="2000" dirty="0" smtClean="0">
                <a:solidFill>
                  <a:schemeClr val="tx1"/>
                </a:solidFill>
                <a:latin typeface="Mulish" pitchFamily="2" charset="-52"/>
              </a:rPr>
              <a:t>столицы </a:t>
            </a:r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– «</a:t>
            </a:r>
            <a:r>
              <a:rPr lang="ru-RU" sz="2000" dirty="0" err="1" smtClean="0">
                <a:solidFill>
                  <a:schemeClr val="tx1"/>
                </a:solidFill>
                <a:latin typeface="Mulish" pitchFamily="2" charset="-52"/>
              </a:rPr>
              <a:t>Мякинино</a:t>
            </a:r>
            <a:r>
              <a:rPr lang="ru-RU" sz="2000" dirty="0" smtClean="0">
                <a:solidFill>
                  <a:schemeClr val="tx1"/>
                </a:solidFill>
                <a:latin typeface="Mulish" pitchFamily="2" charset="-52"/>
              </a:rPr>
              <a:t>» - открылась </a:t>
            </a:r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в 2009 году.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5181" y="5304690"/>
            <a:ext cx="11813174" cy="1139241"/>
          </a:xfrm>
          <a:prstGeom prst="roundRect">
            <a:avLst>
              <a:gd name="adj" fmla="val 12028"/>
            </a:avLst>
          </a:prstGeom>
          <a:solidFill>
            <a:srgbClr val="E0F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/>
            <a:r>
              <a:rPr lang="ru-RU" sz="2000" dirty="0">
                <a:solidFill>
                  <a:schemeClr val="tx1"/>
                </a:solidFill>
                <a:latin typeface="Mulish" pitchFamily="2" charset="-52"/>
              </a:rPr>
              <a:t>Станция «Котельники» – единственная в Московском метро и на постсоветском пространстве, выходы из которой ведут сразу в три разных населённых пункта: Москву (район Выхино-Жулебино), Котельники и Люберцы.</a:t>
            </a:r>
          </a:p>
        </p:txBody>
      </p:sp>
    </p:spTree>
    <p:extLst>
      <p:ext uri="{BB962C8B-B14F-4D97-AF65-F5344CB8AC3E}">
        <p14:creationId xmlns:p14="http://schemas.microsoft.com/office/powerpoint/2010/main" val="432736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763493" y="2654205"/>
            <a:ext cx="538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Профессии </a:t>
            </a:r>
            <a:r>
              <a:rPr lang="ru-RU" b="1" dirty="0" smtClean="0"/>
              <a:t>авиационного комплекса: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1395" y="85913"/>
            <a:ext cx="11353889" cy="1104921"/>
          </a:xfrm>
          <a:prstGeom prst="roundRect">
            <a:avLst>
              <a:gd name="adj" fmla="val 18746"/>
            </a:avLst>
          </a:prstGeom>
          <a:solidFill>
            <a:srgbClr val="428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3200" b="1" dirty="0" smtClean="0">
                <a:latin typeface="Mulish" pitchFamily="2" charset="-52"/>
              </a:rPr>
              <a:t>Воздушные ворота страны</a:t>
            </a:r>
            <a:endParaRPr lang="ru-RU" sz="2000" b="1" dirty="0">
              <a:latin typeface="Mulish" pitchFamily="2" charset="-52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91394" y="1339629"/>
            <a:ext cx="11610746" cy="1286613"/>
          </a:xfrm>
          <a:prstGeom prst="roundRect">
            <a:avLst>
              <a:gd name="adj" fmla="val 10108"/>
            </a:avLst>
          </a:prstGeom>
          <a:solidFill>
            <a:srgbClr val="E3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50" dirty="0">
                <a:solidFill>
                  <a:schemeClr val="tx1"/>
                </a:solidFill>
                <a:latin typeface="Mulish" panose="020B0604020202020204" charset="-52"/>
              </a:rPr>
              <a:t>4 крупнейших международных аэропорта </a:t>
            </a:r>
            <a:r>
              <a:rPr lang="ru-RU" sz="1750" dirty="0" smtClean="0">
                <a:solidFill>
                  <a:schemeClr val="tx1"/>
                </a:solidFill>
                <a:latin typeface="Mulish" panose="020B0604020202020204" charset="-52"/>
              </a:rPr>
              <a:t>(</a:t>
            </a:r>
            <a:r>
              <a:rPr lang="ru-RU" sz="1750" dirty="0">
                <a:solidFill>
                  <a:schemeClr val="tx1"/>
                </a:solidFill>
                <a:latin typeface="Mulish" panose="020B0604020202020204" charset="-52"/>
              </a:rPr>
              <a:t>Международный аэропорт </a:t>
            </a:r>
            <a:r>
              <a:rPr lang="ru-RU" sz="1750" dirty="0" smtClean="0">
                <a:solidFill>
                  <a:schemeClr val="tx1"/>
                </a:solidFill>
                <a:latin typeface="Mulish" panose="020B0604020202020204" charset="-52"/>
              </a:rPr>
              <a:t>Шереметьево </a:t>
            </a:r>
            <a:r>
              <a:rPr lang="ru-RU" sz="1750" dirty="0">
                <a:solidFill>
                  <a:schemeClr val="tx1"/>
                </a:solidFill>
                <a:latin typeface="Mulish" panose="020B0604020202020204" charset="-52"/>
              </a:rPr>
              <a:t>имени А. С. Пушкина, </a:t>
            </a:r>
            <a:r>
              <a:rPr lang="ru-RU" sz="1750" dirty="0" smtClean="0">
                <a:solidFill>
                  <a:schemeClr val="tx1"/>
                </a:solidFill>
                <a:latin typeface="Mulish" panose="020B0604020202020204" charset="-52"/>
              </a:rPr>
              <a:t>Международный </a:t>
            </a:r>
            <a:r>
              <a:rPr lang="ru-RU" sz="1750" dirty="0">
                <a:solidFill>
                  <a:schemeClr val="tx1"/>
                </a:solidFill>
                <a:latin typeface="Mulish" panose="020B0604020202020204" charset="-52"/>
              </a:rPr>
              <a:t>аэропорт </a:t>
            </a:r>
            <a:r>
              <a:rPr lang="ru-RU" sz="1750" dirty="0" smtClean="0">
                <a:solidFill>
                  <a:schemeClr val="tx1"/>
                </a:solidFill>
                <a:latin typeface="Mulish" panose="020B0604020202020204" charset="-52"/>
              </a:rPr>
              <a:t>Домодедово </a:t>
            </a:r>
            <a:r>
              <a:rPr lang="ru-RU" sz="1750" dirty="0">
                <a:solidFill>
                  <a:schemeClr val="tx1"/>
                </a:solidFill>
                <a:latin typeface="Mulish" panose="020B0604020202020204" charset="-52"/>
              </a:rPr>
              <a:t>имени М. В. Ломоносова, </a:t>
            </a:r>
            <a:r>
              <a:rPr lang="ru-RU" sz="1750" dirty="0" smtClean="0">
                <a:solidFill>
                  <a:schemeClr val="tx1"/>
                </a:solidFill>
                <a:latin typeface="Mulish" panose="020B0604020202020204" charset="-52"/>
              </a:rPr>
              <a:t>Аэропорт Внуково </a:t>
            </a:r>
            <a:r>
              <a:rPr lang="ru-RU" sz="1750" dirty="0">
                <a:solidFill>
                  <a:schemeClr val="tx1"/>
                </a:solidFill>
                <a:latin typeface="Mulish" panose="020B0604020202020204" charset="-52"/>
              </a:rPr>
              <a:t>имени А. Н. Туполева, </a:t>
            </a:r>
            <a:r>
              <a:rPr lang="vi-VN" sz="1750" dirty="0" smtClean="0">
                <a:solidFill>
                  <a:schemeClr val="tx1"/>
                </a:solidFill>
                <a:latin typeface="Mulish" panose="020B0604020202020204" charset="-52"/>
                <a:cs typeface="Calibri" panose="020F0502020204030204" pitchFamily="34" charset="0"/>
              </a:rPr>
              <a:t>Международный </a:t>
            </a:r>
            <a:r>
              <a:rPr lang="vi-VN" sz="1750" dirty="0">
                <a:solidFill>
                  <a:schemeClr val="tx1"/>
                </a:solidFill>
                <a:latin typeface="Mulish" panose="020B0604020202020204" charset="-52"/>
                <a:cs typeface="Calibri" panose="020F0502020204030204" pitchFamily="34" charset="0"/>
              </a:rPr>
              <a:t>аэропорт </a:t>
            </a:r>
            <a:r>
              <a:rPr lang="vi-VN" sz="1750" dirty="0" smtClean="0">
                <a:solidFill>
                  <a:schemeClr val="tx1"/>
                </a:solidFill>
                <a:latin typeface="Mulish" panose="020B0604020202020204" charset="-52"/>
                <a:cs typeface="Calibri" panose="020F0502020204030204" pitchFamily="34" charset="0"/>
              </a:rPr>
              <a:t>Жуковский</a:t>
            </a:r>
            <a:r>
              <a:rPr lang="ru-RU" sz="1750" dirty="0">
                <a:solidFill>
                  <a:schemeClr val="tx1"/>
                </a:solidFill>
                <a:latin typeface="Mulish" panose="020B0604020202020204" charset="-52"/>
              </a:rPr>
              <a:t>)</a:t>
            </a:r>
          </a:p>
          <a:p>
            <a:pPr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50" dirty="0">
                <a:solidFill>
                  <a:schemeClr val="tx1"/>
                </a:solidFill>
                <a:latin typeface="Mulish" panose="020B0604020202020204" charset="-52"/>
              </a:rPr>
              <a:t>более 80 </a:t>
            </a:r>
            <a:r>
              <a:rPr lang="ru-RU" sz="1750" i="1" dirty="0">
                <a:solidFill>
                  <a:schemeClr val="tx1"/>
                </a:solidFill>
                <a:latin typeface="Mulish" panose="020B0604020202020204" charset="-52"/>
              </a:rPr>
              <a:t>%</a:t>
            </a:r>
            <a:r>
              <a:rPr lang="ru-RU" sz="1750" dirty="0">
                <a:solidFill>
                  <a:schemeClr val="tx1"/>
                </a:solidFill>
                <a:latin typeface="Mulish" panose="020B0604020202020204" charset="-52"/>
              </a:rPr>
              <a:t> перевозок пассажиров от общего объема воздушных перевозок Российской </a:t>
            </a:r>
            <a:r>
              <a:rPr lang="ru-RU" sz="1750" dirty="0" smtClean="0">
                <a:solidFill>
                  <a:schemeClr val="tx1"/>
                </a:solidFill>
                <a:latin typeface="Mulish" panose="020B0604020202020204" charset="-52"/>
              </a:rPr>
              <a:t>Федерации</a:t>
            </a:r>
            <a:endParaRPr lang="ru-RU" sz="1750" dirty="0">
              <a:solidFill>
                <a:schemeClr val="tx1"/>
              </a:solidFill>
              <a:latin typeface="Mulish" panose="020B0604020202020204" charset="-52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21041" y="3091242"/>
            <a:ext cx="5730940" cy="3628536"/>
          </a:xfrm>
          <a:prstGeom prst="roundRect">
            <a:avLst>
              <a:gd name="adj" fmla="val 10108"/>
            </a:avLst>
          </a:prstGeom>
          <a:solidFill>
            <a:srgbClr val="E3E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Пилот (лётчик</a:t>
            </a: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)</a:t>
            </a:r>
            <a:endParaRPr lang="ru-RU" sz="15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Инженер-авиастроитель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Инженер по </a:t>
            </a:r>
            <a:r>
              <a:rPr lang="ru-RU" sz="1500" dirty="0" err="1">
                <a:solidFill>
                  <a:schemeClr val="tx1"/>
                </a:solidFill>
                <a:latin typeface="Mulish" panose="020B0604020202020204" charset="-52"/>
              </a:rPr>
              <a:t>кибербезопасности</a:t>
            </a: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 авиационных систем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Специалист по большим данным в авиационных исследованиях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Инженер по тестированию </a:t>
            </a:r>
            <a:r>
              <a:rPr lang="ru-RU" sz="1500" dirty="0" err="1">
                <a:solidFill>
                  <a:schemeClr val="tx1"/>
                </a:solidFill>
                <a:latin typeface="Mulish" panose="020B0604020202020204" charset="-52"/>
              </a:rPr>
              <a:t>авионики</a:t>
            </a:r>
            <a:endParaRPr lang="ru-RU" sz="15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Диспетчер</a:t>
            </a:r>
            <a:endParaRPr lang="ru-RU" sz="15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Менеджер </a:t>
            </a: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по авиационным </a:t>
            </a: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операциям </a:t>
            </a:r>
            <a:endParaRPr lang="ru-RU" sz="15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Разработчик бортового ПО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Специалист </a:t>
            </a: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по безопасности </a:t>
            </a: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полётов </a:t>
            </a:r>
            <a:endParaRPr lang="ru-RU" sz="15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Механик</a:t>
            </a:r>
            <a:endParaRPr lang="ru-RU" sz="15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Специалист </a:t>
            </a: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по техническому </a:t>
            </a: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обслуживанию </a:t>
            </a:r>
            <a:endParaRPr lang="ru-RU" sz="15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Слесарь-сборщик летательных </a:t>
            </a: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аппаратов</a:t>
            </a: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Специалист по моделированию и </a:t>
            </a: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CAD/CAM-системам</a:t>
            </a:r>
            <a:endParaRPr lang="ru-RU" sz="15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tx1"/>
                </a:solidFill>
                <a:latin typeface="Mulish" panose="020B0604020202020204" charset="-52"/>
              </a:rPr>
              <a:t>Стюардесса и </a:t>
            </a:r>
            <a:r>
              <a:rPr lang="ru-RU" sz="1500" dirty="0" smtClean="0">
                <a:solidFill>
                  <a:schemeClr val="tx1"/>
                </a:solidFill>
                <a:latin typeface="Mulish" panose="020B0604020202020204" charset="-52"/>
              </a:rPr>
              <a:t>стюард</a:t>
            </a:r>
            <a:endParaRPr lang="ru-RU" sz="1500" dirty="0">
              <a:solidFill>
                <a:schemeClr val="tx1"/>
              </a:solidFill>
              <a:latin typeface="Mulish" panose="020B0604020202020204" charset="-52"/>
            </a:endParaRPr>
          </a:p>
        </p:txBody>
      </p:sp>
      <p:sp>
        <p:nvSpPr>
          <p:cNvPr id="5" name="AutoShape 2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787" y="2720912"/>
            <a:ext cx="2932912" cy="19576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907" y="4808362"/>
            <a:ext cx="3194992" cy="1979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7" y="3428608"/>
            <a:ext cx="2266095" cy="2827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41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AutoShape 2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5575" y="148152"/>
            <a:ext cx="11353889" cy="1116000"/>
          </a:xfrm>
          <a:prstGeom prst="roundRect">
            <a:avLst>
              <a:gd name="adj" fmla="val 18746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3200" b="1" dirty="0" smtClean="0">
                <a:latin typeface="Mulish" pitchFamily="2" charset="-52"/>
              </a:rPr>
              <a:t>Водные артерии</a:t>
            </a:r>
            <a:endParaRPr lang="ru-RU" sz="3200" b="1" dirty="0">
              <a:latin typeface="Mulish" pitchFamily="2" charset="-52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38363" y="1357919"/>
            <a:ext cx="5433260" cy="2320946"/>
          </a:xfrm>
          <a:prstGeom prst="roundRect">
            <a:avLst>
              <a:gd name="adj" fmla="val 10108"/>
            </a:avLst>
          </a:prstGeom>
          <a:solidFill>
            <a:srgbClr val="EF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itchFamily="2" charset="-52"/>
              </a:rPr>
              <a:t>Протяжённость </a:t>
            </a:r>
            <a:r>
              <a:rPr lang="ru-RU" sz="1600" dirty="0">
                <a:solidFill>
                  <a:schemeClr val="tx1"/>
                </a:solidFill>
                <a:latin typeface="Mulish" pitchFamily="2" charset="-52"/>
              </a:rPr>
              <a:t>внутренних водных путей в пределах границ Московской области — 482 </a:t>
            </a:r>
            <a:r>
              <a:rPr lang="ru-RU" sz="1600" dirty="0" smtClean="0">
                <a:solidFill>
                  <a:schemeClr val="tx1"/>
                </a:solidFill>
                <a:latin typeface="Mulish" pitchFamily="2" charset="-52"/>
              </a:rPr>
              <a:t>км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itchFamily="2" charset="-52"/>
              </a:rPr>
              <a:t>На территории области расположены два речных порта: ОАО «Порт Коломна» и ООО «Порт Серпухов</a:t>
            </a:r>
            <a:r>
              <a:rPr lang="ru-RU" sz="1600" dirty="0" smtClean="0">
                <a:solidFill>
                  <a:schemeClr val="tx1"/>
                </a:solidFill>
                <a:latin typeface="Mulish" pitchFamily="2" charset="-52"/>
              </a:rPr>
              <a:t>», многочисленные причалы и пристани.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itchFamily="2" charset="-52"/>
              </a:rPr>
              <a:t>Канал имени Москвы, соединяющий реку Москву с рекой Волгой, (протяженность 128 км)</a:t>
            </a:r>
            <a:endParaRPr lang="ru-RU" sz="1600" dirty="0">
              <a:solidFill>
                <a:schemeClr val="tx1"/>
              </a:solidFill>
              <a:latin typeface="Mulish" pitchFamily="2" charset="-52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81898" y="3152895"/>
            <a:ext cx="3672988" cy="3609412"/>
          </a:xfrm>
          <a:prstGeom prst="roundRect">
            <a:avLst>
              <a:gd name="adj" fmla="val 10108"/>
            </a:avLst>
          </a:prstGeom>
          <a:solidFill>
            <a:srgbClr val="EFE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b="1" dirty="0">
                <a:solidFill>
                  <a:schemeClr val="tx1"/>
                </a:solidFill>
                <a:latin typeface="Mulish" panose="020B0604020202020204" charset="-52"/>
              </a:rPr>
              <a:t>Профессии  речного транспорта: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Судоводитель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(капитан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) 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Штурман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Лоцман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Боцман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Матрос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Старпом (старший помощник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) 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Судовой 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механик 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Радист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Судовой 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врач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Кок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Техник-судоводитель 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Техник-судомеханик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766013"/>
            <a:ext cx="3374433" cy="2640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89" y="1334200"/>
            <a:ext cx="2131267" cy="1705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72" y="1315388"/>
            <a:ext cx="2726992" cy="1717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05" y="3766013"/>
            <a:ext cx="3953952" cy="26405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21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AutoShape 2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3136" y="160337"/>
            <a:ext cx="11353889" cy="1116000"/>
          </a:xfrm>
          <a:prstGeom prst="roundRect">
            <a:avLst>
              <a:gd name="adj" fmla="val 18746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3200" b="1" dirty="0" smtClean="0">
                <a:latin typeface="Mulish" pitchFamily="2" charset="-52"/>
              </a:rPr>
              <a:t>Автомобильные магистрали</a:t>
            </a:r>
            <a:endParaRPr lang="ru-RU" sz="3200" b="1" dirty="0">
              <a:latin typeface="Mulish" pitchFamily="2" charset="-52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83136" y="1346652"/>
            <a:ext cx="6846940" cy="1758056"/>
          </a:xfrm>
          <a:prstGeom prst="roundRect">
            <a:avLst>
              <a:gd name="adj" fmla="val 10108"/>
            </a:avLst>
          </a:prstGeom>
          <a:solidFill>
            <a:srgbClr val="D9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Плотность дорог Московской области составляет 672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км 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на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1000 км</a:t>
            </a:r>
            <a:r>
              <a:rPr lang="ru-RU" sz="1600" baseline="30000" dirty="0">
                <a:solidFill>
                  <a:schemeClr val="tx1"/>
                </a:solidFill>
                <a:latin typeface="Mulish" panose="020B0604020202020204" charset="-52"/>
              </a:rPr>
              <a:t>2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территории -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первое место среди 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регионов.</a:t>
            </a:r>
            <a:endParaRPr lang="ru-RU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В Московской области 13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радиальных автодорог федерального значения, Центральная кольцевая автомобильная дорога и хордовые связки; автодороги регионального и 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межмуниципального значения.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Mulish" pitchFamily="2" charset="-52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148257" y="1350053"/>
            <a:ext cx="4859448" cy="5220868"/>
          </a:xfrm>
          <a:prstGeom prst="roundRect">
            <a:avLst>
              <a:gd name="adj" fmla="val 10108"/>
            </a:avLst>
          </a:prstGeom>
          <a:solidFill>
            <a:srgbClr val="D9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Профессии: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Инженер по силовым установкам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Инженер-строитель автомобильных дорог</a:t>
            </a:r>
            <a:endParaRPr lang="en-US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Инженер-конструктор (мосты/тоннели)</a:t>
            </a:r>
            <a:endParaRPr lang="en-US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Инженер по содержанию и ремонту</a:t>
            </a:r>
            <a:endParaRPr lang="en-US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Инженер по безопасности дорожного движения</a:t>
            </a:r>
            <a:endParaRPr lang="en-US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Проектировщик</a:t>
            </a:r>
            <a:endParaRPr lang="en-US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Автомеханик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(автослесарь)</a:t>
            </a:r>
            <a:endParaRPr lang="en-US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Водитель автобуса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Водитель такси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Инженер по транспортной инфраструктуре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Специалист по безопасности транспортных систем 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Дорожный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рабочий</a:t>
            </a:r>
            <a:endParaRPr lang="en-US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Машинист укладчика асфальтобетона, </a:t>
            </a:r>
            <a:endParaRPr lang="en-US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Машинист маркировочной машины</a:t>
            </a:r>
            <a:endParaRPr lang="en-US" sz="1600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Специалист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по мониторингу движения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tx1"/>
              </a:solidFill>
              <a:latin typeface="Mulish" pitchFamily="2" charset="-5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93316"/>
            <a:ext cx="2916510" cy="1822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62" y="3182680"/>
            <a:ext cx="3172414" cy="1777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06" y="5069300"/>
            <a:ext cx="3035779" cy="1707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3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" name="AutoShape 2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79326" y="1289552"/>
            <a:ext cx="6080284" cy="2219192"/>
          </a:xfrm>
          <a:prstGeom prst="roundRect">
            <a:avLst>
              <a:gd name="adj" fmla="val 10108"/>
            </a:avLst>
          </a:prstGeom>
          <a:solidFill>
            <a:srgbClr val="FDE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</a:pPr>
            <a:r>
              <a:rPr lang="ru-RU" sz="1700" b="1" dirty="0">
                <a:solidFill>
                  <a:schemeClr val="tx1"/>
                </a:solidFill>
                <a:latin typeface="Mulish" panose="020B0604020202020204" charset="-52"/>
              </a:rPr>
              <a:t>Системы пассажирского транспорта общего пользования</a:t>
            </a:r>
            <a:r>
              <a:rPr lang="ru-RU" sz="1700" b="1" dirty="0" smtClean="0">
                <a:solidFill>
                  <a:schemeClr val="tx1"/>
                </a:solidFill>
                <a:latin typeface="Mulish" panose="020B0604020202020204" charset="-52"/>
              </a:rPr>
              <a:t>:</a:t>
            </a:r>
            <a:endParaRPr lang="ru-RU" sz="1700" b="1" dirty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tx1"/>
                </a:solidFill>
                <a:latin typeface="Mulish" panose="020B0604020202020204" charset="-52"/>
              </a:rPr>
              <a:t>2100 </a:t>
            </a:r>
            <a:r>
              <a:rPr lang="ru-RU" sz="1700" dirty="0">
                <a:solidFill>
                  <a:schemeClr val="tx1"/>
                </a:solidFill>
                <a:latin typeface="Mulish" panose="020B0604020202020204" charset="-52"/>
              </a:rPr>
              <a:t>маршрутов наземного транспорта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tx1"/>
                </a:solidFill>
                <a:latin typeface="Mulish" panose="020B0604020202020204" charset="-52"/>
              </a:rPr>
              <a:t>67 000 </a:t>
            </a:r>
            <a:r>
              <a:rPr lang="ru-RU" sz="1700" dirty="0" smtClean="0">
                <a:solidFill>
                  <a:schemeClr val="tx1"/>
                </a:solidFill>
                <a:latin typeface="Mulish" panose="020B0604020202020204" charset="-52"/>
              </a:rPr>
              <a:t>км</a:t>
            </a:r>
            <a:r>
              <a:rPr lang="en-US" sz="1700" dirty="0" smtClean="0">
                <a:solidFill>
                  <a:schemeClr val="tx1"/>
                </a:solidFill>
                <a:latin typeface="Mulish" panose="020B0604020202020204" charset="-52"/>
              </a:rPr>
              <a:t> </a:t>
            </a:r>
            <a:r>
              <a:rPr lang="ru-RU" sz="1700" dirty="0" smtClean="0">
                <a:solidFill>
                  <a:schemeClr val="tx1"/>
                </a:solidFill>
                <a:latin typeface="Mulish" panose="020B0604020202020204" charset="-52"/>
              </a:rPr>
              <a:t>протяженность </a:t>
            </a:r>
            <a:r>
              <a:rPr lang="ru-RU" sz="1700" dirty="0">
                <a:solidFill>
                  <a:schemeClr val="tx1"/>
                </a:solidFill>
                <a:latin typeface="Mulish" panose="020B0604020202020204" charset="-52"/>
              </a:rPr>
              <a:t>маршрутной сети Московской </a:t>
            </a:r>
            <a:r>
              <a:rPr lang="ru-RU" sz="1700" dirty="0" smtClean="0">
                <a:solidFill>
                  <a:schemeClr val="tx1"/>
                </a:solidFill>
                <a:latin typeface="Mulish" panose="020B0604020202020204" charset="-52"/>
              </a:rPr>
              <a:t>области</a:t>
            </a:r>
            <a:r>
              <a:rPr lang="ru-RU" sz="1700" dirty="0">
                <a:solidFill>
                  <a:schemeClr val="tx1"/>
                </a:solidFill>
                <a:latin typeface="Mulish" panose="020B0604020202020204" charset="-52"/>
              </a:rPr>
              <a:t> </a:t>
            </a:r>
            <a:endParaRPr lang="ru-RU" sz="1700" dirty="0" smtClean="0">
              <a:solidFill>
                <a:schemeClr val="tx1"/>
              </a:solidFill>
              <a:latin typeface="Mulish" panose="020B0604020202020204" charset="-52"/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chemeClr val="tx1"/>
                </a:solidFill>
                <a:latin typeface="Mulish" panose="020B0604020202020204" charset="-52"/>
              </a:rPr>
              <a:t>300 тыс. </a:t>
            </a:r>
            <a:r>
              <a:rPr lang="ru-RU" sz="1700" dirty="0" smtClean="0">
                <a:solidFill>
                  <a:schemeClr val="tx1"/>
                </a:solidFill>
                <a:latin typeface="Mulish" panose="020B0604020202020204" charset="-52"/>
              </a:rPr>
              <a:t>пассажиров </a:t>
            </a:r>
            <a:r>
              <a:rPr lang="ru-RU" sz="1700" dirty="0">
                <a:solidFill>
                  <a:schemeClr val="tx1"/>
                </a:solidFill>
                <a:latin typeface="Mulish" panose="020B0604020202020204" charset="-52"/>
              </a:rPr>
              <a:t>в утренние «пиковые» </a:t>
            </a:r>
            <a:r>
              <a:rPr lang="ru-RU" sz="1700" dirty="0" smtClean="0">
                <a:solidFill>
                  <a:schemeClr val="tx1"/>
                </a:solidFill>
                <a:latin typeface="Mulish" panose="020B0604020202020204" charset="-52"/>
              </a:rPr>
              <a:t>часы </a:t>
            </a:r>
            <a:r>
              <a:rPr lang="ru-RU" sz="1700" dirty="0">
                <a:solidFill>
                  <a:schemeClr val="tx1"/>
                </a:solidFill>
                <a:latin typeface="Mulish" panose="020B0604020202020204" charset="-52"/>
              </a:rPr>
              <a:t>между Московской областью и </a:t>
            </a:r>
            <a:r>
              <a:rPr lang="ru-RU" sz="1700" dirty="0" smtClean="0">
                <a:solidFill>
                  <a:schemeClr val="tx1"/>
                </a:solidFill>
                <a:latin typeface="Mulish" panose="020B0604020202020204" charset="-52"/>
              </a:rPr>
              <a:t>Москвой</a:t>
            </a:r>
            <a:endParaRPr lang="ru-RU" sz="1700" dirty="0">
              <a:solidFill>
                <a:schemeClr val="tx1"/>
              </a:solidFill>
              <a:latin typeface="Mulish" pitchFamily="2" charset="-52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34072748"/>
              </p:ext>
            </p:extLst>
          </p:nvPr>
        </p:nvGraphicFramePr>
        <p:xfrm>
          <a:off x="75598" y="1144144"/>
          <a:ext cx="5603728" cy="4366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183136" y="107172"/>
            <a:ext cx="11353889" cy="1116000"/>
          </a:xfrm>
          <a:prstGeom prst="roundRect">
            <a:avLst>
              <a:gd name="adj" fmla="val 21167"/>
            </a:avLst>
          </a:prstGeom>
          <a:solidFill>
            <a:srgbClr val="F567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3200" b="1" dirty="0" smtClean="0">
                <a:latin typeface="Mulish" pitchFamily="2" charset="-52"/>
              </a:rPr>
              <a:t>Жизнь в движении: пассажирские перевозки</a:t>
            </a:r>
            <a:endParaRPr lang="ru-RU" sz="3200" b="1" dirty="0">
              <a:latin typeface="Mulish" pitchFamily="2" charset="-52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90230" y="5702072"/>
            <a:ext cx="6824562" cy="868842"/>
          </a:xfrm>
          <a:prstGeom prst="roundRect">
            <a:avLst>
              <a:gd name="adj" fmla="val 10108"/>
            </a:avLst>
          </a:prstGeom>
          <a:solidFill>
            <a:srgbClr val="FDE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Mulish" panose="020B0604020202020204" charset="-52"/>
              </a:rPr>
              <a:t>C 2013 года, после закрытия трамвая в Ногинске, Коломенский трамвай стал единственной </a:t>
            </a:r>
            <a:r>
              <a:rPr lang="ru-RU" dirty="0" smtClean="0">
                <a:solidFill>
                  <a:schemeClr val="tx1"/>
                </a:solidFill>
                <a:latin typeface="Mulish" panose="020B0604020202020204" charset="-52"/>
              </a:rPr>
              <a:t>трамвайной системой в Московской области.</a:t>
            </a:r>
            <a:endParaRPr lang="ru-RU" dirty="0">
              <a:solidFill>
                <a:schemeClr val="tx1"/>
              </a:solidFill>
              <a:latin typeface="Mulish" panose="020B0604020202020204" charset="-5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273" y="3838353"/>
            <a:ext cx="2806702" cy="1563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b="24319"/>
          <a:stretch/>
        </p:blipFill>
        <p:spPr bwMode="auto">
          <a:xfrm>
            <a:off x="8986033" y="3838353"/>
            <a:ext cx="2773578" cy="15634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55" y="5194211"/>
            <a:ext cx="3813912" cy="1525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12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043A06-1B68-4947-A187-A47A7C4C4AD9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1395" y="85913"/>
            <a:ext cx="11353889" cy="1253716"/>
          </a:xfrm>
          <a:prstGeom prst="roundRect">
            <a:avLst>
              <a:gd name="adj" fmla="val 18746"/>
            </a:avLst>
          </a:prstGeom>
          <a:solidFill>
            <a:srgbClr val="9EBB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350" b="1" dirty="0" smtClean="0">
                <a:solidFill>
                  <a:schemeClr val="bg1"/>
                </a:solidFill>
                <a:latin typeface="Mulish" panose="020B0604020202020204" charset="-52"/>
              </a:rPr>
              <a:t>МОСТРАНСАВТО – крупнейшее автотранспортное предприятие </a:t>
            </a:r>
          </a:p>
          <a:p>
            <a:pPr algn="ctr">
              <a:spcAft>
                <a:spcPts val="600"/>
              </a:spcAft>
            </a:pPr>
            <a:r>
              <a:rPr lang="ru-RU" sz="2350" b="1" dirty="0" smtClean="0">
                <a:solidFill>
                  <a:schemeClr val="bg1"/>
                </a:solidFill>
                <a:latin typeface="Mulish" panose="020B0604020202020204" charset="-52"/>
              </a:rPr>
              <a:t>по городским и пригородным пассажирским перевозкам </a:t>
            </a:r>
          </a:p>
          <a:p>
            <a:pPr algn="ctr">
              <a:spcAft>
                <a:spcPts val="600"/>
              </a:spcAft>
            </a:pPr>
            <a:r>
              <a:rPr lang="ru-RU" sz="2350" b="1" dirty="0" smtClean="0">
                <a:solidFill>
                  <a:schemeClr val="bg1"/>
                </a:solidFill>
                <a:latin typeface="Mulish" panose="020B0604020202020204" charset="-52"/>
              </a:rPr>
              <a:t>в Московской области </a:t>
            </a:r>
            <a:endParaRPr lang="ru-RU" sz="2350" b="1" dirty="0">
              <a:solidFill>
                <a:schemeClr val="bg1"/>
              </a:solidFill>
              <a:latin typeface="Mulish" panose="020B0604020202020204" charset="-52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48661" y="2806997"/>
            <a:ext cx="7653479" cy="388088"/>
          </a:xfrm>
          <a:prstGeom prst="roundRect">
            <a:avLst>
              <a:gd name="adj" fmla="val 10108"/>
            </a:avLst>
          </a:prstGeom>
          <a:solidFill>
            <a:srgbClr val="ECF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Mulish" panose="020B0604020202020204" charset="-52"/>
              </a:rPr>
              <a:t>20 000 </a:t>
            </a:r>
            <a:r>
              <a:rPr lang="ru-RU" dirty="0" smtClean="0">
                <a:solidFill>
                  <a:schemeClr val="tx1"/>
                </a:solidFill>
                <a:latin typeface="Mulish" panose="020B0604020202020204" charset="-52"/>
              </a:rPr>
              <a:t>специалистов работают в </a:t>
            </a:r>
            <a:r>
              <a:rPr lang="ru-RU" dirty="0" err="1" smtClean="0">
                <a:solidFill>
                  <a:schemeClr val="tx1"/>
                </a:solidFill>
                <a:latin typeface="Mulish" panose="020B0604020202020204" charset="-52"/>
              </a:rPr>
              <a:t>Мострансавто</a:t>
            </a:r>
            <a:r>
              <a:rPr lang="ru-RU" smtClean="0">
                <a:solidFill>
                  <a:schemeClr val="tx1"/>
                </a:solidFill>
                <a:latin typeface="Mulish" panose="020B0604020202020204" charset="-52"/>
              </a:rPr>
              <a:t> </a:t>
            </a:r>
            <a:endParaRPr lang="ru-RU" dirty="0">
              <a:solidFill>
                <a:schemeClr val="tx1"/>
              </a:solidFill>
              <a:latin typeface="Mulish" panose="020B0604020202020204" charset="-52"/>
            </a:endParaRPr>
          </a:p>
        </p:txBody>
      </p:sp>
      <p:sp>
        <p:nvSpPr>
          <p:cNvPr id="5" name="AutoShape 2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Как стать пилотом гражданской авиации: обучение, требования, карьера | Блог  Utai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87" y="4111571"/>
            <a:ext cx="3618614" cy="2416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6" descr="Приведи друга» и получи бонус!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57144"/>
            <a:ext cx="3655636" cy="2416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0" descr="https://mostransavto.ru/assets/images/resources/28494/avtobusyi-v-poste6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619" y="4125245"/>
            <a:ext cx="4310662" cy="2370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07975" y="1453406"/>
            <a:ext cx="3503236" cy="2434297"/>
          </a:xfrm>
          <a:prstGeom prst="roundRect">
            <a:avLst>
              <a:gd name="adj" fmla="val 10108"/>
            </a:avLst>
          </a:prstGeom>
          <a:solidFill>
            <a:srgbClr val="ECF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На территории Московского региона 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расположены:</a:t>
            </a:r>
          </a:p>
          <a:p>
            <a:pPr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31 филиал </a:t>
            </a:r>
            <a:r>
              <a:rPr lang="ru-RU" sz="1600" dirty="0" err="1" smtClean="0">
                <a:solidFill>
                  <a:schemeClr val="tx1"/>
                </a:solidFill>
                <a:latin typeface="Mulish" panose="020B0604020202020204" charset="-52"/>
              </a:rPr>
              <a:t>Мострансавто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, </a:t>
            </a:r>
            <a:endParaRPr lang="ru-RU" sz="1600" dirty="0" smtClean="0">
              <a:solidFill>
                <a:schemeClr val="tx1"/>
              </a:solidFill>
              <a:latin typeface="Mulish" panose="020B0604020202020204" charset="-52"/>
            </a:endParaRPr>
          </a:p>
          <a:p>
            <a:pPr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19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 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автовокзалов,</a:t>
            </a:r>
          </a:p>
          <a:p>
            <a:pPr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25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 автостанций, </a:t>
            </a:r>
            <a:endParaRPr lang="ru-RU" sz="1600" dirty="0" smtClean="0">
              <a:solidFill>
                <a:schemeClr val="tx1"/>
              </a:solidFill>
              <a:latin typeface="Mulish" panose="020B0604020202020204" charset="-52"/>
            </a:endParaRPr>
          </a:p>
          <a:p>
            <a:pPr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110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 диспетчерских пунктов, </a:t>
            </a:r>
            <a:endParaRPr lang="ru-RU" sz="1600" dirty="0" smtClean="0">
              <a:solidFill>
                <a:schemeClr val="tx1"/>
              </a:solidFill>
              <a:latin typeface="Mulish" panose="020B0604020202020204" charset="-52"/>
            </a:endParaRPr>
          </a:p>
          <a:p>
            <a:pPr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5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 сервисных центров</a:t>
            </a:r>
            <a:endParaRPr lang="ru-RU" sz="1600" dirty="0" smtClean="0">
              <a:solidFill>
                <a:schemeClr val="tx1"/>
              </a:solidFill>
              <a:latin typeface="Mulish" panose="020B0604020202020204" charset="-52"/>
            </a:endParaRPr>
          </a:p>
          <a:p>
            <a:pPr algn="just">
              <a:spcAft>
                <a:spcPts val="600"/>
              </a:spcAft>
            </a:pPr>
            <a:endParaRPr lang="ru-RU" sz="1750" dirty="0">
              <a:solidFill>
                <a:schemeClr val="tx1"/>
              </a:solidFill>
              <a:latin typeface="Mulish" panose="020B0604020202020204" charset="-52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48662" y="2083978"/>
            <a:ext cx="7653478" cy="595422"/>
          </a:xfrm>
          <a:prstGeom prst="roundRect">
            <a:avLst>
              <a:gd name="adj" fmla="val 10108"/>
            </a:avLst>
          </a:prstGeom>
          <a:solidFill>
            <a:srgbClr val="ECF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</a:pPr>
            <a:r>
              <a:rPr lang="en-US" sz="1600" dirty="0" smtClean="0">
                <a:solidFill>
                  <a:schemeClr val="tx1"/>
                </a:solidFill>
                <a:latin typeface="Mulish" panose="020B0604020202020204" charset="-52"/>
              </a:rPr>
              <a:t>&gt; 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30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000 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км - протяжённость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всех маршрутов </a:t>
            </a:r>
            <a:r>
              <a:rPr lang="ru-RU" sz="1600" dirty="0" err="1" smtClean="0">
                <a:solidFill>
                  <a:schemeClr val="tx1"/>
                </a:solidFill>
                <a:latin typeface="Mulish" panose="020B0604020202020204" charset="-52"/>
              </a:rPr>
              <a:t>Мострансавто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 </a:t>
            </a:r>
            <a:endParaRPr lang="en-US" sz="1600" dirty="0" smtClean="0">
              <a:solidFill>
                <a:schemeClr val="tx1"/>
              </a:solidFill>
              <a:latin typeface="Mulish" panose="020B0604020202020204" charset="-52"/>
            </a:endParaRPr>
          </a:p>
          <a:p>
            <a:pPr algn="just">
              <a:spcAft>
                <a:spcPts val="600"/>
              </a:spcAft>
            </a:pPr>
            <a:r>
              <a:rPr lang="en-US" sz="1600" smtClean="0">
                <a:solidFill>
                  <a:schemeClr val="tx1"/>
                </a:solidFill>
                <a:latin typeface="Mulish" panose="020B0604020202020204" charset="-52"/>
              </a:rPr>
              <a:t>                         (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примерно равно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длине экватора 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Земли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48663" y="1479857"/>
            <a:ext cx="7653477" cy="497798"/>
          </a:xfrm>
          <a:prstGeom prst="roundRect">
            <a:avLst>
              <a:gd name="adj" fmla="val 10108"/>
            </a:avLst>
          </a:prstGeom>
          <a:solidFill>
            <a:srgbClr val="ECF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</a:pPr>
            <a:r>
              <a:rPr lang="ru-RU" dirty="0" smtClean="0">
                <a:solidFill>
                  <a:schemeClr val="tx1"/>
                </a:solidFill>
                <a:latin typeface="Mulish" panose="020B0604020202020204" charset="-52"/>
              </a:rPr>
              <a:t>5 156 </a:t>
            </a:r>
            <a:r>
              <a:rPr lang="ru-RU" dirty="0">
                <a:solidFill>
                  <a:schemeClr val="tx1"/>
                </a:solidFill>
                <a:latin typeface="Mulish" panose="020B0604020202020204" charset="-52"/>
              </a:rPr>
              <a:t>единиц </a:t>
            </a:r>
            <a:r>
              <a:rPr lang="ru-RU" dirty="0" smtClean="0">
                <a:solidFill>
                  <a:schemeClr val="tx1"/>
                </a:solidFill>
                <a:latin typeface="Mulish" panose="020B0604020202020204" charset="-52"/>
              </a:rPr>
              <a:t>техники в автобусном парке </a:t>
            </a:r>
            <a:r>
              <a:rPr lang="ru-RU" dirty="0" err="1" smtClean="0">
                <a:solidFill>
                  <a:schemeClr val="tx1"/>
                </a:solidFill>
                <a:latin typeface="Mulish" panose="020B0604020202020204" charset="-52"/>
              </a:rPr>
              <a:t>Мострансавто</a:t>
            </a:r>
            <a:r>
              <a:rPr lang="ru-RU" dirty="0" smtClean="0">
                <a:solidFill>
                  <a:schemeClr val="tx1"/>
                </a:solidFill>
                <a:latin typeface="Mulish" panose="020B0604020202020204" charset="-52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 </a:t>
            </a:r>
            <a:endParaRPr lang="ru-RU" sz="1600" dirty="0" smtClean="0">
              <a:solidFill>
                <a:schemeClr val="tx1"/>
              </a:solidFill>
              <a:latin typeface="Mulish" panose="020B0604020202020204" charset="-52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48660" y="3316182"/>
            <a:ext cx="7653480" cy="507723"/>
          </a:xfrm>
          <a:prstGeom prst="roundRect">
            <a:avLst>
              <a:gd name="adj" fmla="val 10108"/>
            </a:avLst>
          </a:prstGeom>
          <a:solidFill>
            <a:srgbClr val="ECF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r>
              <a:rPr lang="en-US" sz="1600" dirty="0" smtClean="0">
                <a:solidFill>
                  <a:schemeClr val="tx1"/>
                </a:solidFill>
                <a:latin typeface="Mulish" panose="020B0604020202020204" charset="-52"/>
              </a:rPr>
              <a:t>&gt;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 1 500 000 пассажиров ежедневно </a:t>
            </a:r>
            <a:r>
              <a:rPr lang="ru-RU" sz="1600" dirty="0">
                <a:solidFill>
                  <a:schemeClr val="tx1"/>
                </a:solidFill>
                <a:latin typeface="Mulish" panose="020B0604020202020204" charset="-52"/>
              </a:rPr>
              <a:t>перевозится </a:t>
            </a:r>
            <a:r>
              <a:rPr lang="ru-RU" sz="1600" dirty="0" smtClean="0">
                <a:solidFill>
                  <a:schemeClr val="tx1"/>
                </a:solidFill>
                <a:latin typeface="Mulish" panose="020B0604020202020204" charset="-52"/>
              </a:rPr>
              <a:t>автобусами компании </a:t>
            </a:r>
          </a:p>
        </p:txBody>
      </p:sp>
    </p:spTree>
    <p:extLst>
      <p:ext uri="{BB962C8B-B14F-4D97-AF65-F5344CB8AC3E}">
        <p14:creationId xmlns:p14="http://schemas.microsoft.com/office/powerpoint/2010/main" val="350072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«Билет в будущее»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BE64"/>
      </a:accent1>
      <a:accent2>
        <a:srgbClr val="4285F4"/>
      </a:accent2>
      <a:accent3>
        <a:srgbClr val="9477E6"/>
      </a:accent3>
      <a:accent4>
        <a:srgbClr val="00BBD6"/>
      </a:accent4>
      <a:accent5>
        <a:srgbClr val="F5675A"/>
      </a:accent5>
      <a:accent6>
        <a:srgbClr val="F1F5F9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827</Words>
  <Application>Microsoft Office PowerPoint</Application>
  <PresentationFormat>Произвольный</PresentationFormat>
  <Paragraphs>167</Paragraphs>
  <Slides>12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PT Serif</vt:lpstr>
      <vt:lpstr>Calibri</vt:lpstr>
      <vt:lpstr>Mulish</vt:lpstr>
      <vt:lpstr>Тема Office</vt:lpstr>
      <vt:lpstr>Дорожно-транспортный комплекс Московской области - ключевой узел России</vt:lpstr>
      <vt:lpstr>Московская область - крупнейший транспортный узел, обеспечивающий транспортные связи между Москвой  и другими субъектами Российской Федерации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2025-09-09T12:47:31Z</dcterms:created>
  <dcterms:modified xsi:type="dcterms:W3CDTF">2026-03-03T07:36:37Z</dcterms:modified>
</cp:coreProperties>
</file>