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7" r:id="rId3"/>
    <p:sldId id="275" r:id="rId4"/>
    <p:sldId id="274" r:id="rId5"/>
  </p:sldIdLst>
  <p:sldSz cx="9144000" cy="5143500" type="screen16x9"/>
  <p:notesSz cx="9928225" cy="6797675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5B77"/>
    <a:srgbClr val="767F82"/>
    <a:srgbClr val="0093B0"/>
    <a:srgbClr val="152D5D"/>
    <a:srgbClr val="EF8600"/>
    <a:srgbClr val="031E58"/>
    <a:srgbClr val="031E57"/>
    <a:srgbClr val="85EBFF"/>
    <a:srgbClr val="4285F4"/>
    <a:srgbClr val="697A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18" y="-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02391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38" y="2"/>
            <a:ext cx="430239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2CCA-76F0-4066-BFE0-59760BB81377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3" y="3271840"/>
            <a:ext cx="7942261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3"/>
            <a:ext cx="4302391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38" y="6456363"/>
            <a:ext cx="430239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3D8F3-60C2-47FF-9C5B-C7DCCB825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18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userDrawn="1">
  <p:cSld name="MAIN_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0"/>
            <a:ext cx="5562600" cy="514350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3" name="Рисунок 2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A5B7043-9CCA-E422-AEF3-132D331DE4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59366" y="732243"/>
            <a:ext cx="2614813" cy="6096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снимок экрана, графический дизайн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C8090CA-C459-1934-C194-5646C76F3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" y="3017520"/>
            <a:ext cx="2129936" cy="21259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ain point" preserve="1" userDrawn="1">
  <p:cSld name="1_Main poi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  <p:sp>
        <p:nvSpPr>
          <p:cNvPr id="5" name="Прямоугольник 4"/>
          <p:cNvSpPr/>
          <p:nvPr userDrawn="1"/>
        </p:nvSpPr>
        <p:spPr bwMode="auto">
          <a:xfrm>
            <a:off x="0" y="0"/>
            <a:ext cx="5562600" cy="514350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4" name="Рисунок 3" descr="Изображение выглядит как Графика, снимок экрана, графический дизайн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C8090CA-C459-1934-C194-5646C76F3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393817"/>
            <a:ext cx="3756659" cy="374968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C331697-7B93-F6AA-08B6-FA38556300C5}"/>
              </a:ext>
            </a:extLst>
          </p:cNvPr>
          <p:cNvSpPr/>
          <p:nvPr userDrawn="1"/>
        </p:nvSpPr>
        <p:spPr bwMode="auto">
          <a:xfrm>
            <a:off x="-1" y="-1"/>
            <a:ext cx="5562600" cy="5143500"/>
          </a:xfrm>
          <a:prstGeom prst="rect">
            <a:avLst/>
          </a:prstGeom>
          <a:solidFill>
            <a:srgbClr val="1D3252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3" name="Рисунок 2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5A5B7043-9CCA-E422-AEF3-132D331DE4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659366" y="732243"/>
            <a:ext cx="2614813" cy="60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68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7B15E8-1E83-174B-7AD7-8373F6B4BD7D}"/>
              </a:ext>
            </a:extLst>
          </p:cNvPr>
          <p:cNvSpPr/>
          <p:nvPr userDrawn="1"/>
        </p:nvSpPr>
        <p:spPr bwMode="auto">
          <a:xfrm>
            <a:off x="1" y="177075"/>
            <a:ext cx="9143987" cy="71558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E09A521-F48B-F725-09EE-E2D204A34EF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23591" y="314145"/>
            <a:ext cx="0" cy="460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B9885CB-DEA8-87EB-BE60-0B649BEAC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77235"/>
          <a:stretch/>
        </p:blipFill>
        <p:spPr bwMode="auto">
          <a:xfrm>
            <a:off x="162696" y="333001"/>
            <a:ext cx="374394" cy="422535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Графика, графический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19BDF96-499B-6C29-1353-40AD0FE14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 rot="5400000">
            <a:off x="7953728" y="-297617"/>
            <a:ext cx="715580" cy="1664963"/>
          </a:xfrm>
          <a:prstGeom prst="rect">
            <a:avLst/>
          </a:prstGeom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DDF8033F-2108-76DC-3D29-7C08ED120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8" y="259311"/>
            <a:ext cx="6768955" cy="5699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preserve="1" userDrawn="1">
  <p:cSld name="1_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E7B15E8-1E83-174B-7AD7-8373F6B4BD7D}"/>
              </a:ext>
            </a:extLst>
          </p:cNvPr>
          <p:cNvSpPr/>
          <p:nvPr userDrawn="1"/>
        </p:nvSpPr>
        <p:spPr bwMode="auto">
          <a:xfrm>
            <a:off x="1" y="177075"/>
            <a:ext cx="9143987" cy="71558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BE09A521-F48B-F725-09EE-E2D204A34EF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661801" y="314145"/>
            <a:ext cx="0" cy="460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Графика, Шрифт, логотип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9B9885CB-DEA8-87EB-BE60-0B649BEACA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" r="-4085"/>
          <a:stretch/>
        </p:blipFill>
        <p:spPr bwMode="auto">
          <a:xfrm>
            <a:off x="240702" y="369667"/>
            <a:ext cx="1414728" cy="349203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, Графика, графический дизайн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A19BDF96-499B-6C29-1353-40AD0FE149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 rot="5400000">
            <a:off x="7953728" y="-297617"/>
            <a:ext cx="715580" cy="1664963"/>
          </a:xfrm>
          <a:prstGeom prst="rect">
            <a:avLst/>
          </a:prstGeom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DDF8033F-2108-76DC-3D29-7C08ED120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8173" y="259311"/>
            <a:ext cx="5724361" cy="56991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14593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type="tx" preserve="1" userDrawn="1">
  <p:cSld name="1_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 bwMode="auto">
          <a:xfrm>
            <a:off x="474612" y="284729"/>
            <a:ext cx="6568400" cy="4302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600" cap="all" baseline="0">
                <a:solidFill>
                  <a:srgbClr val="415B77"/>
                </a:solidFill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14297" lvl="0" indent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ru"/>
              <a:pPr>
                <a:defRPr/>
              </a:pPr>
              <a:t>‹#›</a:t>
            </a:fld>
            <a:endParaRPr lang="ru"/>
          </a:p>
        </p:txBody>
      </p:sp>
      <p:pic>
        <p:nvPicPr>
          <p:cNvPr id="2" name="Рисунок 1" descr="Изображение выглядит как Графика, Шрифт, снимок экрана, графический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B111EBC8-B90C-FB0E-9095-2FD3F6B19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2200" y="353382"/>
            <a:ext cx="1359197" cy="316849"/>
          </a:xfrm>
          <a:prstGeom prst="rect">
            <a:avLst/>
          </a:prstGeom>
        </p:spPr>
      </p:pic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892FFE87-84FB-1D0C-85EA-3D8FAB883F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7178106" y="260690"/>
            <a:ext cx="0" cy="494196"/>
          </a:xfrm>
          <a:prstGeom prst="line">
            <a:avLst/>
          </a:prstGeom>
          <a:ln w="12700">
            <a:solidFill>
              <a:srgbClr val="697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xmlns="" id="{E402CF5F-3115-C864-8735-9CA54235346B}"/>
              </a:ext>
            </a:extLst>
          </p:cNvPr>
          <p:cNvGrpSpPr/>
          <p:nvPr userDrawn="1"/>
        </p:nvGrpSpPr>
        <p:grpSpPr>
          <a:xfrm flipH="1">
            <a:off x="606380" y="708761"/>
            <a:ext cx="3336142" cy="92249"/>
            <a:chOff x="1125606" y="603315"/>
            <a:chExt cx="1911723" cy="0"/>
          </a:xfrm>
        </p:grpSpPr>
        <p:cxnSp>
          <p:nvCxnSpPr>
            <p:cNvPr id="197" name="Прямая соединительная линия 196">
              <a:extLst>
                <a:ext uri="{FF2B5EF4-FFF2-40B4-BE49-F238E27FC236}">
                  <a16:creationId xmlns:a16="http://schemas.microsoft.com/office/drawing/2014/main" xmlns="" id="{7ECD95B1-D07E-D92F-ADC6-A86FF886895D}"/>
                </a:ext>
              </a:extLst>
            </p:cNvPr>
            <p:cNvCxnSpPr>
              <a:cxnSpLocks/>
            </p:cNvCxnSpPr>
            <p:nvPr/>
          </p:nvCxnSpPr>
          <p:spPr>
            <a:xfrm>
              <a:off x="1125606" y="603315"/>
              <a:ext cx="1055262" cy="0"/>
            </a:xfrm>
            <a:prstGeom prst="line">
              <a:avLst/>
            </a:prstGeom>
            <a:ln w="28575">
              <a:solidFill>
                <a:srgbClr val="98A8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>
              <a:extLst>
                <a:ext uri="{FF2B5EF4-FFF2-40B4-BE49-F238E27FC236}">
                  <a16:creationId xmlns:a16="http://schemas.microsoft.com/office/drawing/2014/main" xmlns="" id="{57E2F6E8-91B4-DCFD-54DE-BBCDAA66D8F8}"/>
                </a:ext>
              </a:extLst>
            </p:cNvPr>
            <p:cNvCxnSpPr>
              <a:cxnSpLocks/>
            </p:cNvCxnSpPr>
            <p:nvPr/>
          </p:nvCxnSpPr>
          <p:spPr>
            <a:xfrm>
              <a:off x="2253425" y="603315"/>
              <a:ext cx="40261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>
              <a:extLst>
                <a:ext uri="{FF2B5EF4-FFF2-40B4-BE49-F238E27FC236}">
                  <a16:creationId xmlns:a16="http://schemas.microsoft.com/office/drawing/2014/main" xmlns="" id="{E3F02597-F662-EAC7-D052-B518715239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6485" y="603315"/>
              <a:ext cx="300844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D400BB-7D09-EFD4-F2AE-553C8B504FCC}"/>
              </a:ext>
            </a:extLst>
          </p:cNvPr>
          <p:cNvSpPr/>
          <p:nvPr userDrawn="1"/>
        </p:nvSpPr>
        <p:spPr>
          <a:xfrm>
            <a:off x="0" y="343535"/>
            <a:ext cx="474612" cy="380560"/>
          </a:xfrm>
          <a:prstGeom prst="rect">
            <a:avLst/>
          </a:prstGeom>
          <a:solidFill>
            <a:srgbClr val="95A1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64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 bwMode="auto">
          <a:xfrm>
            <a:off x="1" y="177075"/>
            <a:ext cx="9143987" cy="715580"/>
          </a:xfrm>
          <a:prstGeom prst="rect">
            <a:avLst/>
          </a:prstGeom>
          <a:solidFill>
            <a:srgbClr val="1D3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rcRect r="39646"/>
          <a:stretch/>
        </p:blipFill>
        <p:spPr bwMode="auto">
          <a:xfrm>
            <a:off x="205254" y="390190"/>
            <a:ext cx="1279524" cy="327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>
            <a:cxnSpLocks/>
          </p:cNvCxnSpPr>
          <p:nvPr userDrawn="1"/>
        </p:nvCxnSpPr>
        <p:spPr bwMode="auto">
          <a:xfrm>
            <a:off x="1618954" y="314145"/>
            <a:ext cx="0" cy="4602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 bwMode="auto">
          <a:xfrm>
            <a:off x="1690032" y="207344"/>
            <a:ext cx="6009084" cy="67385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"/>
              <a:pPr marL="0" lvl="0" indent="0" algn="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57" r:id="rId3"/>
    <p:sldLayoutId id="2147483664" r:id="rId4"/>
    <p:sldLayoutId id="2147483661" r:id="rId5"/>
    <p:sldLayoutId id="2147483658" r:id="rId6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604556" y="1694143"/>
            <a:ext cx="486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«Организация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000" dirty="0">
                <a:solidFill>
                  <a:schemeClr val="bg1"/>
                </a:solidFill>
              </a:rPr>
              <a:t>проведение просветительских </a:t>
            </a:r>
            <a:r>
              <a:rPr lang="ru-RU" sz="2000" dirty="0" smtClean="0">
                <a:solidFill>
                  <a:schemeClr val="bg1"/>
                </a:solidFill>
              </a:rPr>
              <a:t>мероприятий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сфере повышения финансовой грамотности и формирования финансовой культуры обучающихся образовательных организаций Московской области»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 rot="10800000">
            <a:off x="8857393" y="1288"/>
            <a:ext cx="573213" cy="5142212"/>
          </a:xfrm>
          <a:prstGeom prst="rect">
            <a:avLst/>
          </a:prstGeom>
          <a:gradFill>
            <a:gsLst>
              <a:gs pos="45000">
                <a:srgbClr val="1D3252">
                  <a:alpha val="0"/>
                </a:srgbClr>
              </a:gs>
              <a:gs pos="100000">
                <a:srgbClr val="1D325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80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894983" y="0"/>
            <a:ext cx="175800" cy="5143500"/>
          </a:xfrm>
          <a:prstGeom prst="rect">
            <a:avLst/>
          </a:prstGeom>
          <a:solidFill>
            <a:srgbClr val="11AC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050"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 bwMode="auto">
          <a:xfrm>
            <a:off x="475526" y="1808504"/>
            <a:ext cx="0" cy="14405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05987" y="1185996"/>
            <a:ext cx="30223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Финансовая безопасность и </a:t>
            </a:r>
            <a:r>
              <a:rPr lang="ru-RU" dirty="0" err="1"/>
              <a:t>кибербезопасность</a:t>
            </a:r>
            <a:r>
              <a:rPr lang="ru-RU" dirty="0"/>
              <a:t> в период сдачи экзаменов: что нужно знать выпускнику перед ГИА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5272" y="3536955"/>
            <a:ext cx="3187611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/>
            </a:pPr>
            <a:r>
              <a:rPr lang="ru-RU" sz="1200" dirty="0" smtClean="0">
                <a:solidFill>
                  <a:srgbClr val="415B77"/>
                </a:solidFill>
                <a:latin typeface="+mj-lt"/>
                <a:ea typeface="Times New Roman" panose="02020603050405020304" pitchFamily="18" charset="0"/>
              </a:rPr>
              <a:t>Центр стратегического развития КУРО</a:t>
            </a:r>
          </a:p>
          <a:p>
            <a:pPr>
              <a:defRPr sz="1800"/>
            </a:pPr>
            <a:r>
              <a:rPr lang="ru-RU" sz="1200" dirty="0" smtClean="0">
                <a:solidFill>
                  <a:srgbClr val="415B77"/>
                </a:solidFill>
                <a:latin typeface="+mj-lt"/>
                <a:ea typeface="Times New Roman" panose="02020603050405020304" pitchFamily="18" charset="0"/>
              </a:rPr>
              <a:t>Отдел финансовой грамотности</a:t>
            </a:r>
          </a:p>
          <a:p>
            <a:pPr>
              <a:defRPr sz="1800"/>
            </a:pPr>
            <a:r>
              <a:rPr lang="ru-RU" sz="1200" b="1" dirty="0" smtClean="0">
                <a:solidFill>
                  <a:srgbClr val="415B77"/>
                </a:solidFill>
                <a:latin typeface="+mj-lt"/>
                <a:ea typeface="Times New Roman" panose="02020603050405020304" pitchFamily="18" charset="0"/>
              </a:rPr>
              <a:t>Власова Вера Викторовна</a:t>
            </a:r>
            <a:endParaRPr lang="en-US" sz="1200" b="1" dirty="0" smtClean="0">
              <a:solidFill>
                <a:srgbClr val="415B77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defRPr sz="1800"/>
            </a:pPr>
            <a:endParaRPr lang="ru-RU" sz="1200" b="1" dirty="0" smtClean="0">
              <a:solidFill>
                <a:srgbClr val="415B77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defRPr sz="1800"/>
            </a:pPr>
            <a:r>
              <a:rPr lang="en-US" sz="1200" dirty="0" err="1">
                <a:solidFill>
                  <a:srgbClr val="415B77"/>
                </a:solidFill>
                <a:latin typeface="+mj-lt"/>
                <a:ea typeface="Times New Roman" panose="02020603050405020304" pitchFamily="18" charset="0"/>
              </a:rPr>
              <a:t>e-mail:fingram@mo-kuro.ru</a:t>
            </a:r>
            <a:endParaRPr lang="ru-RU" sz="1200" dirty="0">
              <a:solidFill>
                <a:srgbClr val="415B77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defRPr sz="1800"/>
            </a:pPr>
            <a:endParaRPr lang="ru-RU" sz="1050" dirty="0">
              <a:solidFill>
                <a:srgbClr val="415B77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2825835" y="4519445"/>
            <a:ext cx="27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800" dirty="0" smtClean="0">
                <a:solidFill>
                  <a:schemeClr val="bg1"/>
                </a:solidFill>
              </a:rPr>
              <a:t>22 МАЯ </a:t>
            </a:r>
            <a:r>
              <a:rPr lang="ru-RU" sz="1800" dirty="0">
                <a:solidFill>
                  <a:schemeClr val="bg1"/>
                </a:solidFill>
              </a:rPr>
              <a:t>2026 г.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C77E0B1-0F78-7391-15E7-E2BEB08D9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23" y="384089"/>
            <a:ext cx="7882400" cy="56991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sz="1000" dirty="0"/>
              <a:t>Цикл </a:t>
            </a:r>
            <a:r>
              <a:rPr lang="ru-RU" sz="1000" dirty="0" err="1"/>
              <a:t>вебинаров</a:t>
            </a:r>
            <a:r>
              <a:rPr lang="ru-RU" sz="1000" dirty="0"/>
              <a:t> </a:t>
            </a:r>
            <a:r>
              <a:rPr lang="ru-RU" sz="1000" dirty="0" smtClean="0"/>
              <a:t>по повышению финансовой грамотности и формированию финансовой у </a:t>
            </a:r>
            <a:endParaRPr lang="ru-RU" sz="1000" dirty="0"/>
          </a:p>
          <a:p>
            <a:pPr lvl="0">
              <a:lnSpc>
                <a:spcPct val="120000"/>
              </a:lnSpc>
            </a:pPr>
            <a:r>
              <a:rPr lang="ru-RU" sz="1000" dirty="0"/>
              <a:t>«Организация и проведение просветительских мероприятий в сфере повышения финансовой грамотности</a:t>
            </a:r>
          </a:p>
          <a:p>
            <a:pPr lvl="0">
              <a:lnSpc>
                <a:spcPct val="120000"/>
              </a:lnSpc>
            </a:pPr>
            <a:r>
              <a:rPr lang="ru-RU" sz="1000" dirty="0"/>
              <a:t>и формирования финансовой культуры обучающихся образовательных организаций Московской области»</a:t>
            </a:r>
          </a:p>
          <a:p>
            <a:pPr>
              <a:lnSpc>
                <a:spcPct val="120000"/>
              </a:lnSpc>
            </a:pPr>
            <a:endParaRPr lang="ru-RU" sz="1400" dirty="0"/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EF82654E-8366-C91A-5117-71D818488442}"/>
              </a:ext>
            </a:extLst>
          </p:cNvPr>
          <p:cNvSpPr txBox="1">
            <a:spLocks/>
          </p:cNvSpPr>
          <p:nvPr/>
        </p:nvSpPr>
        <p:spPr bwMode="auto">
          <a:xfrm>
            <a:off x="4757493" y="1066749"/>
            <a:ext cx="4067420" cy="386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297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378" marR="0" lvl="1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1371566" marR="0" lvl="2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1828754" marR="0" lvl="3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2285943" marR="0" lvl="4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2743132" marR="0" lvl="5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3200320" marR="0" lvl="6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3657509" marR="0" lvl="7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4114697" marR="0" lvl="8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715"/>
            <a:ext cx="2836506" cy="4259785"/>
          </a:xfrm>
          <a:prstGeom prst="rect">
            <a:avLst/>
          </a:prstGeom>
        </p:spPr>
      </p:pic>
      <p:sp>
        <p:nvSpPr>
          <p:cNvPr id="10" name="Google Shape;54;p13"/>
          <p:cNvSpPr txBox="1">
            <a:spLocks/>
          </p:cNvSpPr>
          <p:nvPr/>
        </p:nvSpPr>
        <p:spPr>
          <a:xfrm>
            <a:off x="5415745" y="1933322"/>
            <a:ext cx="3654820" cy="29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4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Для школьников: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Ваш город в Московской области </a:t>
            </a:r>
            <a:b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endParaRPr lang="ru-RU" sz="30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Школы/ Гимназии/ Лицея 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(краткое название)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Класс</a:t>
            </a:r>
          </a:p>
          <a:p>
            <a:pPr>
              <a:lnSpc>
                <a:spcPct val="110000"/>
              </a:lnSpc>
              <a:spcAft>
                <a:spcPts val="1000"/>
              </a:spcAft>
            </a:pPr>
            <a:r>
              <a:rPr lang="ru-RU" sz="30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Ответ обучающегося: «Участвую!»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900" dirty="0" smtClean="0"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386" y="1954843"/>
            <a:ext cx="501182" cy="5058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631" y="2556061"/>
            <a:ext cx="828484" cy="5508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051" y="3259574"/>
            <a:ext cx="713336" cy="690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051" y="4179054"/>
            <a:ext cx="815323" cy="644766"/>
          </a:xfrm>
          <a:prstGeom prst="rect">
            <a:avLst/>
          </a:prstGeom>
        </p:spPr>
      </p:pic>
      <p:sp>
        <p:nvSpPr>
          <p:cNvPr id="6" name="Google Shape;54;p13"/>
          <p:cNvSpPr txBox="1">
            <a:spLocks noGrp="1"/>
          </p:cNvSpPr>
          <p:nvPr>
            <p:ph type="body" idx="1"/>
          </p:nvPr>
        </p:nvSpPr>
        <p:spPr>
          <a:xfrm>
            <a:off x="2836506" y="893828"/>
            <a:ext cx="6307494" cy="965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lvl="0" algn="ctr">
              <a:lnSpc>
                <a:spcPct val="100000"/>
              </a:lnSpc>
              <a:spcAft>
                <a:spcPts val="1000"/>
              </a:spcAft>
            </a:pP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4800" dirty="0">
                <a:solidFill>
                  <a:schemeClr val="tx1"/>
                </a:solidFill>
              </a:rPr>
              <a:t>22 мая 2026 года </a:t>
            </a:r>
          </a:p>
          <a:p>
            <a:pPr marL="180000" lvl="0" algn="ctr">
              <a:lnSpc>
                <a:spcPct val="100000"/>
              </a:lnSpc>
              <a:spcAft>
                <a:spcPts val="1000"/>
              </a:spcAft>
            </a:pPr>
            <a:r>
              <a:rPr lang="ru-RU" sz="5200" dirty="0" smtClean="0">
                <a:solidFill>
                  <a:schemeClr val="tx1"/>
                </a:solidFill>
              </a:rPr>
              <a:t>Вебинар по </a:t>
            </a:r>
            <a:r>
              <a:rPr lang="ru-RU" sz="5200" dirty="0">
                <a:solidFill>
                  <a:schemeClr val="tx1"/>
                </a:solidFill>
              </a:rPr>
              <a:t>теме: «Финансовая безопасность и </a:t>
            </a:r>
            <a:r>
              <a:rPr lang="ru-RU" sz="5200" dirty="0" err="1">
                <a:solidFill>
                  <a:schemeClr val="tx1"/>
                </a:solidFill>
              </a:rPr>
              <a:t>кибербезопасность</a:t>
            </a:r>
            <a:r>
              <a:rPr lang="ru-RU" sz="5200" dirty="0">
                <a:solidFill>
                  <a:schemeClr val="tx1"/>
                </a:solidFill>
              </a:rPr>
              <a:t> в период сдачи </a:t>
            </a:r>
            <a:r>
              <a:rPr lang="ru-RU" sz="5200" dirty="0" smtClean="0">
                <a:solidFill>
                  <a:schemeClr val="tx1"/>
                </a:solidFill>
              </a:rPr>
              <a:t>экзаменов</a:t>
            </a:r>
            <a:r>
              <a:rPr lang="ru-RU" sz="5200" dirty="0">
                <a:solidFill>
                  <a:schemeClr val="tx1"/>
                </a:solidFill>
              </a:rPr>
              <a:t>: что нужно знать выпускнику перед ГИА»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</a:rPr>
              <a:t> вебинар для обучающиеся 9-11 классов образовательных организаций Московской области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900" dirty="0"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241" y="2207755"/>
            <a:ext cx="2293682" cy="22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101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CC77E0B1-0F78-7391-15E7-E2BEB08D98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 smtClean="0"/>
              <a:t>ЦЕЛЬ И ЗАДАЧИ ВЕБИНАРА:</a:t>
            </a:r>
            <a:endParaRPr lang="ru-RU" sz="1400" dirty="0"/>
          </a:p>
        </p:txBody>
      </p:sp>
      <p:sp>
        <p:nvSpPr>
          <p:cNvPr id="4" name="Текст 6">
            <a:extLst>
              <a:ext uri="{FF2B5EF4-FFF2-40B4-BE49-F238E27FC236}">
                <a16:creationId xmlns:a16="http://schemas.microsoft.com/office/drawing/2014/main" xmlns="" id="{EF82654E-8366-C91A-5117-71D818488442}"/>
              </a:ext>
            </a:extLst>
          </p:cNvPr>
          <p:cNvSpPr txBox="1">
            <a:spLocks/>
          </p:cNvSpPr>
          <p:nvPr/>
        </p:nvSpPr>
        <p:spPr bwMode="auto">
          <a:xfrm>
            <a:off x="12129843" y="3808128"/>
            <a:ext cx="1045615" cy="1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297" marR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914378" marR="0" lvl="1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1371566" marR="0" lvl="2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1828754" marR="0" lvl="3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2285943" marR="0" lvl="4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2743132" marR="0" lvl="5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3200320" marR="0" lvl="6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3657509" marR="0" lvl="7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4114697" marR="0" lvl="8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2997968"/>
            <a:ext cx="85439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🔹 </a:t>
            </a:r>
            <a:r>
              <a:rPr lang="ru-RU" dirty="0"/>
              <a:t>Как безопасно пользоваться финансовыми онлайн-сервисами и защищать свои персональные данные;</a:t>
            </a:r>
          </a:p>
          <a:p>
            <a:r>
              <a:rPr lang="ru-RU" dirty="0"/>
              <a:t>🔹 Как распознавать современные схемы мошенничества: </a:t>
            </a:r>
            <a:r>
              <a:rPr lang="ru-RU" dirty="0" err="1"/>
              <a:t>фишинг</a:t>
            </a:r>
            <a:r>
              <a:rPr lang="ru-RU" dirty="0"/>
              <a:t>, </a:t>
            </a:r>
            <a:r>
              <a:rPr lang="ru-RU" dirty="0" err="1"/>
              <a:t>вишинг</a:t>
            </a:r>
            <a:r>
              <a:rPr lang="ru-RU" dirty="0"/>
              <a:t>, </a:t>
            </a:r>
            <a:r>
              <a:rPr lang="ru-RU" dirty="0" err="1" smtClean="0"/>
              <a:t>дропперство</a:t>
            </a:r>
            <a:r>
              <a:rPr lang="ru-RU" dirty="0" smtClean="0"/>
              <a:t> и </a:t>
            </a:r>
            <a:r>
              <a:rPr lang="ru-RU" dirty="0"/>
              <a:t>другие;</a:t>
            </a:r>
          </a:p>
          <a:p>
            <a:r>
              <a:rPr lang="ru-RU" dirty="0"/>
              <a:t>🔹 Какие простые правила помогут вам избежать финансовых потерь и не стать невольным участником противоправных действий в столь важный и ответственный для вас период.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391767"/>
            <a:ext cx="8115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Цель:</a:t>
            </a:r>
            <a:r>
              <a:rPr lang="ru-RU" dirty="0"/>
              <a:t> повысить уровень финансовой и </a:t>
            </a:r>
            <a:r>
              <a:rPr lang="ru-RU" dirty="0" err="1"/>
              <a:t>киберграмотности</a:t>
            </a:r>
            <a:r>
              <a:rPr lang="ru-RU" dirty="0"/>
              <a:t> выпускников образовательных организаций Московской области в период подготовки и сдачи ГИА, сформировать навыки безопасного поведения при использовании финансовых онлайн‑сервисов и защиты персональных данных, научить распознавать актуальные схемы финансового </a:t>
            </a:r>
            <a:r>
              <a:rPr lang="ru-RU" dirty="0" smtClean="0"/>
              <a:t>мошенничества</a:t>
            </a:r>
          </a:p>
          <a:p>
            <a:r>
              <a:rPr lang="ru-RU" dirty="0" smtClean="0"/>
              <a:t>и </a:t>
            </a:r>
            <a:r>
              <a:rPr lang="ru-RU" dirty="0"/>
              <a:t>противостоять им, чтобы минимизировать риски финансовых потерь и </a:t>
            </a:r>
            <a:r>
              <a:rPr lang="ru-RU" dirty="0" smtClean="0"/>
              <a:t>вовлечения</a:t>
            </a:r>
          </a:p>
          <a:p>
            <a:r>
              <a:rPr lang="ru-RU" dirty="0" smtClean="0"/>
              <a:t>в </a:t>
            </a:r>
            <a:r>
              <a:rPr lang="ru-RU" dirty="0"/>
              <a:t>противоправные действия.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193897"/>
            <a:ext cx="3075738" cy="7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851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375" y="952500"/>
            <a:ext cx="47296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Дорогие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ребята!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Желаем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ВАМ наилучших результатов по итогам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сдачи государственных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экзаменов!  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Пусть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полученные знания о финансовой безопасности и защите данных помогут вам избежать рисков и принимать грамотные решения 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любых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жизненных ситуациях!</a:t>
            </a:r>
          </a:p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071" b="2828"/>
          <a:stretch/>
        </p:blipFill>
        <p:spPr bwMode="auto">
          <a:xfrm>
            <a:off x="5934075" y="2324100"/>
            <a:ext cx="302709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9195"/>
          <a:stretch/>
        </p:blipFill>
        <p:spPr>
          <a:xfrm rot="1173653">
            <a:off x="5647267" y="-126812"/>
            <a:ext cx="3751507" cy="29377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27656" t="6406" r="26250" b="39219"/>
          <a:stretch/>
        </p:blipFill>
        <p:spPr>
          <a:xfrm>
            <a:off x="2223628" y="2234566"/>
            <a:ext cx="949134" cy="111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3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274</Words>
  <Application>Microsoft Office PowerPoint</Application>
  <PresentationFormat>Экран (16:9)</PresentationFormat>
  <Paragraphs>36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Цветков Илья Алексеевич</dc:creator>
  <cp:lastModifiedBy>UCH-25</cp:lastModifiedBy>
  <cp:revision>66</cp:revision>
  <cp:lastPrinted>2025-12-05T09:25:59Z</cp:lastPrinted>
  <dcterms:modified xsi:type="dcterms:W3CDTF">2026-05-22T10:57:17Z</dcterms:modified>
</cp:coreProperties>
</file>