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6" r:id="rId1"/>
    <p:sldMasterId id="2147483658" r:id="rId2"/>
    <p:sldMasterId id="2147483730" r:id="rId3"/>
    <p:sldMasterId id="2147483732" r:id="rId4"/>
    <p:sldMasterId id="2147483734" r:id="rId5"/>
    <p:sldMasterId id="2147483736" r:id="rId6"/>
    <p:sldMasterId id="2147483738" r:id="rId7"/>
    <p:sldMasterId id="2147483740" r:id="rId8"/>
    <p:sldMasterId id="2147483742" r:id="rId9"/>
    <p:sldMasterId id="2147483744" r:id="rId10"/>
  </p:sldMasterIdLst>
  <p:notesMasterIdLst>
    <p:notesMasterId r:id="rId28"/>
  </p:notesMasterIdLst>
  <p:sldIdLst>
    <p:sldId id="256" r:id="rId11"/>
    <p:sldId id="258" r:id="rId12"/>
    <p:sldId id="276" r:id="rId13"/>
    <p:sldId id="257" r:id="rId14"/>
    <p:sldId id="280" r:id="rId15"/>
    <p:sldId id="281" r:id="rId16"/>
    <p:sldId id="277" r:id="rId17"/>
    <p:sldId id="278" r:id="rId18"/>
    <p:sldId id="279" r:id="rId19"/>
    <p:sldId id="264" r:id="rId20"/>
    <p:sldId id="285" r:id="rId21"/>
    <p:sldId id="286" r:id="rId22"/>
    <p:sldId id="266" r:id="rId23"/>
    <p:sldId id="282" r:id="rId24"/>
    <p:sldId id="262" r:id="rId25"/>
    <p:sldId id="271" r:id="rId26"/>
    <p:sldId id="284" r:id="rId27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latin typeface="Open Sans"/>
              </a:rPr>
              <a:t>Для перемещения страницы щёлкните мышью</a:t>
            </a:r>
          </a:p>
        </p:txBody>
      </p:sp>
      <p:sp>
        <p:nvSpPr>
          <p:cNvPr id="212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-216000"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Для правки формата примечаний щёлкните мышью</a:t>
            </a:r>
          </a:p>
        </p:txBody>
      </p:sp>
      <p:sp>
        <p:nvSpPr>
          <p:cNvPr id="21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</a:p>
        </p:txBody>
      </p:sp>
      <p:sp>
        <p:nvSpPr>
          <p:cNvPr id="214" name="PlaceHolder 4"/>
          <p:cNvSpPr>
            <a:spLocks noGrp="1"/>
          </p:cNvSpPr>
          <p:nvPr>
            <p:ph type="dt" idx="55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  <p:sp>
        <p:nvSpPr>
          <p:cNvPr id="215" name="PlaceHolder 5"/>
          <p:cNvSpPr>
            <a:spLocks noGrp="1"/>
          </p:cNvSpPr>
          <p:nvPr>
            <p:ph type="ftr" idx="56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16" name="PlaceHolder 6"/>
          <p:cNvSpPr>
            <a:spLocks noGrp="1"/>
          </p:cNvSpPr>
          <p:nvPr>
            <p:ph type="sldNum" idx="57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8DBC73D7-EE04-433A-85F9-F1C4890BF491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55557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038600" y="857250"/>
            <a:ext cx="4113213" cy="2312988"/>
          </a:xfrm>
          <a:prstGeom prst="rect">
            <a:avLst/>
          </a:prstGeom>
          <a:ln w="0">
            <a:noFill/>
          </a:ln>
        </p:spPr>
      </p:sp>
      <p:sp>
        <p:nvSpPr>
          <p:cNvPr id="391" name="PlaceHolder 2"/>
          <p:cNvSpPr>
            <a:spLocks noGrp="1"/>
          </p:cNvSpPr>
          <p:nvPr>
            <p:ph type="body"/>
          </p:nvPr>
        </p:nvSpPr>
        <p:spPr>
          <a:xfrm>
            <a:off x="1219320" y="3300480"/>
            <a:ext cx="9752400" cy="2699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92" name="PlaceHolder 3"/>
          <p:cNvSpPr>
            <a:spLocks noGrp="1"/>
          </p:cNvSpPr>
          <p:nvPr>
            <p:ph type="sldNum" idx="60"/>
          </p:nvPr>
        </p:nvSpPr>
        <p:spPr>
          <a:xfrm>
            <a:off x="6905520" y="6513480"/>
            <a:ext cx="5282280" cy="343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+mj-lt"/>
                <a:ea typeface="+mj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2CBB0611-B08D-4D78-94C5-CF80DB45F2E8}" type="slidenum">
              <a:rPr lang="ru-RU" sz="1200" b="0" strike="noStrike" spc="-1">
                <a:solidFill>
                  <a:srgbClr val="000000"/>
                </a:solidFill>
                <a:latin typeface="+mj-lt"/>
                <a:ea typeface="+mj-ea"/>
              </a:rPr>
              <a:t>2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69009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573088" y="1336675"/>
            <a:ext cx="6410325" cy="3605213"/>
          </a:xfrm>
          <a:prstGeom prst="rect">
            <a:avLst/>
          </a:prstGeom>
          <a:ln w="0">
            <a:noFill/>
          </a:ln>
        </p:spPr>
      </p:sp>
      <p:sp>
        <p:nvSpPr>
          <p:cNvPr id="403" name="PlaceHolder 2"/>
          <p:cNvSpPr>
            <a:spLocks noGrp="1"/>
          </p:cNvSpPr>
          <p:nvPr>
            <p:ph type="body"/>
          </p:nvPr>
        </p:nvSpPr>
        <p:spPr>
          <a:xfrm>
            <a:off x="755640" y="5145120"/>
            <a:ext cx="6045840" cy="4207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216000" indent="-216000">
              <a:buNone/>
            </a:pPr>
            <a:endParaRPr lang="ru-RU" sz="18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04" name="PlaceHolder 3"/>
          <p:cNvSpPr>
            <a:spLocks noGrp="1"/>
          </p:cNvSpPr>
          <p:nvPr>
            <p:ph type="sldNum" idx="64"/>
          </p:nvPr>
        </p:nvSpPr>
        <p:spPr>
          <a:xfrm>
            <a:off x="4281480" y="10155240"/>
            <a:ext cx="3274200" cy="5338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Times New Roman"/>
                <a:ea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3D9E3A0-3246-4CB7-929F-35C56D0396B5}" type="slidenum">
              <a:rPr lang="ru-RU" sz="1200" b="0" strike="noStrike" spc="-1">
                <a:solidFill>
                  <a:srgbClr val="000000"/>
                </a:solidFill>
                <a:latin typeface="Times New Roman"/>
                <a:ea typeface="Times New Roman"/>
              </a:rPr>
              <a:t>15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53239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609480" y="83520"/>
            <a:ext cx="1097172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5CF70898-6997-4850-85A7-F02AABF61737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7986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09480" y="83520"/>
            <a:ext cx="1097172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9339075A-3383-4A0F-AD56-011E7308F282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title"/>
          </p:nvPr>
        </p:nvSpPr>
        <p:spPr>
          <a:xfrm>
            <a:off x="609480" y="83520"/>
            <a:ext cx="1097172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0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54"/>
          </p:nvPr>
        </p:nvSpPr>
        <p:spPr/>
        <p:txBody>
          <a:bodyPr/>
          <a:lstStyle/>
          <a:p>
            <a:fld id="{1A0A34A8-CB3E-481F-8975-4B5BCD1CD27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Пустой слайд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83880"/>
            <a:ext cx="10972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D1FFF64-F597-4234-ACC0-F97E20A3617F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013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83880"/>
            <a:ext cx="10972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B9DD2CB-79B8-4CA9-B753-2FF83CC4AA31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8499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3252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Обычный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09480" y="83880"/>
            <a:ext cx="10972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391DF433-3DF5-4DAA-A3A0-91E3AD365D30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24629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Обычный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83880"/>
            <a:ext cx="10972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4"/>
          </p:nvPr>
        </p:nvSpPr>
        <p:spPr/>
        <p:txBody>
          <a:bodyPr/>
          <a:lstStyle/>
          <a:p>
            <a:r>
              <a:rPr>
                <a:solidFill>
                  <a:srgbClr val="000000">
                    <a:tint val="75000"/>
                  </a:srgbClr>
                </a:solidFill>
              </a:rP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5"/>
          </p:nvPr>
        </p:nvSpPr>
        <p:spPr/>
        <p:txBody>
          <a:bodyPr/>
          <a:lstStyle/>
          <a:p>
            <a:fld id="{B3574713-C9EA-4602-8E6E-07B8AF238D5E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6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55535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83880"/>
            <a:ext cx="10972440" cy="1524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sldNum" idx="4"/>
          </p:nvPr>
        </p:nvSpPr>
        <p:spPr/>
        <p:txBody>
          <a:bodyPr/>
          <a:lstStyle/>
          <a:p>
            <a:fld id="{4AC69F1C-7356-4B0F-B556-4147599C24C3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9996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2" hidden="1"/>
          <p:cNvSpPr/>
          <p:nvPr/>
        </p:nvSpPr>
        <p:spPr>
          <a:xfrm>
            <a:off x="0" y="0"/>
            <a:ext cx="12191040" cy="6856920"/>
          </a:xfrm>
          <a:prstGeom prst="rect">
            <a:avLst/>
          </a:prstGeom>
          <a:solidFill>
            <a:srgbClr val="A6A6A6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ru-RU" sz="1400" b="0" strike="noStrike" spc="-1">
              <a:solidFill>
                <a:srgbClr val="000000"/>
              </a:solidFill>
              <a:latin typeface="Montserrat Regular"/>
              <a:ea typeface="Montserrat Regular"/>
            </a:endParaRPr>
          </a:p>
        </p:txBody>
      </p:sp>
      <p:sp>
        <p:nvSpPr>
          <p:cNvPr id="47" name="Google Shape;12;p1" hidden="1"/>
          <p:cNvSpPr/>
          <p:nvPr/>
        </p:nvSpPr>
        <p:spPr>
          <a:xfrm>
            <a:off x="10149840" y="596160"/>
            <a:ext cx="1699560" cy="2725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600" b="0" strike="noStrike" spc="-1">
                <a:solidFill>
                  <a:srgbClr val="FFFFFF"/>
                </a:solidFill>
                <a:latin typeface="Montserrat SemiBold"/>
                <a:ea typeface="Montserrat SemiBold"/>
              </a:rPr>
              <a:t>ПРАВИТЕЛЬСТВО</a:t>
            </a:r>
            <a:r>
              <a:rPr sz="600"/>
              <a:t/>
            </a:r>
            <a:br>
              <a:rPr sz="600"/>
            </a:br>
            <a:r>
              <a:rPr lang="ru-RU" sz="600" b="0" strike="noStrike" spc="-1">
                <a:solidFill>
                  <a:srgbClr val="FFFFFF"/>
                </a:solidFill>
                <a:latin typeface="Montserrat SemiBold"/>
                <a:ea typeface="Montserrat SemiBold"/>
              </a:rPr>
              <a:t>МОСКОВСКОЙ ОБЛАСТИ</a:t>
            </a:r>
            <a:endParaRPr lang="ru-RU" sz="600" b="0" strike="noStrike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48" name="Рисунок 2" descr="Рисунок 2"/>
          <p:cNvPicPr/>
          <p:nvPr/>
        </p:nvPicPr>
        <p:blipFill>
          <a:blip r:embed="rId3"/>
          <a:stretch/>
        </p:blipFill>
        <p:spPr>
          <a:xfrm>
            <a:off x="9839160" y="524880"/>
            <a:ext cx="263880" cy="330840"/>
          </a:xfrm>
          <a:prstGeom prst="rect">
            <a:avLst/>
          </a:prstGeom>
          <a:ln w="12700">
            <a:noFill/>
          </a:ln>
        </p:spPr>
      </p:pic>
      <p:pic>
        <p:nvPicPr>
          <p:cNvPr id="49" name="Рисунок 6" descr="Рисунок 6"/>
          <p:cNvPicPr/>
          <p:nvPr/>
        </p:nvPicPr>
        <p:blipFill>
          <a:blip r:embed="rId4"/>
          <a:stretch/>
        </p:blipFill>
        <p:spPr>
          <a:xfrm>
            <a:off x="9775800" y="540000"/>
            <a:ext cx="263880" cy="330840"/>
          </a:xfrm>
          <a:prstGeom prst="rect">
            <a:avLst/>
          </a:prstGeom>
          <a:ln w="12700">
            <a:noFill/>
          </a:ln>
        </p:spPr>
      </p:pic>
      <p:sp>
        <p:nvSpPr>
          <p:cNvPr id="50" name="object 4"/>
          <p:cNvSpPr/>
          <p:nvPr/>
        </p:nvSpPr>
        <p:spPr>
          <a:xfrm>
            <a:off x="10101600" y="656280"/>
            <a:ext cx="1827720" cy="1008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ct val="111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600" b="0" strike="noStrike" cap="all" spc="-1">
                <a:solidFill>
                  <a:srgbClr val="000000"/>
                </a:solidFill>
                <a:latin typeface="Montserrat SemiBold"/>
                <a:ea typeface="Montserrat SemiBold"/>
              </a:rPr>
              <a:t>МИнистерство образования московской области</a:t>
            </a:r>
            <a:endParaRPr lang="ru-RU" sz="6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83520"/>
            <a:ext cx="10971720" cy="152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Седьмой уровень структуры</a:t>
            </a:r>
          </a:p>
        </p:txBody>
      </p:sp>
      <p:sp>
        <p:nvSpPr>
          <p:cNvPr id="53" name="PlaceHolder 3"/>
          <p:cNvSpPr>
            <a:spLocks noGrp="1"/>
          </p:cNvSpPr>
          <p:nvPr>
            <p:ph type="sldNum" idx="4"/>
          </p:nvPr>
        </p:nvSpPr>
        <p:spPr>
          <a:xfrm>
            <a:off x="384120" y="712800"/>
            <a:ext cx="179640" cy="1767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100" b="0" strike="noStrike" spc="-1">
                <a:solidFill>
                  <a:srgbClr val="999999"/>
                </a:solidFill>
                <a:latin typeface="Montserrat Regular"/>
                <a:ea typeface="Montserrat Regular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5C89BA27-31C7-49F6-B175-6BC1A9B34252}" type="slidenum">
              <a:rPr lang="ru-RU" sz="1100" b="0" strike="noStrike" spc="-1">
                <a:solidFill>
                  <a:srgbClr val="999999"/>
                </a:solidFill>
                <a:latin typeface="Montserrat Regular"/>
                <a:ea typeface="Montserrat Regular"/>
              </a:rPr>
              <a:t>‹#›</a:t>
            </a:fld>
            <a:endParaRPr lang="ru-RU" sz="11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61;g3e48348ec06_19_0"/>
          <p:cNvGrpSpPr/>
          <p:nvPr/>
        </p:nvGrpSpPr>
        <p:grpSpPr>
          <a:xfrm>
            <a:off x="9829800" y="525600"/>
            <a:ext cx="2064600" cy="360360"/>
            <a:chOff x="9829800" y="525600"/>
            <a:chExt cx="2064600" cy="360360"/>
          </a:xfrm>
        </p:grpSpPr>
        <p:pic>
          <p:nvPicPr>
            <p:cNvPr id="28" name="Google Shape;62;g3e48348ec06_19_0"/>
            <p:cNvPicPr/>
            <p:nvPr/>
          </p:nvPicPr>
          <p:blipFill>
            <a:blip r:embed="rId3"/>
            <a:stretch/>
          </p:blipFill>
          <p:spPr>
            <a:xfrm>
              <a:off x="9829800" y="525600"/>
              <a:ext cx="272520" cy="360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9" name="Google Shape;63;g3e48348ec06_19_0"/>
            <p:cNvSpPr/>
            <p:nvPr/>
          </p:nvSpPr>
          <p:spPr>
            <a:xfrm>
              <a:off x="10104480" y="596880"/>
              <a:ext cx="1789920" cy="287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tabLst>
                  <a:tab pos="0" algn="l"/>
                </a:tabLst>
              </a:pPr>
              <a:r>
                <a:rPr lang="ru-RU" sz="650" spc="-1">
                  <a:solidFill>
                    <a:srgbClr val="000000"/>
                  </a:solidFill>
                  <a:latin typeface="Montserrat SemiBold"/>
                  <a:ea typeface="Montserrat SemiBold"/>
                </a:rPr>
                <a:t>МИНИСТЕРСТВО ОБРАЗОВАНИЯ </a:t>
              </a:r>
              <a:r>
                <a:rPr sz="650">
                  <a:solidFill>
                    <a:srgbClr val="000000"/>
                  </a:solidFill>
                </a:rPr>
                <a:t/>
              </a:r>
              <a:br>
                <a:rPr sz="650">
                  <a:solidFill>
                    <a:srgbClr val="000000"/>
                  </a:solidFill>
                </a:rPr>
              </a:br>
              <a:r>
                <a:rPr lang="ru-RU" sz="650" spc="-1">
                  <a:solidFill>
                    <a:srgbClr val="000000"/>
                  </a:solidFill>
                  <a:latin typeface="Montserrat SemiBold"/>
                  <a:ea typeface="Montserrat SemiBold"/>
                </a:rPr>
                <a:t>МОСКОВСКОЙ ОБЛАСТИ</a:t>
              </a:r>
              <a:endParaRPr lang="ru-RU" sz="650" spc="-1">
                <a:solidFill>
                  <a:srgbClr val="000000"/>
                </a:solidFill>
                <a:latin typeface="Open Sans"/>
              </a:endParaRPr>
            </a:p>
          </p:txBody>
        </p:sp>
      </p:grpSp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Седьмой уровень структуры</a:t>
            </a:r>
          </a:p>
        </p:txBody>
      </p:sp>
    </p:spTree>
    <p:extLst>
      <p:ext uri="{BB962C8B-B14F-4D97-AF65-F5344CB8AC3E}">
        <p14:creationId xmlns:p14="http://schemas.microsoft.com/office/powerpoint/2010/main" val="1887519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object 2" hidden="1"/>
          <p:cNvSpPr/>
          <p:nvPr/>
        </p:nvSpPr>
        <p:spPr>
          <a:xfrm>
            <a:off x="0" y="0"/>
            <a:ext cx="12191040" cy="6856920"/>
          </a:xfrm>
          <a:prstGeom prst="rect">
            <a:avLst/>
          </a:prstGeom>
          <a:solidFill>
            <a:srgbClr val="A6A6A6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ru-RU" sz="1400" b="0" strike="noStrike" spc="-1">
              <a:solidFill>
                <a:srgbClr val="000000"/>
              </a:solidFill>
              <a:latin typeface="Montserrat Regular"/>
              <a:ea typeface="Montserrat Regular"/>
            </a:endParaRPr>
          </a:p>
        </p:txBody>
      </p:sp>
      <p:sp>
        <p:nvSpPr>
          <p:cNvPr id="57" name="Google Shape;12;p1" hidden="1"/>
          <p:cNvSpPr/>
          <p:nvPr/>
        </p:nvSpPr>
        <p:spPr>
          <a:xfrm>
            <a:off x="10149840" y="596160"/>
            <a:ext cx="1699560" cy="2725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600" b="0" strike="noStrike" spc="-1">
                <a:solidFill>
                  <a:srgbClr val="FFFFFF"/>
                </a:solidFill>
                <a:latin typeface="Montserrat SemiBold"/>
                <a:ea typeface="Montserrat SemiBold"/>
              </a:rPr>
              <a:t>ПРАВИТЕЛЬСТВО</a:t>
            </a:r>
            <a:r>
              <a:rPr sz="600"/>
              <a:t/>
            </a:r>
            <a:br>
              <a:rPr sz="600"/>
            </a:br>
            <a:r>
              <a:rPr lang="ru-RU" sz="600" b="0" strike="noStrike" spc="-1">
                <a:solidFill>
                  <a:srgbClr val="FFFFFF"/>
                </a:solidFill>
                <a:latin typeface="Montserrat SemiBold"/>
                <a:ea typeface="Montserrat SemiBold"/>
              </a:rPr>
              <a:t>МОСКОВСКОЙ ОБЛАСТИ</a:t>
            </a:r>
            <a:endParaRPr lang="ru-RU" sz="600" b="0" strike="noStrike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58" name="Рисунок 2" descr="Рисунок 2"/>
          <p:cNvPicPr/>
          <p:nvPr/>
        </p:nvPicPr>
        <p:blipFill>
          <a:blip r:embed="rId3"/>
          <a:stretch/>
        </p:blipFill>
        <p:spPr>
          <a:xfrm>
            <a:off x="9839160" y="524880"/>
            <a:ext cx="263880" cy="330840"/>
          </a:xfrm>
          <a:prstGeom prst="rect">
            <a:avLst/>
          </a:prstGeom>
          <a:ln w="12700">
            <a:noFill/>
          </a:ln>
        </p:spPr>
      </p:pic>
      <p:sp>
        <p:nvSpPr>
          <p:cNvPr id="59" name="object 2"/>
          <p:cNvSpPr/>
          <p:nvPr/>
        </p:nvSpPr>
        <p:spPr>
          <a:xfrm>
            <a:off x="0" y="0"/>
            <a:ext cx="12191040" cy="6856920"/>
          </a:xfrm>
          <a:prstGeom prst="rect">
            <a:avLst/>
          </a:prstGeom>
          <a:solidFill>
            <a:srgbClr val="A6A6A6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ru-RU" sz="1400" b="0" strike="noStrike" spc="-1">
              <a:solidFill>
                <a:srgbClr val="000000"/>
              </a:solidFill>
              <a:latin typeface="Montserrat Regular"/>
              <a:ea typeface="Montserrat Regular"/>
            </a:endParaRPr>
          </a:p>
        </p:txBody>
      </p:sp>
      <p:sp>
        <p:nvSpPr>
          <p:cNvPr id="60" name="object 4"/>
          <p:cNvSpPr/>
          <p:nvPr/>
        </p:nvSpPr>
        <p:spPr>
          <a:xfrm>
            <a:off x="10101600" y="656280"/>
            <a:ext cx="1827720" cy="1008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ct val="111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600" b="0" strike="noStrike" cap="all" spc="-1">
                <a:solidFill>
                  <a:srgbClr val="FFFFFF"/>
                </a:solidFill>
                <a:latin typeface="Montserrat SemiBold"/>
                <a:ea typeface="Montserrat SemiBold"/>
              </a:rPr>
              <a:t>МИнистерство образования московской области</a:t>
            </a:r>
            <a:endParaRPr lang="ru-RU" sz="600" b="0" strike="noStrike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61" name="Рисунок 10" descr="Рисунок 10"/>
          <p:cNvPicPr/>
          <p:nvPr/>
        </p:nvPicPr>
        <p:blipFill>
          <a:blip r:embed="rId3"/>
          <a:stretch/>
        </p:blipFill>
        <p:spPr>
          <a:xfrm>
            <a:off x="9775800" y="540000"/>
            <a:ext cx="263880" cy="330840"/>
          </a:xfrm>
          <a:prstGeom prst="rect">
            <a:avLst/>
          </a:prstGeom>
          <a:ln w="12700">
            <a:noFill/>
          </a:ln>
        </p:spPr>
      </p:pic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83520"/>
            <a:ext cx="10971720" cy="152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Седьмой уровень структуры</a:t>
            </a:r>
          </a:p>
        </p:txBody>
      </p:sp>
      <p:sp>
        <p:nvSpPr>
          <p:cNvPr id="64" name="PlaceHolder 3"/>
          <p:cNvSpPr>
            <a:spLocks noGrp="1"/>
          </p:cNvSpPr>
          <p:nvPr>
            <p:ph type="sldNum" idx="5"/>
          </p:nvPr>
        </p:nvSpPr>
        <p:spPr>
          <a:xfrm>
            <a:off x="5892840" y="6172200"/>
            <a:ext cx="2843640" cy="36720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200" b="0" strike="noStrike" spc="-1">
                <a:solidFill>
                  <a:srgbClr val="000000"/>
                </a:solidFill>
                <a:latin typeface="Arial"/>
                <a:ea typeface="Arial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9C8A6D4E-ABD1-41B5-BC24-8FC497C7F0A3}" type="slidenum">
              <a:rPr lang="ru-RU" sz="1200" b="0" strike="noStrike" spc="-1">
                <a:solidFill>
                  <a:srgbClr val="000000"/>
                </a:solidFill>
                <a:latin typeface="Arial"/>
                <a:ea typeface="Arial"/>
              </a:rPr>
              <a:t>‹#›</a:t>
            </a:fld>
            <a:endParaRPr lang="ru-RU" sz="12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609480" y="83520"/>
            <a:ext cx="10971720" cy="152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20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1720" cy="3976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Седьмой уровень структуры</a:t>
            </a:r>
          </a:p>
        </p:txBody>
      </p:sp>
      <p:sp>
        <p:nvSpPr>
          <p:cNvPr id="205" name="PlaceHolder 3"/>
          <p:cNvSpPr>
            <a:spLocks noGrp="1"/>
          </p:cNvSpPr>
          <p:nvPr>
            <p:ph type="sldNum" idx="54"/>
          </p:nvPr>
        </p:nvSpPr>
        <p:spPr>
          <a:xfrm>
            <a:off x="802440" y="6431400"/>
            <a:ext cx="131760" cy="397440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fld id="{D61FD0AE-63EF-4492-97BC-A33902E6D3F3}" type="slidenum"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83880"/>
            <a:ext cx="10972080" cy="152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Седьмой уровень структуры</a:t>
            </a:r>
          </a:p>
        </p:txBody>
      </p:sp>
      <p:sp>
        <p:nvSpPr>
          <p:cNvPr id="10" name="PlaceHolder 3"/>
          <p:cNvSpPr>
            <a:spLocks noGrp="1"/>
          </p:cNvSpPr>
          <p:nvPr>
            <p:ph type="ftr" idx="1"/>
          </p:nvPr>
        </p:nvSpPr>
        <p:spPr>
          <a:xfrm>
            <a:off x="4165200" y="6356520"/>
            <a:ext cx="385812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r>
              <a:t>&lt;нижний колонтитул&gt;</a:t>
            </a:r>
          </a:p>
        </p:txBody>
      </p:sp>
      <p:sp>
        <p:nvSpPr>
          <p:cNvPr id="11" name="PlaceHolder 4"/>
          <p:cNvSpPr>
            <a:spLocks noGrp="1"/>
          </p:cNvSpPr>
          <p:nvPr>
            <p:ph type="sldNum" idx="2"/>
          </p:nvPr>
        </p:nvSpPr>
        <p:spPr>
          <a:xfrm>
            <a:off x="8737200" y="6356520"/>
            <a:ext cx="284220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DA177073-ADEC-4FCD-BA03-F8D0D2D01CE9}" type="slidenum">
              <a:rPr/>
              <a:pPr/>
              <a:t>‹#›</a:t>
            </a:fld>
            <a:endParaRPr/>
          </a:p>
        </p:txBody>
      </p:sp>
      <p:sp>
        <p:nvSpPr>
          <p:cNvPr id="12" name="PlaceHolder 5"/>
          <p:cNvSpPr>
            <a:spLocks noGrp="1"/>
          </p:cNvSpPr>
          <p:nvPr>
            <p:ph type="dt" idx="3"/>
          </p:nvPr>
        </p:nvSpPr>
        <p:spPr>
          <a:xfrm>
            <a:off x="609480" y="6356520"/>
            <a:ext cx="2842200" cy="3625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t>&lt;дата/время&gt;</a:t>
            </a:r>
          </a:p>
        </p:txBody>
      </p:sp>
    </p:spTree>
    <p:extLst>
      <p:ext uri="{BB962C8B-B14F-4D97-AF65-F5344CB8AC3E}">
        <p14:creationId xmlns:p14="http://schemas.microsoft.com/office/powerpoint/2010/main" val="547156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609480" y="83880"/>
            <a:ext cx="10972080" cy="152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21" name="PlaceHolder 2"/>
          <p:cNvSpPr>
            <a:spLocks noGrp="1"/>
          </p:cNvSpPr>
          <p:nvPr>
            <p:ph type="ftr" idx="5"/>
          </p:nvPr>
        </p:nvSpPr>
        <p:spPr>
          <a:xfrm>
            <a:off x="4147560" y="6378120"/>
            <a:ext cx="3900960" cy="39754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Arial"/>
              </a:defRPr>
            </a:lvl1pPr>
          </a:lstStyle>
          <a:p>
            <a:r>
              <a:t>&lt;нижний колонтитул&gt;</a:t>
            </a:r>
          </a:p>
        </p:txBody>
      </p:sp>
      <p:sp>
        <p:nvSpPr>
          <p:cNvPr id="22" name="PlaceHolder 3"/>
          <p:cNvSpPr>
            <a:spLocks noGrp="1"/>
          </p:cNvSpPr>
          <p:nvPr>
            <p:ph type="sldNum" idx="6"/>
          </p:nvPr>
        </p:nvSpPr>
        <p:spPr>
          <a:xfrm>
            <a:off x="802440" y="6431400"/>
            <a:ext cx="132840" cy="39754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FDABB703-A134-4102-AB66-09F376F42CED}" type="slidenum">
              <a:rPr/>
              <a:pPr/>
              <a:t>‹#›</a:t>
            </a:fld>
            <a:endParaRPr/>
          </a:p>
        </p:txBody>
      </p:sp>
      <p:sp>
        <p:nvSpPr>
          <p:cNvPr id="23" name="PlaceHolder 4"/>
          <p:cNvSpPr>
            <a:spLocks noGrp="1"/>
          </p:cNvSpPr>
          <p:nvPr>
            <p:ph type="dt" idx="7"/>
          </p:nvPr>
        </p:nvSpPr>
        <p:spPr>
          <a:xfrm>
            <a:off x="609840" y="6378120"/>
            <a:ext cx="2802960" cy="39754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t>&lt;дата/время&gt;</a:t>
            </a:r>
          </a:p>
        </p:txBody>
      </p:sp>
      <p:sp>
        <p:nvSpPr>
          <p:cNvPr id="2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Седьмой уровень структуры</a:t>
            </a:r>
          </a:p>
        </p:txBody>
      </p:sp>
    </p:spTree>
    <p:extLst>
      <p:ext uri="{BB962C8B-B14F-4D97-AF65-F5344CB8AC3E}">
        <p14:creationId xmlns:p14="http://schemas.microsoft.com/office/powerpoint/2010/main" val="2963534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Седьмой уровень структуры</a:t>
            </a:r>
          </a:p>
        </p:txBody>
      </p:sp>
    </p:spTree>
    <p:extLst>
      <p:ext uri="{BB962C8B-B14F-4D97-AF65-F5344CB8AC3E}">
        <p14:creationId xmlns:p14="http://schemas.microsoft.com/office/powerpoint/2010/main" val="4200635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83880"/>
            <a:ext cx="10972080" cy="152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35" name="PlaceHolder 2"/>
          <p:cNvSpPr>
            <a:spLocks noGrp="1"/>
          </p:cNvSpPr>
          <p:nvPr>
            <p:ph type="ftr" idx="8"/>
          </p:nvPr>
        </p:nvSpPr>
        <p:spPr>
          <a:xfrm>
            <a:off x="4147560" y="6378120"/>
            <a:ext cx="3900600" cy="34020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  <a:ea typeface="DejaVu Sans"/>
              </a:defRPr>
            </a:lvl1pPr>
          </a:lstStyle>
          <a:p>
            <a:r>
              <a:t>&lt;нижний колонтитул&gt;</a:t>
            </a:r>
          </a:p>
        </p:txBody>
      </p:sp>
      <p:sp>
        <p:nvSpPr>
          <p:cNvPr id="36" name="PlaceHolder 3"/>
          <p:cNvSpPr>
            <a:spLocks noGrp="1"/>
          </p:cNvSpPr>
          <p:nvPr>
            <p:ph type="sldNum" idx="9"/>
          </p:nvPr>
        </p:nvSpPr>
        <p:spPr>
          <a:xfrm>
            <a:off x="802440" y="6431400"/>
            <a:ext cx="132480" cy="1774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0DF3357E-C20E-45DA-8D6D-09CB36CAEA31}" type="slidenum">
              <a:rPr/>
              <a:pPr/>
              <a:t>‹#›</a:t>
            </a:fld>
            <a:endParaRPr/>
          </a:p>
        </p:txBody>
      </p:sp>
      <p:sp>
        <p:nvSpPr>
          <p:cNvPr id="37" name="PlaceHolder 4"/>
          <p:cNvSpPr>
            <a:spLocks noGrp="1"/>
          </p:cNvSpPr>
          <p:nvPr>
            <p:ph type="dt" idx="10"/>
          </p:nvPr>
        </p:nvSpPr>
        <p:spPr>
          <a:xfrm>
            <a:off x="609840" y="6378120"/>
            <a:ext cx="2802600" cy="34020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t>&lt;дата/время&gt;</a:t>
            </a: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Седьмой уровень структуры</a:t>
            </a:r>
          </a:p>
        </p:txBody>
      </p:sp>
    </p:spTree>
    <p:extLst>
      <p:ext uri="{BB962C8B-B14F-4D97-AF65-F5344CB8AC3E}">
        <p14:creationId xmlns:p14="http://schemas.microsoft.com/office/powerpoint/2010/main" val="2547429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09480" y="83880"/>
            <a:ext cx="10972080" cy="152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49" name="PlaceHolder 2"/>
          <p:cNvSpPr>
            <a:spLocks noGrp="1"/>
          </p:cNvSpPr>
          <p:nvPr>
            <p:ph type="ftr" idx="14"/>
          </p:nvPr>
        </p:nvSpPr>
        <p:spPr>
          <a:xfrm>
            <a:off x="4145040" y="6377400"/>
            <a:ext cx="3897000" cy="3380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  <a:ea typeface="DejaVu Sans"/>
              </a:defRPr>
            </a:lvl1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&lt;нижний колонтитул&gt;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sldNum" idx="15"/>
          </p:nvPr>
        </p:nvSpPr>
        <p:spPr>
          <a:xfrm>
            <a:off x="8778240" y="6377400"/>
            <a:ext cx="2799720" cy="3380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768F7F32-C536-4B19-B9C7-1718CD7D67C5}" type="slidenum">
              <a:rPr/>
              <a:pPr/>
              <a:t>‹#›</a:t>
            </a:fld>
            <a:endParaRPr/>
          </a:p>
        </p:txBody>
      </p:sp>
      <p:sp>
        <p:nvSpPr>
          <p:cNvPr id="51" name="PlaceHolder 4"/>
          <p:cNvSpPr>
            <a:spLocks noGrp="1"/>
          </p:cNvSpPr>
          <p:nvPr>
            <p:ph type="dt" idx="16"/>
          </p:nvPr>
        </p:nvSpPr>
        <p:spPr>
          <a:xfrm>
            <a:off x="609480" y="6377400"/>
            <a:ext cx="2799720" cy="33804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r>
              <a:t>&lt;дата/время&gt;</a:t>
            </a:r>
          </a:p>
        </p:txBody>
      </p:sp>
      <p:sp>
        <p:nvSpPr>
          <p:cNvPr id="52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solidFill>
                  <a:srgbClr val="000000"/>
                </a:solidFill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solidFill>
                  <a:srgbClr val="000000"/>
                </a:solidFill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solidFill>
                  <a:srgbClr val="000000"/>
                </a:solidFill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000000"/>
                </a:solidFill>
                <a:latin typeface="Open Sans"/>
              </a:rPr>
              <a:t>Седьмой уровень структуры</a:t>
            </a:r>
          </a:p>
        </p:txBody>
      </p:sp>
    </p:spTree>
    <p:extLst>
      <p:ext uri="{BB962C8B-B14F-4D97-AF65-F5344CB8AC3E}">
        <p14:creationId xmlns:p14="http://schemas.microsoft.com/office/powerpoint/2010/main" val="438527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83880"/>
            <a:ext cx="10972080" cy="152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Для правки текста заглавия щёлкните мышью</a:t>
            </a: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Open Sans"/>
              </a:rPr>
              <a:t>Седьмой уровень структуры</a:t>
            </a:r>
          </a:p>
        </p:txBody>
      </p:sp>
      <p:sp>
        <p:nvSpPr>
          <p:cNvPr id="17" name="PlaceHolder 3"/>
          <p:cNvSpPr>
            <a:spLocks noGrp="1"/>
          </p:cNvSpPr>
          <p:nvPr>
            <p:ph type="sldNum" idx="4"/>
          </p:nvPr>
        </p:nvSpPr>
        <p:spPr>
          <a:xfrm>
            <a:off x="802440" y="6431400"/>
            <a:ext cx="132840" cy="3975480"/>
          </a:xfrm>
          <a:prstGeom prst="rect">
            <a:avLst/>
          </a:prstGeom>
          <a:noFill/>
          <a:ln w="0">
            <a:noFill/>
          </a:ln>
        </p:spPr>
        <p:txBody>
          <a:bodyPr lIns="36000" tIns="36000" rIns="36000" bIns="3600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fld id="{71544B04-668D-499C-A89C-1B038482A887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17763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hyperlink" Target="https://max.ru/id5405347680_gos/AZxGIu-kdM4" TargetMode="External"/><Relationship Id="rId7" Type="http://schemas.openxmlformats.org/officeDocument/2006/relationships/image" Target="../media/image34.png"/><Relationship Id="rId2" Type="http://schemas.openxmlformats.org/officeDocument/2006/relationships/hyperlink" Target="https://cloud.armgs.team/public/wDET/FQTYgg4bS" TargetMode="Externa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akimova_lv@mo-kuro.ru" TargetMode="External"/><Relationship Id="rId2" Type="http://schemas.openxmlformats.org/officeDocument/2006/relationships/hyperlink" Target="mailto:lidiyakimova01@gmail.com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hyperlink" Target="https://vk.cc/cVPh3N" TargetMode="External"/><Relationship Id="rId3" Type="http://schemas.openxmlformats.org/officeDocument/2006/relationships/image" Target="../media/image14.gif"/><Relationship Id="rId7" Type="http://schemas.openxmlformats.org/officeDocument/2006/relationships/hyperlink" Target="https://vk.cc/cVPewY" TargetMode="External"/><Relationship Id="rId12" Type="http://schemas.openxmlformats.org/officeDocument/2006/relationships/image" Target="../media/image3.png"/><Relationship Id="rId17" Type="http://schemas.openxmlformats.org/officeDocument/2006/relationships/image" Target="../media/image20.png"/><Relationship Id="rId2" Type="http://schemas.openxmlformats.org/officeDocument/2006/relationships/image" Target="../media/image13.gif"/><Relationship Id="rId16" Type="http://schemas.openxmlformats.org/officeDocument/2006/relationships/hyperlink" Target="https://clc.li/qWnfF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gif"/><Relationship Id="rId11" Type="http://schemas.openxmlformats.org/officeDocument/2006/relationships/image" Target="../media/image19.png"/><Relationship Id="rId5" Type="http://schemas.openxmlformats.org/officeDocument/2006/relationships/image" Target="../media/image16.gif"/><Relationship Id="rId15" Type="http://schemas.openxmlformats.org/officeDocument/2006/relationships/hyperlink" Target="https://vk.cc/cVPhJL" TargetMode="External"/><Relationship Id="rId10" Type="http://schemas.openxmlformats.org/officeDocument/2006/relationships/hyperlink" Target="https://vk.cc/cVOL8s" TargetMode="External"/><Relationship Id="rId4" Type="http://schemas.openxmlformats.org/officeDocument/2006/relationships/image" Target="../media/image15.gif"/><Relationship Id="rId9" Type="http://schemas.openxmlformats.org/officeDocument/2006/relationships/hyperlink" Target="https://vk.cc/cVPhqs" TargetMode="External"/><Relationship Id="rId14" Type="http://schemas.openxmlformats.org/officeDocument/2006/relationships/hyperlink" Target="https://vk.cc/cVPhee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45;p10"/>
          <p:cNvSpPr/>
          <p:nvPr/>
        </p:nvSpPr>
        <p:spPr>
          <a:xfrm>
            <a:off x="956520" y="650160"/>
            <a:ext cx="8691840" cy="3045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000" b="0" strike="noStrike" spc="63">
                <a:solidFill>
                  <a:srgbClr val="A6A6A6"/>
                </a:solidFill>
                <a:latin typeface="Montserrat Regular"/>
                <a:ea typeface="Montserrat Regular"/>
              </a:rPr>
              <a:t>ПЕРЕЧИСЛЕНИЕ ДЕНЕЖНЫХ СРЕДСТ ЗАСТРОЙЩИКАМИ</a:t>
            </a:r>
            <a:endParaRPr lang="ru-RU" sz="20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18" name="Прямая соединительная линия 6"/>
          <p:cNvSpPr/>
          <p:nvPr/>
        </p:nvSpPr>
        <p:spPr>
          <a:xfrm>
            <a:off x="6095880" y="1635480"/>
            <a:ext cx="360" cy="4927320"/>
          </a:xfrm>
          <a:prstGeom prst="line">
            <a:avLst/>
          </a:prstGeom>
          <a:ln w="0">
            <a:solidFill>
              <a:srgbClr val="A6A6A6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Montserrat Regular"/>
              <a:ea typeface="Montserrat Regular"/>
            </a:endParaRPr>
          </a:p>
        </p:txBody>
      </p:sp>
      <p:sp>
        <p:nvSpPr>
          <p:cNvPr id="219" name="TextBox 9"/>
          <p:cNvSpPr/>
          <p:nvPr/>
        </p:nvSpPr>
        <p:spPr>
          <a:xfrm>
            <a:off x="563692" y="3236265"/>
            <a:ext cx="11432160" cy="2429981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b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800" spc="43" dirty="0" smtClean="0">
                <a:solidFill>
                  <a:srgbClr val="FFFFFF"/>
                </a:solidFill>
                <a:latin typeface="Montserrat SemiBold"/>
                <a:ea typeface="Montserrat SemiBold"/>
              </a:rPr>
              <a:t>ПРАКТИКА РЕАЛИЗАЦИИ МАСШТАБНЫХ РЕГИОНАЛЬНЫХ ПРОЕКТОВ В ОБЛАСТИ ВОСПИТАНИЯ. ОПЫТ ПОДМОСКОВЬЯ</a:t>
            </a:r>
            <a:endParaRPr lang="ru-RU" sz="28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ru-RU" sz="28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ru-RU" sz="2800" b="0" strike="noStrike" spc="-1" dirty="0">
              <a:solidFill>
                <a:srgbClr val="000000"/>
              </a:solidFill>
              <a:latin typeface="Open Sans"/>
            </a:endParaRPr>
          </a:p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000" b="0" strike="noStrike" spc="43" dirty="0">
                <a:solidFill>
                  <a:srgbClr val="FFFFFF"/>
                </a:solidFill>
                <a:latin typeface="Montserrat SemiBold"/>
                <a:ea typeface="Montserrat SemiBold"/>
              </a:rPr>
              <a:t>Акимова Лидия Викторовна, </a:t>
            </a:r>
            <a:r>
              <a:rPr lang="ru-RU" sz="2000" b="0" strike="noStrike" spc="43" dirty="0" err="1">
                <a:solidFill>
                  <a:srgbClr val="FFFFFF"/>
                </a:solidFill>
                <a:latin typeface="Montserrat SemiBold"/>
                <a:ea typeface="Montserrat SemiBold"/>
              </a:rPr>
              <a:t>к.соц.н</a:t>
            </a:r>
            <a:r>
              <a:rPr lang="ru-RU" sz="2000" b="0" strike="noStrike" spc="43" dirty="0">
                <a:solidFill>
                  <a:srgbClr val="FFFFFF"/>
                </a:solidFill>
                <a:latin typeface="Montserrat SemiBold"/>
                <a:ea typeface="Montserrat SemiBold"/>
              </a:rPr>
              <a:t>, доцент,</a:t>
            </a:r>
            <a:endParaRPr lang="ru-RU" sz="2000" b="0" strike="noStrike" spc="-1" dirty="0">
              <a:solidFill>
                <a:srgbClr val="000000"/>
              </a:solidFill>
              <a:latin typeface="Open Sans"/>
            </a:endParaRPr>
          </a:p>
          <a:p>
            <a:pPr algn="r"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000" b="0" strike="noStrike" spc="43" dirty="0">
                <a:solidFill>
                  <a:srgbClr val="FFFFFF"/>
                </a:solidFill>
                <a:latin typeface="Montserrat SemiBold"/>
                <a:ea typeface="Montserrat SemiBold"/>
              </a:rPr>
              <a:t> начальник </a:t>
            </a:r>
            <a:r>
              <a:rPr lang="ru-RU" sz="2000" spc="43" dirty="0">
                <a:solidFill>
                  <a:srgbClr val="FFFFFF"/>
                </a:solidFill>
                <a:latin typeface="Montserrat SemiBold"/>
                <a:ea typeface="Montserrat SemiBold"/>
              </a:rPr>
              <a:t>Ц</a:t>
            </a:r>
            <a:r>
              <a:rPr lang="ru-RU" sz="2000" b="0" strike="noStrike" spc="43" dirty="0" smtClean="0">
                <a:solidFill>
                  <a:srgbClr val="FFFFFF"/>
                </a:solidFill>
                <a:latin typeface="Montserrat SemiBold"/>
                <a:ea typeface="Montserrat SemiBold"/>
              </a:rPr>
              <a:t>ентра социально-педагогического сопровождения</a:t>
            </a:r>
            <a:endParaRPr lang="ru-RU" sz="2000" b="0" strike="noStrike" spc="-1" dirty="0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167;p7"/>
          <p:cNvSpPr/>
          <p:nvPr/>
        </p:nvSpPr>
        <p:spPr>
          <a:xfrm>
            <a:off x="393840" y="380880"/>
            <a:ext cx="10306440" cy="535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Autofit/>
          </a:bodyPr>
          <a:lstStyle/>
          <a:p>
            <a:pPr defTabSz="914400">
              <a:lnSpc>
                <a:spcPct val="90000"/>
              </a:lnSpc>
              <a:tabLst>
                <a:tab pos="0" algn="l"/>
              </a:tabLst>
            </a:pPr>
            <a:r>
              <a:rPr lang="ru-RU" sz="2000" b="0" strike="noStrike" spc="-1">
                <a:solidFill>
                  <a:srgbClr val="7F7F7F"/>
                </a:solidFill>
                <a:latin typeface="Montserrat Regular"/>
                <a:ea typeface="Open Sans"/>
              </a:rPr>
              <a:t>МЕРОПРИЯТИЯ ЦЕНТРА: </a:t>
            </a:r>
            <a:r>
              <a:rPr lang="ru-RU" sz="2000" b="1" strike="noStrike" spc="-1">
                <a:solidFill>
                  <a:srgbClr val="FF0000"/>
                </a:solidFill>
                <a:latin typeface="Montserrat Regular"/>
                <a:ea typeface="Open Sans"/>
              </a:rPr>
              <a:t>ПРИОРИТЕТ – ОЧНЫЙ ФОРМАТ</a:t>
            </a:r>
            <a:endParaRPr lang="ru-RU" sz="2000" b="0" strike="noStrike" spc="-1">
              <a:solidFill>
                <a:srgbClr val="000000"/>
              </a:solidFill>
              <a:latin typeface="Open Sans"/>
            </a:endParaRPr>
          </a:p>
        </p:txBody>
      </p:sp>
      <p:cxnSp>
        <p:nvCxnSpPr>
          <p:cNvPr id="283" name="Google Shape;172;p7"/>
          <p:cNvCxnSpPr/>
          <p:nvPr/>
        </p:nvCxnSpPr>
        <p:spPr>
          <a:xfrm rot="10800000" flipV="1">
            <a:off x="9997560" y="4647600"/>
            <a:ext cx="987120" cy="360720"/>
          </a:xfrm>
          <a:prstGeom prst="curvedConnector3">
            <a:avLst>
              <a:gd name="adj1" fmla="val 24990"/>
            </a:avLst>
          </a:prstGeom>
          <a:ln w="0">
            <a:noFill/>
          </a:ln>
        </p:spPr>
      </p:cxnSp>
      <p:sp>
        <p:nvSpPr>
          <p:cNvPr id="284" name="Google Shape;173;p7"/>
          <p:cNvSpPr/>
          <p:nvPr/>
        </p:nvSpPr>
        <p:spPr>
          <a:xfrm>
            <a:off x="293400" y="3101400"/>
            <a:ext cx="4950720" cy="57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FF0000"/>
                </a:solidFill>
                <a:latin typeface="Montserrat Regular"/>
                <a:ea typeface="Calibri"/>
              </a:rPr>
              <a:t>1944 специалиста</a:t>
            </a:r>
            <a:r>
              <a:rPr lang="ru-RU" sz="1600" b="1" strike="noStrike" spc="-1">
                <a:solidFill>
                  <a:schemeClr val="dk1"/>
                </a:solidFill>
                <a:latin typeface="Montserrat Regular"/>
                <a:ea typeface="Calibri"/>
              </a:rPr>
              <a:t>, в том числе представители силовых ведомств</a:t>
            </a:r>
            <a:endParaRPr lang="ru-RU" sz="1600" b="0" strike="noStrike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285" name="Google Shape;175;p7"/>
          <p:cNvPicPr/>
          <p:nvPr/>
        </p:nvPicPr>
        <p:blipFill>
          <a:blip r:embed="rId2"/>
          <a:srcRect l="17997" t="23607" r="12151"/>
          <a:stretch/>
        </p:blipFill>
        <p:spPr>
          <a:xfrm>
            <a:off x="393840" y="1567080"/>
            <a:ext cx="2145240" cy="1461600"/>
          </a:xfrm>
          <a:prstGeom prst="rect">
            <a:avLst/>
          </a:prstGeom>
          <a:ln w="0">
            <a:noFill/>
          </a:ln>
        </p:spPr>
      </p:pic>
      <p:pic>
        <p:nvPicPr>
          <p:cNvPr id="286" name="Google Shape;176;p7"/>
          <p:cNvPicPr/>
          <p:nvPr/>
        </p:nvPicPr>
        <p:blipFill>
          <a:blip r:embed="rId3"/>
          <a:srcRect l="8792" t="8207" r="6434" b="2801"/>
          <a:stretch/>
        </p:blipFill>
        <p:spPr>
          <a:xfrm>
            <a:off x="2908440" y="1573200"/>
            <a:ext cx="2335680" cy="1461600"/>
          </a:xfrm>
          <a:prstGeom prst="rect">
            <a:avLst/>
          </a:prstGeom>
          <a:ln w="0">
            <a:noFill/>
          </a:ln>
        </p:spPr>
      </p:pic>
      <p:sp>
        <p:nvSpPr>
          <p:cNvPr id="287" name="Прямоугольник 2"/>
          <p:cNvSpPr/>
          <p:nvPr/>
        </p:nvSpPr>
        <p:spPr>
          <a:xfrm>
            <a:off x="393840" y="757080"/>
            <a:ext cx="609480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Montserrat Regular"/>
                <a:ea typeface="Montserrat Regular"/>
              </a:rPr>
              <a:t>МЕЖВЕДОМСТВЕННЫЙ СЕМИНАР </a:t>
            </a:r>
            <a:endParaRPr lang="ru-RU" sz="1400" b="0" strike="noStrike" spc="-1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Montserrat Regular"/>
                <a:ea typeface="Montserrat Regular"/>
              </a:rPr>
              <a:t>«ШКОЛА ПОДМОСКОВЬЯ — ТЕРРИТОРИЯ БЕЗОПАСНОГО ПОВЕДЕНИЯ» - 20.08.2025</a:t>
            </a:r>
            <a:endParaRPr lang="ru-RU" sz="1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88" name="Прямоугольник 4"/>
          <p:cNvSpPr/>
          <p:nvPr/>
        </p:nvSpPr>
        <p:spPr>
          <a:xfrm>
            <a:off x="6095880" y="903600"/>
            <a:ext cx="6094800" cy="943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Montserrat Regular"/>
                <a:ea typeface="Montserrat Regular"/>
              </a:rPr>
              <a:t>МЕТОДИЧЕСКИЙ СЕМИНАР «ЦИФРОВОЙ ПОРТРЕТ МОЛОДОГО РОССИЯНИНА: ДИАГНОСТИКА ПРОБЛЕМ, ПРЕОДОЛЕНИЕ СТЕРЕОТИПОВ И ВЫСТРАИВАНИЕ ДИАЛОГА ПОКОЛЕНИЙ» - 13.03.2026</a:t>
            </a:r>
            <a:endParaRPr lang="ru-RU" sz="1400" b="0" strike="noStrike" spc="-1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ru-RU" sz="1400" b="0" strike="noStrike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289" name="Google Shape;240;p11" descr="https://downloader.disk.yandex.ru/preview/c21d654fffe43147066453acb661e7477a4a834fe802c1dda32be6e03abcf698/69bac679/kcOUeQl3eudG_6u9RUvKJiy8rB6I0wsoSBDE3deJ0uJYERjHjePeyb8VFvge8c3g4-RfePNpRXtRKwHqwjVb9g%3D%3D?uid=0&amp;filename=DSC05587.JPG&amp;disposition=inline&amp;hash=&amp;limit=0&amp;content_type=image%2Fjpeg&amp;owner_uid=0&amp;tknv=v3&amp;size=1920x912"/>
          <p:cNvPicPr/>
          <p:nvPr/>
        </p:nvPicPr>
        <p:blipFill>
          <a:blip r:embed="rId4"/>
          <a:srcRect l="7036" r="10662"/>
          <a:stretch/>
        </p:blipFill>
        <p:spPr>
          <a:xfrm>
            <a:off x="6295680" y="1881720"/>
            <a:ext cx="2245680" cy="1531080"/>
          </a:xfrm>
          <a:prstGeom prst="rect">
            <a:avLst/>
          </a:prstGeom>
          <a:ln w="0">
            <a:noFill/>
          </a:ln>
        </p:spPr>
      </p:pic>
      <p:pic>
        <p:nvPicPr>
          <p:cNvPr id="290" name="Google Shape;241;p11" descr="C:\Users\BebeshkoLO\Downloads\DSC05783.JPG"/>
          <p:cNvPicPr/>
          <p:nvPr/>
        </p:nvPicPr>
        <p:blipFill>
          <a:blip r:embed="rId5"/>
          <a:srcRect l="3525" r="12949"/>
          <a:stretch/>
        </p:blipFill>
        <p:spPr>
          <a:xfrm>
            <a:off x="8861760" y="1886400"/>
            <a:ext cx="2272320" cy="1526400"/>
          </a:xfrm>
          <a:prstGeom prst="rect">
            <a:avLst/>
          </a:prstGeom>
          <a:ln w="0">
            <a:noFill/>
          </a:ln>
        </p:spPr>
      </p:pic>
      <p:sp>
        <p:nvSpPr>
          <p:cNvPr id="291" name="Прямоугольник 5"/>
          <p:cNvSpPr/>
          <p:nvPr/>
        </p:nvSpPr>
        <p:spPr>
          <a:xfrm>
            <a:off x="5397480" y="3421800"/>
            <a:ext cx="6680160" cy="30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400" b="1" strike="noStrike" spc="-1">
                <a:solidFill>
                  <a:schemeClr val="dk1"/>
                </a:solidFill>
                <a:latin typeface="Montserrat Regular"/>
                <a:ea typeface="Calibri"/>
              </a:rPr>
              <a:t>В семинаре приняли участие </a:t>
            </a:r>
            <a:r>
              <a:rPr lang="ru-RU" sz="1400" b="1" strike="noStrike" spc="-1">
                <a:solidFill>
                  <a:srgbClr val="FF0000"/>
                </a:solidFill>
                <a:latin typeface="Montserrat Regular"/>
                <a:ea typeface="Calibri"/>
              </a:rPr>
              <a:t>более 700 заместителей директоров по ВР</a:t>
            </a:r>
            <a:endParaRPr lang="ru-RU" sz="1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92" name="Прямоугольник 6"/>
          <p:cNvSpPr/>
          <p:nvPr/>
        </p:nvSpPr>
        <p:spPr>
          <a:xfrm>
            <a:off x="293400" y="3877560"/>
            <a:ext cx="5948280" cy="730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Montserrat Regular"/>
                <a:ea typeface="Montserrat Regular"/>
              </a:rPr>
              <a:t>КРУГЛЫЙ СТОЛ «РОЛЬ ППМС-ЦЕНТРОВ В ПРОФИЛАКТИКЕ ДЕВИАНТНОГО ПОВЕДЕНИЯ И ОКАЗАНИЯ АДРЕСНОЙ ПОМОЩИ ДЕТЯМ, ТРЕБУЮЩИМ ОСОБОГО ВНИМАНИЯ» - 25.03.2026</a:t>
            </a:r>
            <a:endParaRPr lang="ru-RU" sz="1400" b="0" strike="noStrike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293" name="Picture 4" descr="https://mo-kuro.ru/upload/media/gallery/0001/20/thumb_19338_gallery_944x618.jpeg"/>
          <p:cNvPicPr/>
          <p:nvPr/>
        </p:nvPicPr>
        <p:blipFill>
          <a:blip r:embed="rId6"/>
          <a:srcRect l="29731" t="32859" r="3820"/>
          <a:stretch/>
        </p:blipFill>
        <p:spPr>
          <a:xfrm>
            <a:off x="2919960" y="4605120"/>
            <a:ext cx="2487960" cy="1645560"/>
          </a:xfrm>
          <a:prstGeom prst="rect">
            <a:avLst/>
          </a:prstGeom>
          <a:ln w="0">
            <a:noFill/>
          </a:ln>
        </p:spPr>
      </p:pic>
      <p:pic>
        <p:nvPicPr>
          <p:cNvPr id="294" name="Picture 6" descr="https://mo-kuro.ru/upload/media/gallery/0001/20/thumb_19339_gallery_944x618.jpeg"/>
          <p:cNvPicPr/>
          <p:nvPr/>
        </p:nvPicPr>
        <p:blipFill>
          <a:blip r:embed="rId7"/>
          <a:srcRect r="14735"/>
          <a:stretch/>
        </p:blipFill>
        <p:spPr>
          <a:xfrm>
            <a:off x="393840" y="4623480"/>
            <a:ext cx="2156760" cy="1655640"/>
          </a:xfrm>
          <a:prstGeom prst="rect">
            <a:avLst/>
          </a:prstGeom>
          <a:ln w="0">
            <a:noFill/>
          </a:ln>
        </p:spPr>
      </p:pic>
      <p:sp>
        <p:nvSpPr>
          <p:cNvPr id="295" name="Прямоугольник 8"/>
          <p:cNvSpPr/>
          <p:nvPr/>
        </p:nvSpPr>
        <p:spPr>
          <a:xfrm>
            <a:off x="212040" y="6334920"/>
            <a:ext cx="5113440" cy="30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400" b="1" strike="noStrike" spc="-1">
                <a:solidFill>
                  <a:srgbClr val="FF0000"/>
                </a:solidFill>
                <a:latin typeface="Montserrat Regular"/>
                <a:ea typeface="Montserrat Regular"/>
              </a:rPr>
              <a:t>57 руководителей и специалистов ППМС-Центров </a:t>
            </a:r>
            <a:endParaRPr lang="ru-RU" sz="14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96" name="Прямоугольник 15"/>
          <p:cNvSpPr/>
          <p:nvPr/>
        </p:nvSpPr>
        <p:spPr>
          <a:xfrm>
            <a:off x="6095880" y="3870360"/>
            <a:ext cx="594828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Montserrat Regular"/>
                <a:ea typeface="Montserrat Regular"/>
              </a:rPr>
              <a:t>IX МЕЖРЕГИОНАЛЬНЫЙ ФОРУМ ШКОЛЬНЫХ СЛУЖБ МЕДИАЦИИ</a:t>
            </a:r>
            <a:endParaRPr lang="ru-RU" sz="1400" b="0" strike="noStrike" spc="-1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Montserrat Regular"/>
                <a:ea typeface="Montserrat Regular"/>
              </a:rPr>
              <a:t> - 2</a:t>
            </a:r>
            <a:r>
              <a:rPr lang="en-US" sz="1400" b="0" strike="noStrike" spc="-1">
                <a:solidFill>
                  <a:srgbClr val="000000"/>
                </a:solidFill>
                <a:latin typeface="Montserrat Regular"/>
                <a:ea typeface="Montserrat Regular"/>
              </a:rPr>
              <a:t>7</a:t>
            </a:r>
            <a:r>
              <a:rPr lang="ru-RU" sz="1400" b="0" strike="noStrike" spc="-1">
                <a:solidFill>
                  <a:srgbClr val="000000"/>
                </a:solidFill>
                <a:latin typeface="Montserrat Regular"/>
                <a:ea typeface="Montserrat Regular"/>
              </a:rPr>
              <a:t>.</a:t>
            </a:r>
            <a:r>
              <a:rPr lang="en-US" sz="1400" b="0" strike="noStrike" spc="-1">
                <a:solidFill>
                  <a:srgbClr val="000000"/>
                </a:solidFill>
                <a:latin typeface="Montserrat Regular"/>
                <a:ea typeface="Montserrat Regular"/>
              </a:rPr>
              <a:t>11</a:t>
            </a:r>
            <a:r>
              <a:rPr lang="ru-RU" sz="1400" b="0" strike="noStrike" spc="-1">
                <a:solidFill>
                  <a:srgbClr val="000000"/>
                </a:solidFill>
                <a:latin typeface="Montserrat Regular"/>
                <a:ea typeface="Montserrat Regular"/>
              </a:rPr>
              <a:t>.202</a:t>
            </a:r>
            <a:r>
              <a:rPr lang="en-US" sz="1400" b="0" strike="noStrike" spc="-1">
                <a:solidFill>
                  <a:srgbClr val="000000"/>
                </a:solidFill>
                <a:latin typeface="Montserrat Regular"/>
                <a:ea typeface="Montserrat Regular"/>
              </a:rPr>
              <a:t>5</a:t>
            </a:r>
            <a:endParaRPr lang="ru-RU" sz="1400" b="0" strike="noStrike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297" name="Рисунок 18"/>
          <p:cNvPicPr/>
          <p:nvPr/>
        </p:nvPicPr>
        <p:blipFill>
          <a:blip r:embed="rId8"/>
          <a:srcRect r="11005" b="26479"/>
          <a:stretch/>
        </p:blipFill>
        <p:spPr>
          <a:xfrm>
            <a:off x="8988840" y="4454640"/>
            <a:ext cx="2763000" cy="1506960"/>
          </a:xfrm>
          <a:prstGeom prst="rect">
            <a:avLst/>
          </a:prstGeom>
          <a:ln w="0">
            <a:noFill/>
          </a:ln>
        </p:spPr>
      </p:pic>
      <p:pic>
        <p:nvPicPr>
          <p:cNvPr id="298" name="Рисунок 19"/>
          <p:cNvPicPr/>
          <p:nvPr/>
        </p:nvPicPr>
        <p:blipFill>
          <a:blip r:embed="rId9"/>
          <a:srcRect l="28007" t="1963" r="263" b="32363"/>
          <a:stretch/>
        </p:blipFill>
        <p:spPr>
          <a:xfrm>
            <a:off x="6326640" y="4454640"/>
            <a:ext cx="2410200" cy="1470240"/>
          </a:xfrm>
          <a:prstGeom prst="rect">
            <a:avLst/>
          </a:prstGeom>
          <a:ln w="0">
            <a:noFill/>
          </a:ln>
        </p:spPr>
      </p:pic>
      <p:sp>
        <p:nvSpPr>
          <p:cNvPr id="299" name="Прямоугольник 1"/>
          <p:cNvSpPr/>
          <p:nvPr/>
        </p:nvSpPr>
        <p:spPr>
          <a:xfrm>
            <a:off x="5830920" y="6111720"/>
            <a:ext cx="631476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400" b="1" strike="noStrike" spc="-1">
                <a:solidFill>
                  <a:srgbClr val="FF0000"/>
                </a:solidFill>
                <a:latin typeface="Montserrat Regular"/>
                <a:ea typeface="Montserrat Regular"/>
              </a:rPr>
              <a:t>Более 250 специалистов </a:t>
            </a:r>
            <a:r>
              <a:rPr lang="ru-RU" sz="1400" b="1" strike="noStrike" spc="-1">
                <a:solidFill>
                  <a:srgbClr val="000000"/>
                </a:solidFill>
                <a:latin typeface="Montserrat Regular"/>
                <a:ea typeface="Montserrat Regular"/>
              </a:rPr>
              <a:t>образовательных организаций Московской области очно и </a:t>
            </a:r>
            <a:r>
              <a:rPr lang="ru-RU" sz="1400" b="1" strike="noStrike" spc="-1">
                <a:solidFill>
                  <a:srgbClr val="FF0000"/>
                </a:solidFill>
                <a:latin typeface="Montserrat Regular"/>
                <a:ea typeface="Montserrat Regular"/>
              </a:rPr>
              <a:t>более 1800 просмотров записи на платформе ВК </a:t>
            </a:r>
            <a:endParaRPr lang="ru-RU" sz="1400" b="0" strike="noStrike" spc="-1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53;p12"/>
          <p:cNvSpPr/>
          <p:nvPr/>
        </p:nvSpPr>
        <p:spPr>
          <a:xfrm>
            <a:off x="288000" y="444600"/>
            <a:ext cx="898236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tabLst>
                <a:tab pos="0" algn="l"/>
              </a:tabLst>
            </a:pPr>
            <a:r>
              <a:rPr lang="ru-RU" sz="2000" b="1" spc="-1">
                <a:solidFill>
                  <a:srgbClr val="7F7F7F"/>
                </a:solidFill>
                <a:latin typeface="Montserrat"/>
                <a:ea typeface="Open Sans"/>
              </a:rPr>
              <a:t>ПРОФИЛАКТИЧЕСКИЕ ВИДЕОМАТЕРИАЛЫ</a:t>
            </a:r>
            <a:endParaRPr lang="ru-RU" sz="20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39" name="Google Shape;256;p 2"/>
          <p:cNvSpPr/>
          <p:nvPr/>
        </p:nvSpPr>
        <p:spPr>
          <a:xfrm>
            <a:off x="331560" y="1080000"/>
            <a:ext cx="596736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tabLst>
                <a:tab pos="0" algn="l"/>
              </a:tabLst>
            </a:pPr>
            <a:r>
              <a:rPr lang="ru-RU" b="1" spc="-1">
                <a:solidFill>
                  <a:srgbClr val="000000"/>
                </a:solidFill>
                <a:latin typeface="Montserrat"/>
                <a:ea typeface="Open Sans"/>
              </a:rPr>
              <a:t>В 2026 году педагогам, родителям и обучающимся направлены профилактические видеоматериалы</a:t>
            </a:r>
            <a:endParaRPr lang="ru-RU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40" name="Google Shape;258;p 2"/>
          <p:cNvSpPr/>
          <p:nvPr/>
        </p:nvSpPr>
        <p:spPr>
          <a:xfrm>
            <a:off x="569880" y="5064120"/>
            <a:ext cx="11290320" cy="1004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ru-RU" sz="2000" b="1" spc="-1">
                <a:solidFill>
                  <a:srgbClr val="000000"/>
                </a:solidFill>
                <a:ea typeface="Open Sans"/>
              </a:rPr>
              <a:t>Фильмы посмотрели: более </a:t>
            </a:r>
            <a:r>
              <a:rPr lang="ru-RU" sz="2000" b="1" spc="-1">
                <a:solidFill>
                  <a:srgbClr val="FF0000"/>
                </a:solidFill>
                <a:ea typeface="Open Sans"/>
              </a:rPr>
              <a:t>350 000 обучающихся и 320 000 родителей</a:t>
            </a:r>
            <a:endParaRPr lang="ru-RU" sz="2000" spc="-1">
              <a:solidFill>
                <a:srgbClr val="000000"/>
              </a:solidFill>
              <a:latin typeface="Open Sans"/>
            </a:endParaRPr>
          </a:p>
          <a:p>
            <a:r>
              <a:rPr lang="ru-RU" sz="2000" b="1" spc="-1">
                <a:solidFill>
                  <a:srgbClr val="000000"/>
                </a:solidFill>
                <a:latin typeface="Open Sans"/>
                <a:ea typeface="Open Sans"/>
              </a:rPr>
              <a:t>По итогам просмотра в школах организовано:</a:t>
            </a:r>
            <a:endParaRPr lang="ru-RU" sz="2000" spc="-1">
              <a:solidFill>
                <a:srgbClr val="000000"/>
              </a:solidFill>
              <a:latin typeface="Open Sans"/>
            </a:endParaRPr>
          </a:p>
          <a:p>
            <a:r>
              <a:rPr lang="ru-RU" sz="2000" b="1" spc="-1">
                <a:solidFill>
                  <a:srgbClr val="FF0000"/>
                </a:solidFill>
                <a:latin typeface="Open Sans"/>
                <a:ea typeface="Open Sans"/>
              </a:rPr>
              <a:t>более 27 000 классных часов и 11 000 родительских собраний</a:t>
            </a:r>
            <a:endParaRPr lang="ru-RU" sz="2000" spc="-1">
              <a:solidFill>
                <a:srgbClr val="000000"/>
              </a:solidFill>
              <a:latin typeface="Open Sans"/>
            </a:endParaRPr>
          </a:p>
        </p:txBody>
      </p:sp>
      <p:grpSp>
        <p:nvGrpSpPr>
          <p:cNvPr id="241" name="Google Shape;259;p 2"/>
          <p:cNvGrpSpPr/>
          <p:nvPr/>
        </p:nvGrpSpPr>
        <p:grpSpPr>
          <a:xfrm>
            <a:off x="9950760" y="258840"/>
            <a:ext cx="2064600" cy="360360"/>
            <a:chOff x="9950760" y="258840"/>
            <a:chExt cx="2064600" cy="360360"/>
          </a:xfrm>
        </p:grpSpPr>
        <p:pic>
          <p:nvPicPr>
            <p:cNvPr id="242" name="Google Shape;260;p 2"/>
            <p:cNvPicPr/>
            <p:nvPr/>
          </p:nvPicPr>
          <p:blipFill>
            <a:blip r:embed="rId2"/>
            <a:stretch/>
          </p:blipFill>
          <p:spPr>
            <a:xfrm>
              <a:off x="9950760" y="258840"/>
              <a:ext cx="272520" cy="360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43" name="Google Shape;261;p 2"/>
            <p:cNvSpPr/>
            <p:nvPr/>
          </p:nvSpPr>
          <p:spPr>
            <a:xfrm>
              <a:off x="10225440" y="330120"/>
              <a:ext cx="1789920" cy="287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tabLst>
                  <a:tab pos="0" algn="l"/>
                </a:tabLst>
              </a:pPr>
              <a:r>
                <a:rPr lang="ru-RU" sz="650" spc="-1">
                  <a:solidFill>
                    <a:srgbClr val="000000"/>
                  </a:solidFill>
                  <a:latin typeface="Montserrat SemiBold"/>
                  <a:ea typeface="Montserrat SemiBold"/>
                </a:rPr>
                <a:t>МИНИСТЕРСТВО ОБРАЗОВАНИЯ </a:t>
              </a:r>
              <a:r>
                <a:rPr sz="650">
                  <a:solidFill>
                    <a:srgbClr val="000000"/>
                  </a:solidFill>
                </a:rPr>
                <a:t/>
              </a:r>
              <a:br>
                <a:rPr sz="650">
                  <a:solidFill>
                    <a:srgbClr val="000000"/>
                  </a:solidFill>
                </a:rPr>
              </a:br>
              <a:r>
                <a:rPr lang="ru-RU" sz="650" spc="-1">
                  <a:solidFill>
                    <a:srgbClr val="000000"/>
                  </a:solidFill>
                  <a:latin typeface="Montserrat SemiBold"/>
                  <a:ea typeface="Montserrat SemiBold"/>
                </a:rPr>
                <a:t>МОСКОВСКОЙ ОБЛАСТИ</a:t>
              </a:r>
              <a:endParaRPr lang="ru-RU" sz="650" spc="-1">
                <a:solidFill>
                  <a:srgbClr val="000000"/>
                </a:solidFill>
                <a:latin typeface="Open Sans"/>
              </a:endParaRPr>
            </a:p>
          </p:txBody>
        </p:sp>
      </p:grpSp>
      <p:sp>
        <p:nvSpPr>
          <p:cNvPr id="244" name="Скругленный прямоугольник 1"/>
          <p:cNvSpPr/>
          <p:nvPr/>
        </p:nvSpPr>
        <p:spPr>
          <a:xfrm>
            <a:off x="288000" y="2348280"/>
            <a:ext cx="5127480" cy="2226240"/>
          </a:xfrm>
          <a:prstGeom prst="roundRect">
            <a:avLst>
              <a:gd name="adj" fmla="val 16667"/>
            </a:avLst>
          </a:prstGeom>
          <a:noFill/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840">
              <a:buClr>
                <a:srgbClr val="000000"/>
              </a:buClr>
              <a:buFont typeface="Wingdings" charset="2"/>
              <a:buChar char=""/>
            </a:pPr>
            <a:r>
              <a:rPr lang="ru-RU" sz="1600" spc="-1">
                <a:solidFill>
                  <a:srgbClr val="000000"/>
                </a:solidFill>
                <a:ea typeface="Arial"/>
              </a:rPr>
              <a:t>Профилактический фильм «Расходник»</a:t>
            </a:r>
            <a:endParaRPr lang="ru-RU" sz="16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buClr>
                <a:srgbClr val="000000"/>
              </a:buClr>
              <a:buFont typeface="Wingdings" charset="2"/>
              <a:buChar char=""/>
            </a:pPr>
            <a:r>
              <a:rPr lang="ru-RU" sz="1600" spc="-1">
                <a:solidFill>
                  <a:srgbClr val="000000"/>
                </a:solidFill>
                <a:ea typeface="Arial"/>
              </a:rPr>
              <a:t>Профилактический фильм «Схема» </a:t>
            </a:r>
            <a:endParaRPr lang="ru-RU" sz="16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buClr>
                <a:srgbClr val="000000"/>
              </a:buClr>
              <a:buFont typeface="Wingdings" charset="2"/>
              <a:buChar char=""/>
            </a:pPr>
            <a:r>
              <a:rPr lang="ru-RU" sz="1600" spc="-1">
                <a:solidFill>
                  <a:srgbClr val="000000"/>
                </a:solidFill>
                <a:ea typeface="Arial"/>
              </a:rPr>
              <a:t>Видеоролик «Диверсия»</a:t>
            </a:r>
            <a:endParaRPr lang="ru-RU" sz="16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buClr>
                <a:srgbClr val="000000"/>
              </a:buClr>
              <a:buFont typeface="Wingdings" charset="2"/>
              <a:buChar char=""/>
            </a:pPr>
            <a:r>
              <a:rPr lang="ru-RU" sz="1600" spc="-1">
                <a:solidFill>
                  <a:srgbClr val="000000"/>
                </a:solidFill>
                <a:ea typeface="Arial"/>
              </a:rPr>
              <a:t>Видеоролик «Вербовка и ее последствия»  </a:t>
            </a:r>
            <a:endParaRPr lang="ru-RU" sz="16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buClr>
                <a:srgbClr val="000000"/>
              </a:buClr>
              <a:buFont typeface="Wingdings" charset="2"/>
              <a:buChar char=""/>
            </a:pPr>
            <a:r>
              <a:rPr lang="ru-RU" sz="1600" spc="-1">
                <a:solidFill>
                  <a:srgbClr val="000000"/>
                </a:solidFill>
                <a:ea typeface="Arial"/>
              </a:rPr>
              <a:t>Документальный фильм «Недетский террор» </a:t>
            </a:r>
            <a:endParaRPr lang="ru-RU" sz="1600" spc="-1">
              <a:solidFill>
                <a:srgbClr val="000000"/>
              </a:solidFill>
              <a:latin typeface="Open Sans"/>
            </a:endParaRPr>
          </a:p>
          <a:p>
            <a:pPr marL="285840" lvl="1" indent="-285840">
              <a:buClr>
                <a:srgbClr val="000000"/>
              </a:buClr>
              <a:buFont typeface="Wingdings" charset="2"/>
              <a:buChar char=""/>
            </a:pPr>
            <a:r>
              <a:rPr lang="ru-RU" sz="1600" spc="-1">
                <a:solidFill>
                  <a:srgbClr val="000000"/>
                </a:solidFill>
                <a:ea typeface="Arial"/>
              </a:rPr>
              <a:t>Документальный фильм «Недетские игры»</a:t>
            </a:r>
            <a:endParaRPr lang="ru-RU" sz="16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buClr>
                <a:srgbClr val="000000"/>
              </a:buClr>
              <a:buFont typeface="Wingdings" charset="2"/>
              <a:buChar char=""/>
            </a:pPr>
            <a:r>
              <a:rPr lang="ru-RU" sz="1600" spc="-1">
                <a:solidFill>
                  <a:srgbClr val="000000"/>
                </a:solidFill>
                <a:ea typeface="Arial"/>
              </a:rPr>
              <a:t>Серия видеороликов «Первые. Ключ безопасности»</a:t>
            </a:r>
            <a:endParaRPr lang="ru-RU" sz="16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45" name="Прямоугольник 40"/>
          <p:cNvSpPr/>
          <p:nvPr/>
        </p:nvSpPr>
        <p:spPr>
          <a:xfrm>
            <a:off x="6475320" y="1023120"/>
            <a:ext cx="4644000" cy="912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ru-RU" b="1" spc="-1">
                <a:solidFill>
                  <a:srgbClr val="000000"/>
                </a:solidFill>
                <a:latin typeface="Montserrat"/>
                <a:ea typeface="Open Sans"/>
              </a:rPr>
              <a:t>Письмо Министерства образования Московской области от 05.03.2026 </a:t>
            </a:r>
            <a:endParaRPr lang="ru-RU" spc="-1">
              <a:solidFill>
                <a:srgbClr val="000000"/>
              </a:solidFill>
              <a:latin typeface="Open Sans"/>
            </a:endParaRPr>
          </a:p>
          <a:p>
            <a:r>
              <a:rPr lang="ru-RU" b="1" spc="-1">
                <a:solidFill>
                  <a:srgbClr val="000000"/>
                </a:solidFill>
                <a:latin typeface="Montserrat"/>
                <a:ea typeface="Open Sans"/>
              </a:rPr>
              <a:t>№ 18Исх-1877/14-01</a:t>
            </a:r>
            <a:endParaRPr lang="ru-RU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46" name="Скругленный прямоугольник 4"/>
          <p:cNvSpPr/>
          <p:nvPr/>
        </p:nvSpPr>
        <p:spPr>
          <a:xfrm>
            <a:off x="6067080" y="2324160"/>
            <a:ext cx="5864400" cy="2250360"/>
          </a:xfrm>
          <a:prstGeom prst="roundRect">
            <a:avLst>
              <a:gd name="adj" fmla="val 16667"/>
            </a:avLst>
          </a:prstGeom>
          <a:noFill/>
          <a:ln>
            <a:solidFill>
              <a:srgbClr val="3A5F8B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285840" indent="-285840">
              <a:buClr>
                <a:srgbClr val="000000"/>
              </a:buClr>
              <a:buFont typeface="Wingdings" charset="2"/>
              <a:buChar char=""/>
            </a:pPr>
            <a:r>
              <a:rPr lang="ru-RU" sz="1600" spc="-1">
                <a:solidFill>
                  <a:srgbClr val="000000"/>
                </a:solidFill>
                <a:ea typeface="Arial"/>
              </a:rPr>
              <a:t>Документальный фильм «Предательство»</a:t>
            </a:r>
            <a:endParaRPr lang="ru-RU" sz="16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buClr>
                <a:srgbClr val="000000"/>
              </a:buClr>
              <a:buFont typeface="Wingdings" charset="2"/>
              <a:buChar char=""/>
            </a:pPr>
            <a:r>
              <a:rPr lang="ru-RU" sz="1600" spc="-1">
                <a:solidFill>
                  <a:srgbClr val="000000"/>
                </a:solidFill>
                <a:ea typeface="Arial"/>
              </a:rPr>
              <a:t>Документальный фильм «Предатели по найму»</a:t>
            </a:r>
            <a:endParaRPr lang="ru-RU" sz="16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buClr>
                <a:srgbClr val="000000"/>
              </a:buClr>
              <a:buFont typeface="Wingdings" charset="2"/>
              <a:buChar char=""/>
            </a:pPr>
            <a:r>
              <a:rPr lang="ru-RU" sz="1600" spc="-1">
                <a:solidFill>
                  <a:srgbClr val="000000"/>
                </a:solidFill>
                <a:ea typeface="Arial"/>
              </a:rPr>
              <a:t>Документальный фильм «За пределом»</a:t>
            </a:r>
            <a:endParaRPr lang="ru-RU" sz="16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buClr>
                <a:srgbClr val="000000"/>
              </a:buClr>
              <a:buFont typeface="Wingdings" charset="2"/>
              <a:buChar char=""/>
            </a:pPr>
            <a:r>
              <a:rPr lang="ru-RU" sz="1600" spc="-1">
                <a:solidFill>
                  <a:srgbClr val="000000"/>
                </a:solidFill>
                <a:ea typeface="Arial"/>
              </a:rPr>
              <a:t>Документальный фильм «Переписка с незнакомцем» </a:t>
            </a:r>
            <a:endParaRPr lang="ru-RU" sz="1600" spc="-1">
              <a:solidFill>
                <a:srgbClr val="000000"/>
              </a:solidFill>
              <a:latin typeface="Open Sans"/>
            </a:endParaRPr>
          </a:p>
          <a:p>
            <a:pPr marL="285840" lvl="1" indent="-285840">
              <a:buClr>
                <a:srgbClr val="000000"/>
              </a:buClr>
              <a:buFont typeface="Wingdings" charset="2"/>
              <a:buChar char=""/>
            </a:pPr>
            <a:r>
              <a:rPr lang="ru-RU" sz="1600" spc="-1">
                <a:solidFill>
                  <a:srgbClr val="000000"/>
                </a:solidFill>
                <a:ea typeface="Arial"/>
              </a:rPr>
              <a:t>Видеоролик «Хотели заработать денег»</a:t>
            </a:r>
            <a:endParaRPr lang="ru-RU" sz="1600" spc="-1">
              <a:solidFill>
                <a:srgbClr val="000000"/>
              </a:solidFill>
              <a:latin typeface="Open Sans"/>
            </a:endParaRPr>
          </a:p>
          <a:p>
            <a:pPr marL="285840" lvl="1" indent="-285840">
              <a:buClr>
                <a:srgbClr val="000000"/>
              </a:buClr>
              <a:buFont typeface="Wingdings" charset="2"/>
              <a:buChar char=""/>
            </a:pPr>
            <a:r>
              <a:rPr lang="ru-RU" sz="1600" spc="-1">
                <a:solidFill>
                  <a:srgbClr val="000000"/>
                </a:solidFill>
                <a:ea typeface="Arial"/>
              </a:rPr>
              <a:t>Документальный фильм «Это не игра, это преступление»</a:t>
            </a:r>
            <a:endParaRPr lang="ru-RU" sz="1600" spc="-1">
              <a:solidFill>
                <a:srgbClr val="00000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558129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1"/>
          <p:cNvSpPr/>
          <p:nvPr/>
        </p:nvSpPr>
        <p:spPr>
          <a:xfrm>
            <a:off x="307080" y="706680"/>
            <a:ext cx="101160" cy="174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10080" rIns="36000" bIns="36000" anchor="t">
            <a:spAutoFit/>
          </a:bodyPr>
          <a:lstStyle/>
          <a:p>
            <a:endParaRPr lang="ru-RU" sz="800" spc="-1">
              <a:solidFill>
                <a:srgbClr val="000000"/>
              </a:solidFill>
              <a:latin typeface="Calibri"/>
              <a:ea typeface="Calibri"/>
            </a:endParaRPr>
          </a:p>
        </p:txBody>
      </p:sp>
      <p:sp>
        <p:nvSpPr>
          <p:cNvPr id="248" name="Прямоугольник 435"/>
          <p:cNvSpPr/>
          <p:nvPr/>
        </p:nvSpPr>
        <p:spPr>
          <a:xfrm>
            <a:off x="379440" y="624960"/>
            <a:ext cx="11288520" cy="4010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r>
              <a:rPr lang="ru-RU" sz="2000" b="1" spc="-1">
                <a:solidFill>
                  <a:srgbClr val="666666"/>
                </a:solidFill>
                <a:latin typeface="Montserrat"/>
                <a:ea typeface="Montserrat"/>
              </a:rPr>
              <a:t>ВИДЕОМАТЕРИАЛЫ о противодействии экстремизму и терроризму на объектах транспорта </a:t>
            </a:r>
            <a:endParaRPr lang="ru-RU" sz="2000" spc="-1">
              <a:solidFill>
                <a:srgbClr val="000000"/>
              </a:solidFill>
              <a:latin typeface="Open Sans"/>
            </a:endParaRPr>
          </a:p>
          <a:p>
            <a:r>
              <a:rPr lang="ru-RU" sz="2000" spc="-1">
                <a:solidFill>
                  <a:srgbClr val="666666"/>
                </a:solidFill>
                <a:latin typeface="Montserrat"/>
                <a:ea typeface="Montserrat"/>
              </a:rPr>
              <a:t>(по материалам территориальных органов ФСБ России и УТ МВД России по СФО) </a:t>
            </a:r>
            <a:endParaRPr lang="ru-RU" sz="2000" spc="-1">
              <a:solidFill>
                <a:srgbClr val="000000"/>
              </a:solidFill>
              <a:latin typeface="Open Sans"/>
            </a:endParaRPr>
          </a:p>
          <a:p>
            <a:endParaRPr lang="ru-RU" sz="1600" spc="-1">
              <a:solidFill>
                <a:srgbClr val="000000"/>
              </a:solidFill>
              <a:latin typeface="Open Sans"/>
            </a:endParaRPr>
          </a:p>
          <a:p>
            <a:r>
              <a:rPr lang="ru-RU" sz="1500" b="1" spc="-1">
                <a:solidFill>
                  <a:srgbClr val="000000"/>
                </a:solidFill>
                <a:latin typeface="Montserrat"/>
                <a:ea typeface="Montserrat"/>
              </a:rPr>
              <a:t>Документальный фильм</a:t>
            </a:r>
            <a:endParaRPr lang="ru-RU" sz="1500" spc="-1">
              <a:solidFill>
                <a:srgbClr val="000000"/>
              </a:solidFill>
              <a:latin typeface="Open Sans"/>
            </a:endParaRPr>
          </a:p>
          <a:p>
            <a:r>
              <a:rPr lang="ru-RU" sz="1500" spc="-1">
                <a:solidFill>
                  <a:srgbClr val="000000"/>
                </a:solidFill>
                <a:latin typeface="Montserrat"/>
                <a:ea typeface="Montserrat"/>
              </a:rPr>
              <a:t>(</a:t>
            </a:r>
            <a:r>
              <a:rPr lang="en-US" sz="1500" spc="-1">
                <a:solidFill>
                  <a:srgbClr val="000000"/>
                </a:solidFill>
                <a:latin typeface="Montserrat"/>
                <a:ea typeface="Montserrat"/>
              </a:rPr>
              <a:t>https://vk.com/away.php?to=https%3A%2F%2Fvk.cc%2FcVl2Ao&amp;utf=1)</a:t>
            </a:r>
            <a:endParaRPr lang="ru-RU" sz="1500" spc="-1">
              <a:solidFill>
                <a:srgbClr val="000000"/>
              </a:solidFill>
              <a:latin typeface="Open Sans"/>
            </a:endParaRPr>
          </a:p>
          <a:p>
            <a:pPr>
              <a:spcBef>
                <a:spcPts val="850"/>
              </a:spcBef>
            </a:pPr>
            <a:r>
              <a:rPr lang="en-US" sz="1500" b="1" spc="-1">
                <a:solidFill>
                  <a:srgbClr val="000000"/>
                </a:solidFill>
                <a:latin typeface="Montserrat"/>
                <a:ea typeface="Montserrat"/>
              </a:rPr>
              <a:t>Видеоролик «Диверсия»  </a:t>
            </a:r>
            <a:r>
              <a:rPr sz="1500">
                <a:solidFill>
                  <a:srgbClr val="000000"/>
                </a:solidFill>
              </a:rPr>
              <a:t/>
            </a:r>
            <a:br>
              <a:rPr sz="1500">
                <a:solidFill>
                  <a:srgbClr val="000000"/>
                </a:solidFill>
              </a:rPr>
            </a:br>
            <a:r>
              <a:rPr lang="en-US" sz="1500" u="sng" spc="-1">
                <a:solidFill>
                  <a:srgbClr val="0563C1"/>
                </a:solidFill>
                <a:latin typeface="Montserrat"/>
                <a:ea typeface="Montserrat"/>
                <a:hlinkClick r:id="rId2"/>
              </a:rPr>
              <a:t>https://cloud.armgs.team/public/wDET/FQTYgg4bS</a:t>
            </a:r>
            <a:r>
              <a:rPr lang="en-US" sz="1500" spc="-1">
                <a:solidFill>
                  <a:srgbClr val="000000"/>
                </a:solidFill>
                <a:latin typeface="Montserrat"/>
                <a:ea typeface="Montserrat"/>
              </a:rPr>
              <a:t> </a:t>
            </a:r>
            <a:endParaRPr lang="ru-RU" sz="1500" spc="-1">
              <a:solidFill>
                <a:srgbClr val="000000"/>
              </a:solidFill>
              <a:latin typeface="Open Sans"/>
            </a:endParaRPr>
          </a:p>
          <a:p>
            <a:pPr>
              <a:spcBef>
                <a:spcPts val="850"/>
              </a:spcBef>
            </a:pPr>
            <a:r>
              <a:rPr lang="en-US" sz="1500" b="1" spc="-1">
                <a:solidFill>
                  <a:srgbClr val="000000"/>
                </a:solidFill>
                <a:latin typeface="Montserrat"/>
                <a:ea typeface="Montserrat"/>
              </a:rPr>
              <a:t>Видеоролик «Вербовка и ее последствия»</a:t>
            </a:r>
            <a:r>
              <a:rPr sz="1500">
                <a:solidFill>
                  <a:srgbClr val="000000"/>
                </a:solidFill>
              </a:rPr>
              <a:t/>
            </a:r>
            <a:br>
              <a:rPr sz="1500">
                <a:solidFill>
                  <a:srgbClr val="000000"/>
                </a:solidFill>
              </a:rPr>
            </a:br>
            <a:r>
              <a:rPr lang="en-US" sz="1500" spc="-1">
                <a:solidFill>
                  <a:srgbClr val="000000"/>
                </a:solidFill>
                <a:latin typeface="Montserrat"/>
                <a:ea typeface="Montserrat"/>
              </a:rPr>
              <a:t>https://cloud.armgs.team/public/SU7k/WiLUYLusv</a:t>
            </a:r>
            <a:endParaRPr lang="ru-RU" sz="1500" spc="-1">
              <a:solidFill>
                <a:srgbClr val="000000"/>
              </a:solidFill>
              <a:latin typeface="Open Sans"/>
            </a:endParaRPr>
          </a:p>
          <a:p>
            <a:pPr>
              <a:spcBef>
                <a:spcPts val="850"/>
              </a:spcBef>
            </a:pPr>
            <a:r>
              <a:rPr lang="en-US" sz="1500" b="1" spc="-1">
                <a:solidFill>
                  <a:srgbClr val="000000"/>
                </a:solidFill>
                <a:latin typeface="Montserrat"/>
                <a:ea typeface="Montserrat"/>
              </a:rPr>
              <a:t>Документальный фильм «Недетский террор»</a:t>
            </a:r>
            <a:r>
              <a:rPr sz="1500">
                <a:solidFill>
                  <a:srgbClr val="000000"/>
                </a:solidFill>
              </a:rPr>
              <a:t/>
            </a:r>
            <a:br>
              <a:rPr sz="1500">
                <a:solidFill>
                  <a:srgbClr val="000000"/>
                </a:solidFill>
              </a:rPr>
            </a:br>
            <a:r>
              <a:rPr lang="en-US" sz="1500" spc="-1">
                <a:solidFill>
                  <a:srgbClr val="000000"/>
                </a:solidFill>
                <a:latin typeface="Montserrat"/>
                <a:ea typeface="Montserrat"/>
              </a:rPr>
              <a:t>https://cloud.armgs.team/public/6EWz/zXKq3wKaG</a:t>
            </a:r>
            <a:endParaRPr lang="ru-RU" sz="1500" spc="-1">
              <a:solidFill>
                <a:srgbClr val="000000"/>
              </a:solidFill>
              <a:latin typeface="Open Sans"/>
            </a:endParaRPr>
          </a:p>
          <a:p>
            <a:endParaRPr lang="ru-RU" sz="1500" spc="-1">
              <a:solidFill>
                <a:srgbClr val="000000"/>
              </a:solidFill>
              <a:latin typeface="Open Sans"/>
            </a:endParaRPr>
          </a:p>
          <a:p>
            <a:r>
              <a:rPr lang="en-US" sz="1500" b="1" spc="-1">
                <a:solidFill>
                  <a:srgbClr val="000000"/>
                </a:solidFill>
                <a:latin typeface="Montserrat"/>
                <a:ea typeface="Montserrat"/>
              </a:rPr>
              <a:t>Социальный видеоролик «Расходник» </a:t>
            </a:r>
            <a:endParaRPr lang="ru-RU" sz="1500" spc="-1">
              <a:solidFill>
                <a:srgbClr val="000000"/>
              </a:solidFill>
              <a:latin typeface="Open Sans"/>
            </a:endParaRPr>
          </a:p>
          <a:p>
            <a:r>
              <a:rPr lang="en-US" sz="1500" b="1" spc="-1">
                <a:solidFill>
                  <a:srgbClr val="000000"/>
                </a:solidFill>
                <a:latin typeface="Montserrat"/>
                <a:ea typeface="Montserrat"/>
              </a:rPr>
              <a:t>(Западно-Сибирская транспортная прокуратура)</a:t>
            </a:r>
            <a:r>
              <a:rPr sz="1500">
                <a:solidFill>
                  <a:srgbClr val="000000"/>
                </a:solidFill>
              </a:rPr>
              <a:t/>
            </a:r>
            <a:br>
              <a:rPr sz="1500">
                <a:solidFill>
                  <a:srgbClr val="000000"/>
                </a:solidFill>
              </a:rPr>
            </a:br>
            <a:r>
              <a:rPr lang="en-US" sz="1500" u="sng" spc="-1">
                <a:solidFill>
                  <a:srgbClr val="0563C1"/>
                </a:solidFill>
                <a:latin typeface="Montserrat"/>
                <a:ea typeface="Montserrat"/>
                <a:hlinkClick r:id="rId3"/>
              </a:rPr>
              <a:t>https://max.ru/id5405347680_gos/AZxGIu-kdM4</a:t>
            </a:r>
            <a:endParaRPr lang="ru-RU" sz="15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49" name="Прямоугольник 436"/>
          <p:cNvSpPr/>
          <p:nvPr/>
        </p:nvSpPr>
        <p:spPr>
          <a:xfrm>
            <a:off x="358560" y="6132600"/>
            <a:ext cx="11647440" cy="57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pPr marL="195840" indent="-195840" algn="just">
              <a:spcAft>
                <a:spcPts val="482"/>
              </a:spcAft>
              <a:buClr>
                <a:srgbClr val="000000"/>
              </a:buClr>
              <a:buFont typeface="Wingdings" charset="2"/>
              <a:buChar char=""/>
            </a:pPr>
            <a:r>
              <a:rPr lang="ru-RU" sz="1600" spc="-1">
                <a:solidFill>
                  <a:srgbClr val="000000"/>
                </a:solidFill>
                <a:latin typeface="Montserrat"/>
                <a:ea typeface="Montserrat"/>
              </a:rPr>
              <a:t>Рекомендовано Минпросвещения России (Фальковская Л.П., письмо от 1 апреля 2026 г. № 07-3012) и Прокуратурой Московской области (письмо ВХ/04-7253 от 15.04.2026).</a:t>
            </a:r>
            <a:endParaRPr lang="ru-RU" sz="1600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250" name="Рисунок 437"/>
          <p:cNvPicPr/>
          <p:nvPr/>
        </p:nvPicPr>
        <p:blipFill>
          <a:blip r:embed="rId4"/>
          <a:stretch/>
        </p:blipFill>
        <p:spPr>
          <a:xfrm>
            <a:off x="6002640" y="4051080"/>
            <a:ext cx="2433240" cy="1706760"/>
          </a:xfrm>
          <a:prstGeom prst="rect">
            <a:avLst/>
          </a:prstGeom>
          <a:ln w="0">
            <a:noFill/>
          </a:ln>
        </p:spPr>
      </p:pic>
      <p:pic>
        <p:nvPicPr>
          <p:cNvPr id="251" name="Рисунок 438"/>
          <p:cNvPicPr/>
          <p:nvPr/>
        </p:nvPicPr>
        <p:blipFill>
          <a:blip r:embed="rId5"/>
          <a:srcRect t="7372" b="7300"/>
          <a:stretch/>
        </p:blipFill>
        <p:spPr>
          <a:xfrm>
            <a:off x="8568720" y="4051080"/>
            <a:ext cx="3409200" cy="1706760"/>
          </a:xfrm>
          <a:prstGeom prst="rect">
            <a:avLst/>
          </a:prstGeom>
          <a:ln w="0">
            <a:noFill/>
          </a:ln>
        </p:spPr>
      </p:pic>
      <p:pic>
        <p:nvPicPr>
          <p:cNvPr id="252" name="Рисунок 439"/>
          <p:cNvPicPr/>
          <p:nvPr/>
        </p:nvPicPr>
        <p:blipFill>
          <a:blip r:embed="rId6"/>
          <a:stretch/>
        </p:blipFill>
        <p:spPr>
          <a:xfrm>
            <a:off x="6002640" y="1716120"/>
            <a:ext cx="1756440" cy="2224080"/>
          </a:xfrm>
          <a:prstGeom prst="rect">
            <a:avLst/>
          </a:prstGeom>
          <a:ln w="0">
            <a:noFill/>
          </a:ln>
        </p:spPr>
      </p:pic>
      <p:pic>
        <p:nvPicPr>
          <p:cNvPr id="253" name="Рисунок 440"/>
          <p:cNvPicPr/>
          <p:nvPr/>
        </p:nvPicPr>
        <p:blipFill>
          <a:blip r:embed="rId7"/>
          <a:stretch/>
        </p:blipFill>
        <p:spPr>
          <a:xfrm>
            <a:off x="7898400" y="1716120"/>
            <a:ext cx="1554120" cy="2224080"/>
          </a:xfrm>
          <a:prstGeom prst="rect">
            <a:avLst/>
          </a:prstGeom>
          <a:ln w="0">
            <a:noFill/>
          </a:ln>
        </p:spPr>
      </p:pic>
      <p:pic>
        <p:nvPicPr>
          <p:cNvPr id="254" name="Рисунок 441"/>
          <p:cNvPicPr/>
          <p:nvPr/>
        </p:nvPicPr>
        <p:blipFill>
          <a:blip r:embed="rId8"/>
          <a:stretch/>
        </p:blipFill>
        <p:spPr>
          <a:xfrm>
            <a:off x="9573840" y="1716120"/>
            <a:ext cx="2404080" cy="2224080"/>
          </a:xfrm>
          <a:prstGeom prst="rect">
            <a:avLst/>
          </a:prstGeom>
          <a:ln w="0">
            <a:noFill/>
          </a:ln>
        </p:spPr>
      </p:pic>
      <p:sp>
        <p:nvSpPr>
          <p:cNvPr id="255" name="Прямоугольник 443"/>
          <p:cNvSpPr/>
          <p:nvPr/>
        </p:nvSpPr>
        <p:spPr>
          <a:xfrm>
            <a:off x="360000" y="4801680"/>
            <a:ext cx="5094720" cy="1496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</a:tabLst>
            </a:pPr>
            <a:r>
              <a:rPr lang="ru-RU" sz="2000" b="1" spc="-1">
                <a:solidFill>
                  <a:srgbClr val="000000"/>
                </a:solidFill>
                <a:latin typeface="Montserrat"/>
                <a:ea typeface="Arial"/>
              </a:rPr>
              <a:t>МЕРОПРИЯТИЯМИ  ОХВАЧЕНО:</a:t>
            </a:r>
            <a:endParaRPr lang="ru-RU" sz="2000" spc="-1">
              <a:solidFill>
                <a:srgbClr val="000000"/>
              </a:solidFill>
              <a:latin typeface="Open Sans"/>
            </a:endParaRPr>
          </a:p>
          <a:p>
            <a:pPr>
              <a:tabLst>
                <a:tab pos="0" algn="l"/>
              </a:tabLst>
            </a:pPr>
            <a:r>
              <a:rPr lang="ru-RU" spc="-1">
                <a:solidFill>
                  <a:srgbClr val="000000"/>
                </a:solidFill>
                <a:latin typeface="Montserrat"/>
                <a:ea typeface="Arial"/>
              </a:rPr>
              <a:t> </a:t>
            </a:r>
            <a:r>
              <a:rPr lang="ru-RU" sz="2800" b="1" spc="-1">
                <a:solidFill>
                  <a:srgbClr val="000000"/>
                </a:solidFill>
                <a:latin typeface="Montserrat"/>
                <a:ea typeface="Montserrat"/>
              </a:rPr>
              <a:t>496 874 </a:t>
            </a:r>
            <a:endParaRPr lang="ru-RU" sz="2800" spc="-1">
              <a:solidFill>
                <a:srgbClr val="000000"/>
              </a:solidFill>
              <a:latin typeface="Open Sans"/>
            </a:endParaRPr>
          </a:p>
          <a:p>
            <a:pPr>
              <a:tabLst>
                <a:tab pos="0" algn="l"/>
              </a:tabLst>
            </a:pPr>
            <a:r>
              <a:rPr lang="ru-RU" b="1" spc="-1">
                <a:solidFill>
                  <a:srgbClr val="000000"/>
                </a:solidFill>
                <a:latin typeface="Montserrat"/>
                <a:ea typeface="Montserrat"/>
              </a:rPr>
              <a:t>обучающихся, педагогов, родителей</a:t>
            </a:r>
            <a:endParaRPr lang="ru-RU" spc="-1">
              <a:solidFill>
                <a:srgbClr val="00000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77348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Прямоугольник 2"/>
          <p:cNvSpPr/>
          <p:nvPr/>
        </p:nvSpPr>
        <p:spPr>
          <a:xfrm>
            <a:off x="162000" y="529200"/>
            <a:ext cx="795492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000" b="1" strike="noStrike" spc="-1">
                <a:solidFill>
                  <a:srgbClr val="000000"/>
                </a:solidFill>
                <a:latin typeface="Montserrat Regular"/>
                <a:ea typeface="Calibri"/>
              </a:rPr>
              <a:t>«Педагог-психолог Подмосковья – 2026»</a:t>
            </a:r>
            <a:endParaRPr lang="ru-RU" sz="20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05" name="Прямоугольник 5"/>
          <p:cNvSpPr/>
          <p:nvPr/>
        </p:nvSpPr>
        <p:spPr>
          <a:xfrm>
            <a:off x="162000" y="44640"/>
            <a:ext cx="9752400" cy="39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7F7F7F"/>
                </a:solidFill>
                <a:latin typeface="Montserrat Regular"/>
                <a:ea typeface="Open Sans"/>
              </a:rPr>
              <a:t>РЕГИОНАЛЬНЫЕ КОНКУРСЫ</a:t>
            </a:r>
            <a:endParaRPr lang="ru-RU" sz="20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06" name="Прямоугольник 3"/>
          <p:cNvSpPr/>
          <p:nvPr/>
        </p:nvSpPr>
        <p:spPr>
          <a:xfrm>
            <a:off x="162000" y="953640"/>
            <a:ext cx="624348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Montserrat Regular"/>
                <a:ea typeface="Calibri"/>
              </a:rPr>
              <a:t>Участие приняли </a:t>
            </a:r>
            <a:r>
              <a:rPr lang="ru-RU" sz="1600" b="1" strike="noStrike" spc="-1">
                <a:solidFill>
                  <a:srgbClr val="000000"/>
                </a:solidFill>
                <a:latin typeface="Montserrat Regular"/>
                <a:ea typeface="Calibri"/>
              </a:rPr>
              <a:t>62 педагога-психолога</a:t>
            </a:r>
            <a:endParaRPr lang="ru-RU" sz="1600" b="0" strike="noStrike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307" name="Picture 4" descr="https://downloader.disk.yandex.ru/preview/91d106822a2354c1e4024eaed0509818664f4e3329dbec3dea143dd26fd5ae06/6a1db448/gqz3rolDlRf5BYX6nGt21RAmTUEy1R7bOyw9iLa6YXu-mCrM-QY3BIfqH5sLHcwzbsS8fDmJNvIlC6wvH1CJ4w%3D%3D?uid=0&amp;filename=IMG_20260521_172302_884.jpg&amp;disposition=inline&amp;hash=&amp;limit=0&amp;content_type=image%2Fjpeg&amp;owner_uid=0&amp;tknv=v3&amp;is_direct_zip_experiment=1&amp;size=1858x993"/>
          <p:cNvPicPr/>
          <p:nvPr/>
        </p:nvPicPr>
        <p:blipFill>
          <a:blip r:embed="rId2"/>
          <a:srcRect l="13482" t="26653" r="10546" b="17678"/>
          <a:stretch/>
        </p:blipFill>
        <p:spPr>
          <a:xfrm>
            <a:off x="751320" y="2358000"/>
            <a:ext cx="4014720" cy="1959840"/>
          </a:xfrm>
          <a:prstGeom prst="rect">
            <a:avLst/>
          </a:prstGeom>
          <a:ln w="0">
            <a:noFill/>
          </a:ln>
        </p:spPr>
      </p:pic>
      <p:sp>
        <p:nvSpPr>
          <p:cNvPr id="308" name="Google Shape;45;p10"/>
          <p:cNvSpPr/>
          <p:nvPr/>
        </p:nvSpPr>
        <p:spPr>
          <a:xfrm>
            <a:off x="6012000" y="1373040"/>
            <a:ext cx="5898600" cy="6094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000" b="1" strike="noStrike" spc="-1">
                <a:solidFill>
                  <a:srgbClr val="000000"/>
                </a:solidFill>
                <a:latin typeface="Montserrat Regular"/>
                <a:ea typeface="Calibri"/>
              </a:rPr>
              <a:t>Региональный этап Всероссийского конкурса «Школа#безОбид»   </a:t>
            </a:r>
            <a:endParaRPr lang="ru-RU" sz="20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09" name="Прямоугольник 9"/>
          <p:cNvSpPr/>
          <p:nvPr/>
        </p:nvSpPr>
        <p:spPr>
          <a:xfrm>
            <a:off x="6095880" y="2275920"/>
            <a:ext cx="6094800" cy="82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000000"/>
                </a:solidFill>
                <a:latin typeface="Montserrat Regular"/>
                <a:ea typeface="Montserrat Regular"/>
              </a:rPr>
              <a:t>Участие приняли </a:t>
            </a:r>
            <a:r>
              <a:rPr lang="ru-RU" sz="1600" b="1" strike="noStrike" spc="-1">
                <a:solidFill>
                  <a:srgbClr val="000000"/>
                </a:solidFill>
                <a:latin typeface="Montserrat Regular"/>
                <a:ea typeface="Montserrat Regular"/>
              </a:rPr>
              <a:t>43</a:t>
            </a:r>
            <a:r>
              <a:rPr lang="ru-RU" sz="1600" b="0" strike="noStrike" spc="-1">
                <a:solidFill>
                  <a:srgbClr val="000000"/>
                </a:solidFill>
                <a:latin typeface="Montserrat Regular"/>
                <a:ea typeface="Montserrat Regular"/>
              </a:rPr>
              <a:t> </a:t>
            </a:r>
            <a:r>
              <a:rPr lang="ru-RU" sz="1600" b="1" strike="noStrike" spc="-1">
                <a:solidFill>
                  <a:srgbClr val="000000"/>
                </a:solidFill>
                <a:latin typeface="Montserrat Regular"/>
                <a:ea typeface="Montserrat Regular"/>
              </a:rPr>
              <a:t>образовательные организации </a:t>
            </a:r>
            <a:r>
              <a:rPr lang="ru-RU" sz="1600" b="0" strike="noStrike" spc="-1">
                <a:solidFill>
                  <a:srgbClr val="000000"/>
                </a:solidFill>
                <a:latin typeface="Montserrat Regular"/>
                <a:ea typeface="Montserrat Regular"/>
              </a:rPr>
              <a:t>из Московской области</a:t>
            </a:r>
            <a:endParaRPr lang="ru-RU" sz="1600" b="0" strike="noStrike" spc="-1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ru-RU" sz="16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10" name="Прямоугольник 10"/>
          <p:cNvSpPr/>
          <p:nvPr/>
        </p:nvSpPr>
        <p:spPr>
          <a:xfrm>
            <a:off x="6095880" y="3116880"/>
            <a:ext cx="609480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000000"/>
                </a:solidFill>
                <a:latin typeface="Montserrat Regular"/>
                <a:ea typeface="Montserrat Regular"/>
              </a:rPr>
              <a:t>Победитель</a:t>
            </a:r>
            <a:r>
              <a:rPr lang="ru-RU" sz="1600" b="0" strike="noStrike" spc="-1">
                <a:solidFill>
                  <a:srgbClr val="000000"/>
                </a:solidFill>
                <a:latin typeface="Montserrat Regular"/>
                <a:ea typeface="Montserrat Regular"/>
              </a:rPr>
              <a:t>: </a:t>
            </a:r>
            <a:r>
              <a:rPr lang="ru-RU" sz="1600" b="1" strike="noStrike" spc="-1">
                <a:solidFill>
                  <a:srgbClr val="FF0000"/>
                </a:solidFill>
                <a:latin typeface="Montserrat Regular"/>
                <a:ea typeface="Montserrat Regular"/>
              </a:rPr>
              <a:t>МОУ  СОШ № 24, г.о. Подольск </a:t>
            </a:r>
            <a:endParaRPr lang="ru-RU" sz="16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11" name="Прямоугольник 14"/>
          <p:cNvSpPr/>
          <p:nvPr/>
        </p:nvSpPr>
        <p:spPr>
          <a:xfrm>
            <a:off x="162000" y="1409400"/>
            <a:ext cx="5060520" cy="820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>
                <a:solidFill>
                  <a:srgbClr val="060708"/>
                </a:solidFill>
                <a:latin typeface="Montserrat Regular"/>
                <a:ea typeface="Montserrat Regular"/>
              </a:rPr>
              <a:t>Победитель:</a:t>
            </a:r>
            <a:r>
              <a:rPr lang="ru-RU" sz="1600" b="0" strike="noStrike" spc="-1">
                <a:solidFill>
                  <a:srgbClr val="060708"/>
                </a:solidFill>
                <a:latin typeface="Montserrat Regular"/>
                <a:ea typeface="Montserrat Regular"/>
              </a:rPr>
              <a:t> педагог-психолог дошкольного отделения «Семицветик» МБОУ СОШ № 20,</a:t>
            </a:r>
            <a:endParaRPr lang="ru-RU" sz="1600" b="0" strike="noStrike" spc="-1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>
                <a:solidFill>
                  <a:srgbClr val="060708"/>
                </a:solidFill>
                <a:latin typeface="Montserrat Regular"/>
                <a:ea typeface="Montserrat Regular"/>
              </a:rPr>
              <a:t> г. Химки </a:t>
            </a:r>
            <a:r>
              <a:rPr lang="ru-RU" sz="1600" b="1" strike="noStrike" spc="-1">
                <a:solidFill>
                  <a:srgbClr val="FF0000"/>
                </a:solidFill>
                <a:latin typeface="Montserrat Regular"/>
                <a:ea typeface="Montserrat Regular"/>
              </a:rPr>
              <a:t>Бурмакина Анна Михайловна</a:t>
            </a:r>
            <a:endParaRPr lang="ru-RU" sz="1600" b="0" strike="noStrike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312" name="Picture 8" descr="Важная новость для педагогов и школьных специалистов! И радостная для всех  нас. Стартовал Всероссийский конкурс «Школа#безОбид»... 2026 | ВКонтакте"/>
          <p:cNvPicPr/>
          <p:nvPr/>
        </p:nvPicPr>
        <p:blipFill>
          <a:blip r:embed="rId3"/>
          <a:srcRect t="6330" b="10349"/>
          <a:stretch/>
        </p:blipFill>
        <p:spPr>
          <a:xfrm>
            <a:off x="7085160" y="3465360"/>
            <a:ext cx="3752280" cy="3125880"/>
          </a:xfrm>
          <a:prstGeom prst="rect">
            <a:avLst/>
          </a:prstGeom>
          <a:ln w="0">
            <a:noFill/>
          </a:ln>
        </p:spPr>
      </p:pic>
      <p:pic>
        <p:nvPicPr>
          <p:cNvPr id="313" name="Picture 6" descr="https://downloader.disk.yandex.ru/preview/9bed0b4e854e188710bae3a0ea765192301e4a02475ef970279286df7bfc704b/6a1db448/-5WuY6E1HokSKSHTgHMzzBVLHDhkF7hUCLe44hRQmhYOH1QdfVet-C9ak7I725wv6SV4nVOTmGsP_xIR-XHJkw%3D%3D?uid=0&amp;filename=IMG_20260521_172346_211.jpg&amp;disposition=inline&amp;hash=&amp;limit=0&amp;content_type=image%2Fjpeg&amp;owner_uid=0&amp;tknv=v3&amp;is_direct_zip_experiment=1&amp;size=1858x993"/>
          <p:cNvPicPr/>
          <p:nvPr/>
        </p:nvPicPr>
        <p:blipFill>
          <a:blip r:embed="rId4"/>
          <a:srcRect l="18155" t="39291" r="13519" b="2898"/>
          <a:stretch/>
        </p:blipFill>
        <p:spPr>
          <a:xfrm>
            <a:off x="751320" y="4436280"/>
            <a:ext cx="4014720" cy="226404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204;p34"/>
          <p:cNvSpPr/>
          <p:nvPr/>
        </p:nvSpPr>
        <p:spPr>
          <a:xfrm>
            <a:off x="423720" y="358560"/>
            <a:ext cx="5665680" cy="39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t">
            <a:noAutofit/>
          </a:bodyPr>
          <a:lstStyle/>
          <a:p>
            <a:pPr marL="12600" algn="ctr">
              <a:tabLst>
                <a:tab pos="0" algn="l"/>
              </a:tabLst>
            </a:pPr>
            <a:r>
              <a:rPr lang="ru" sz="1500" b="1" spc="-1">
                <a:solidFill>
                  <a:srgbClr val="FFFFFF"/>
                </a:solidFill>
                <a:latin typeface="Proxima Nova"/>
                <a:ea typeface="Proxima Nova"/>
              </a:rPr>
              <a:t>ШКОЛЬНЫЙ И МУНИЦИПАЛЬНЫЙ ЭТАП:</a:t>
            </a:r>
            <a:endParaRPr lang="ru-RU" sz="15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47" name="Google Shape;206;p 3"/>
          <p:cNvSpPr/>
          <p:nvPr/>
        </p:nvSpPr>
        <p:spPr>
          <a:xfrm>
            <a:off x="360000" y="1080000"/>
            <a:ext cx="11745000" cy="537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t">
            <a:noAutofit/>
          </a:bodyPr>
          <a:lstStyle/>
          <a:p>
            <a:pPr>
              <a:spcBef>
                <a:spcPts val="1199"/>
              </a:spcBef>
            </a:pPr>
            <a:r>
              <a:rPr lang="ru-RU" b="1" spc="-1">
                <a:solidFill>
                  <a:srgbClr val="000000"/>
                </a:solidFill>
                <a:latin typeface="Montserrat"/>
              </a:rPr>
              <a:t>Цель конкурса: </a:t>
            </a:r>
            <a:r>
              <a:rPr lang="ru-RU" spc="-1">
                <a:solidFill>
                  <a:srgbClr val="000000"/>
                </a:solidFill>
                <a:latin typeface="Montserrat"/>
              </a:rPr>
              <a:t> популяризация лучших практик взаимодействия родительских комитетов и школы в воспитании обучающихся</a:t>
            </a:r>
            <a:r>
              <a:rPr>
                <a:solidFill>
                  <a:srgbClr val="000000"/>
                </a:solidFill>
              </a:rPr>
              <a:t/>
            </a:r>
            <a:br>
              <a:rPr>
                <a:solidFill>
                  <a:srgbClr val="000000"/>
                </a:solidFill>
              </a:rPr>
            </a:br>
            <a:endParaRPr lang="ru-RU" spc="-1">
              <a:solidFill>
                <a:srgbClr val="000000"/>
              </a:solidFill>
              <a:latin typeface="Open Sans"/>
            </a:endParaRPr>
          </a:p>
          <a:p>
            <a:pPr algn="ctr">
              <a:spcBef>
                <a:spcPts val="1199"/>
              </a:spcBef>
            </a:pPr>
            <a:endParaRPr lang="ru-RU" sz="10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48" name="Google Shape;206;p 4"/>
          <p:cNvSpPr/>
          <p:nvPr/>
        </p:nvSpPr>
        <p:spPr>
          <a:xfrm>
            <a:off x="842400" y="1827360"/>
            <a:ext cx="11847960" cy="2270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68400" tIns="34200" rIns="68400" bIns="34200" anchor="t">
            <a:noAutofit/>
          </a:bodyPr>
          <a:lstStyle/>
          <a:p>
            <a:pPr>
              <a:spcBef>
                <a:spcPts val="1199"/>
              </a:spcBef>
            </a:pPr>
            <a:r>
              <a:rPr lang="ru-RU" sz="1000" b="1" spc="-1">
                <a:solidFill>
                  <a:srgbClr val="000000"/>
                </a:solidFill>
                <a:latin typeface="Montserrat"/>
              </a:rPr>
              <a:t>		    </a:t>
            </a:r>
            <a:r>
              <a:rPr lang="ru-RU" sz="2000" b="1" spc="-1">
                <a:solidFill>
                  <a:srgbClr val="000000"/>
                </a:solidFill>
                <a:latin typeface="Montserrat"/>
              </a:rPr>
              <a:t>2025:	</a:t>
            </a:r>
            <a:r>
              <a:rPr lang="ru-RU" b="1" spc="-1">
                <a:solidFill>
                  <a:srgbClr val="000000"/>
                </a:solidFill>
                <a:latin typeface="Montserrat"/>
              </a:rPr>
              <a:t>	                  		</a:t>
            </a:r>
            <a:r>
              <a:rPr lang="ru-RU" sz="2000" b="1" spc="-1">
                <a:solidFill>
                  <a:srgbClr val="000000"/>
                </a:solidFill>
                <a:latin typeface="Montserrat"/>
              </a:rPr>
              <a:t> 2026:</a:t>
            </a:r>
            <a:endParaRPr lang="ru-RU" sz="2000" spc="-1">
              <a:solidFill>
                <a:srgbClr val="000000"/>
              </a:solidFill>
              <a:latin typeface="Open Sans"/>
            </a:endParaRPr>
          </a:p>
          <a:p>
            <a:pPr>
              <a:spcBef>
                <a:spcPts val="1199"/>
              </a:spcBef>
            </a:pPr>
            <a:r>
              <a:rPr lang="ru-RU" sz="2000" b="1" spc="-1">
                <a:solidFill>
                  <a:srgbClr val="000000"/>
                </a:solidFill>
                <a:latin typeface="Montserrat"/>
              </a:rPr>
              <a:t>1784 </a:t>
            </a:r>
            <a:r>
              <a:rPr lang="ru-RU" sz="2000" spc="-1">
                <a:solidFill>
                  <a:srgbClr val="000000"/>
                </a:solidFill>
                <a:latin typeface="Montserrat"/>
              </a:rPr>
              <a:t>класс- команды </a:t>
            </a:r>
            <a:r>
              <a:rPr lang="ru-RU" sz="2000" b="1" spc="-1">
                <a:solidFill>
                  <a:srgbClr val="000000"/>
                </a:solidFill>
                <a:latin typeface="Montserrat"/>
              </a:rPr>
              <a:t>– 21 000 чел.	          	                3732 </a:t>
            </a:r>
            <a:r>
              <a:rPr lang="ru-RU" sz="2000" spc="-1">
                <a:solidFill>
                  <a:srgbClr val="000000"/>
                </a:solidFill>
                <a:latin typeface="Montserrat"/>
              </a:rPr>
              <a:t>класс- команды </a:t>
            </a:r>
            <a:r>
              <a:rPr lang="ru-RU" sz="2000" b="1" spc="-1">
                <a:solidFill>
                  <a:srgbClr val="000000"/>
                </a:solidFill>
                <a:latin typeface="Montserrat"/>
              </a:rPr>
              <a:t>– 205 000 чел.</a:t>
            </a:r>
            <a:endParaRPr lang="ru-RU" sz="2000" spc="-1">
              <a:solidFill>
                <a:srgbClr val="000000"/>
              </a:solidFill>
              <a:latin typeface="Open Sans"/>
            </a:endParaRPr>
          </a:p>
          <a:p>
            <a:pPr>
              <a:spcBef>
                <a:spcPts val="1199"/>
              </a:spcBef>
            </a:pPr>
            <a:r>
              <a:rPr lang="ru-RU" sz="2000" b="1" spc="-1">
                <a:solidFill>
                  <a:srgbClr val="000000"/>
                </a:solidFill>
                <a:latin typeface="Montserrat"/>
              </a:rPr>
              <a:t>52 </a:t>
            </a:r>
            <a:r>
              <a:rPr lang="ru-RU" sz="2000" spc="-1">
                <a:solidFill>
                  <a:srgbClr val="000000"/>
                </a:solidFill>
                <a:latin typeface="Montserrat"/>
              </a:rPr>
              <a:t> муниципалитета		           	</a:t>
            </a:r>
            <a:r>
              <a:rPr lang="ru-RU" sz="2000" b="1" spc="-1">
                <a:solidFill>
                  <a:srgbClr val="000000"/>
                </a:solidFill>
                <a:latin typeface="Montserrat"/>
              </a:rPr>
              <a:t>                55 </a:t>
            </a:r>
            <a:r>
              <a:rPr lang="ru-RU" sz="2000" spc="-1">
                <a:solidFill>
                  <a:srgbClr val="000000"/>
                </a:solidFill>
                <a:latin typeface="Montserrat"/>
              </a:rPr>
              <a:t>муниципалитетов		           	             </a:t>
            </a:r>
            <a:r>
              <a:rPr sz="2000">
                <a:solidFill>
                  <a:srgbClr val="000000"/>
                </a:solidFill>
              </a:rPr>
              <a:t/>
            </a:r>
            <a:br>
              <a:rPr sz="2000">
                <a:solidFill>
                  <a:srgbClr val="000000"/>
                </a:solidFill>
              </a:rPr>
            </a:br>
            <a:endParaRPr lang="ru-RU" sz="2000" spc="-1">
              <a:solidFill>
                <a:srgbClr val="000000"/>
              </a:solidFill>
              <a:latin typeface="Open Sans"/>
            </a:endParaRPr>
          </a:p>
          <a:p>
            <a:pPr>
              <a:spcBef>
                <a:spcPts val="1199"/>
              </a:spcBef>
            </a:pPr>
            <a:endParaRPr lang="ru-RU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49" name="Google Shape;428;p 1"/>
          <p:cNvSpPr/>
          <p:nvPr/>
        </p:nvSpPr>
        <p:spPr>
          <a:xfrm>
            <a:off x="285840" y="49680"/>
            <a:ext cx="8892000" cy="1028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marL="12600">
              <a:spcBef>
                <a:spcPts val="99"/>
              </a:spcBef>
            </a:pPr>
            <a:r>
              <a:rPr lang="ru-RU" sz="2000" b="1" spc="-1">
                <a:solidFill>
                  <a:srgbClr val="666666"/>
                </a:solidFill>
                <a:latin typeface="Montserrat"/>
                <a:ea typeface="Montserrat"/>
              </a:rPr>
              <a:t>МОСКОВСКИЙ</a:t>
            </a:r>
            <a:r>
              <a:rPr lang="ru-RU" sz="2000" b="1" spc="-60">
                <a:solidFill>
                  <a:srgbClr val="666666"/>
                </a:solidFill>
                <a:latin typeface="Montserrat"/>
                <a:ea typeface="Montserrat"/>
              </a:rPr>
              <a:t> </a:t>
            </a:r>
            <a:r>
              <a:rPr lang="ru-RU" sz="2000" b="1" spc="-12">
                <a:solidFill>
                  <a:srgbClr val="666666"/>
                </a:solidFill>
                <a:latin typeface="Montserrat"/>
                <a:ea typeface="Montserrat"/>
              </a:rPr>
              <a:t>ОБЛАСТНОЙ</a:t>
            </a:r>
            <a:r>
              <a:rPr lang="ru-RU" sz="2000" b="1" spc="-60">
                <a:solidFill>
                  <a:srgbClr val="666666"/>
                </a:solidFill>
                <a:latin typeface="Montserrat"/>
                <a:ea typeface="Montserrat"/>
              </a:rPr>
              <a:t> </a:t>
            </a:r>
            <a:r>
              <a:rPr lang="ru-RU" sz="2000" b="1" spc="-12">
                <a:solidFill>
                  <a:srgbClr val="666666"/>
                </a:solidFill>
                <a:latin typeface="Montserrat"/>
                <a:ea typeface="Montserrat"/>
              </a:rPr>
              <a:t>КОНКУРС</a:t>
            </a:r>
            <a:r>
              <a:rPr lang="ru-RU" sz="2000" b="1" spc="-80">
                <a:solidFill>
                  <a:srgbClr val="666666"/>
                </a:solidFill>
                <a:latin typeface="Montserrat"/>
                <a:ea typeface="Montserrat"/>
              </a:rPr>
              <a:t> </a:t>
            </a:r>
            <a:r>
              <a:rPr lang="ru-RU" sz="2000" b="1" spc="-32">
                <a:solidFill>
                  <a:srgbClr val="666666"/>
                </a:solidFill>
                <a:latin typeface="Montserrat"/>
                <a:ea typeface="Montserrat"/>
              </a:rPr>
              <a:t>РОДИТЕЛЬСКИХ</a:t>
            </a:r>
            <a:r>
              <a:rPr lang="ru-RU" sz="2000" b="1" spc="-72">
                <a:solidFill>
                  <a:srgbClr val="666666"/>
                </a:solidFill>
                <a:latin typeface="Montserrat"/>
                <a:ea typeface="Montserrat"/>
              </a:rPr>
              <a:t> </a:t>
            </a:r>
            <a:r>
              <a:rPr lang="ru-RU" sz="2000" b="1" spc="-12">
                <a:solidFill>
                  <a:srgbClr val="666666"/>
                </a:solidFill>
                <a:latin typeface="Montserrat"/>
                <a:ea typeface="Montserrat"/>
              </a:rPr>
              <a:t>КОМИТЕТОВ</a:t>
            </a:r>
            <a:endParaRPr lang="ru-RU" sz="2000" spc="-1">
              <a:solidFill>
                <a:srgbClr val="000000"/>
              </a:solidFill>
              <a:latin typeface="Open Sans"/>
            </a:endParaRPr>
          </a:p>
          <a:p>
            <a:pPr marL="12600"/>
            <a:r>
              <a:rPr lang="ru-RU" sz="2000" b="1" spc="-86">
                <a:solidFill>
                  <a:srgbClr val="666666"/>
                </a:solidFill>
                <a:latin typeface="Montserrat"/>
                <a:ea typeface="Montserrat"/>
              </a:rPr>
              <a:t>«СЕКРЕТЫ</a:t>
            </a:r>
            <a:r>
              <a:rPr lang="ru-RU" sz="2000" b="1" spc="-111">
                <a:solidFill>
                  <a:srgbClr val="666666"/>
                </a:solidFill>
                <a:latin typeface="Montserrat"/>
                <a:ea typeface="Montserrat"/>
              </a:rPr>
              <a:t> </a:t>
            </a:r>
            <a:r>
              <a:rPr lang="ru-RU" sz="2000" b="1" spc="-32">
                <a:solidFill>
                  <a:srgbClr val="666666"/>
                </a:solidFill>
                <a:latin typeface="Montserrat"/>
                <a:ea typeface="Montserrat"/>
              </a:rPr>
              <a:t>ДРУЖНОГО</a:t>
            </a:r>
            <a:r>
              <a:rPr lang="ru-RU" sz="2000" b="1" spc="-100">
                <a:solidFill>
                  <a:srgbClr val="666666"/>
                </a:solidFill>
                <a:latin typeface="Montserrat"/>
                <a:ea typeface="Montserrat"/>
              </a:rPr>
              <a:t> </a:t>
            </a:r>
            <a:r>
              <a:rPr lang="ru-RU" sz="2000" b="1" spc="-66">
                <a:solidFill>
                  <a:srgbClr val="666666"/>
                </a:solidFill>
                <a:latin typeface="Montserrat"/>
                <a:ea typeface="Montserrat"/>
              </a:rPr>
              <a:t>КЛАССА.</a:t>
            </a:r>
            <a:r>
              <a:rPr lang="ru-RU" sz="2000" b="1" spc="-80">
                <a:solidFill>
                  <a:srgbClr val="666666"/>
                </a:solidFill>
                <a:latin typeface="Montserrat"/>
                <a:ea typeface="Montserrat"/>
              </a:rPr>
              <a:t> </a:t>
            </a:r>
            <a:r>
              <a:rPr lang="ru-RU" sz="2000" b="1" spc="-1">
                <a:solidFill>
                  <a:srgbClr val="666666"/>
                </a:solidFill>
                <a:latin typeface="Montserrat"/>
                <a:ea typeface="Montserrat"/>
              </a:rPr>
              <a:t>РОДИТЕЛИ</a:t>
            </a:r>
            <a:r>
              <a:rPr lang="ru-RU" sz="2000" b="1" spc="-111">
                <a:solidFill>
                  <a:srgbClr val="666666"/>
                </a:solidFill>
                <a:latin typeface="Montserrat"/>
                <a:ea typeface="Montserrat"/>
              </a:rPr>
              <a:t> </a:t>
            </a:r>
            <a:r>
              <a:rPr lang="ru-RU" sz="2000" b="1" spc="-12">
                <a:solidFill>
                  <a:srgbClr val="666666"/>
                </a:solidFill>
                <a:latin typeface="Montserrat"/>
                <a:ea typeface="Montserrat"/>
              </a:rPr>
              <a:t>ПЕРВЫХ»</a:t>
            </a:r>
            <a:endParaRPr lang="ru-RU" sz="2000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450" name="Рисунок 592"/>
          <p:cNvPicPr/>
          <p:nvPr/>
        </p:nvPicPr>
        <p:blipFill>
          <a:blip r:embed="rId2"/>
          <a:srcRect l="5622" t="2603" r="3497" b="21237"/>
          <a:stretch/>
        </p:blipFill>
        <p:spPr>
          <a:xfrm>
            <a:off x="291960" y="3852360"/>
            <a:ext cx="4386600" cy="2446200"/>
          </a:xfrm>
          <a:prstGeom prst="rect">
            <a:avLst/>
          </a:prstGeom>
          <a:ln w="0">
            <a:noFill/>
          </a:ln>
        </p:spPr>
      </p:pic>
      <p:pic>
        <p:nvPicPr>
          <p:cNvPr id="451" name="Рисунок 593"/>
          <p:cNvPicPr/>
          <p:nvPr/>
        </p:nvPicPr>
        <p:blipFill>
          <a:blip r:embed="rId3"/>
          <a:srcRect r="14631"/>
          <a:stretch/>
        </p:blipFill>
        <p:spPr>
          <a:xfrm>
            <a:off x="4824000" y="3847320"/>
            <a:ext cx="3147480" cy="2451240"/>
          </a:xfrm>
          <a:prstGeom prst="rect">
            <a:avLst/>
          </a:prstGeom>
          <a:ln w="0">
            <a:noFill/>
          </a:ln>
        </p:spPr>
      </p:pic>
      <p:pic>
        <p:nvPicPr>
          <p:cNvPr id="452" name="Рисунок 594"/>
          <p:cNvPicPr/>
          <p:nvPr/>
        </p:nvPicPr>
        <p:blipFill>
          <a:blip r:embed="rId4"/>
          <a:stretch/>
        </p:blipFill>
        <p:spPr>
          <a:xfrm>
            <a:off x="8100000" y="3829320"/>
            <a:ext cx="3706560" cy="24692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182859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/>
          </p:nvPr>
        </p:nvSpPr>
        <p:spPr>
          <a:xfrm>
            <a:off x="360000" y="96480"/>
            <a:ext cx="10407960" cy="10292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>
            <a:noAutofit/>
          </a:bodyPr>
          <a:lstStyle/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strike="noStrike" spc="-1" dirty="0">
                <a:solidFill>
                  <a:srgbClr val="7F7F7F"/>
                </a:solidFill>
                <a:latin typeface="Montserrat Regular"/>
                <a:ea typeface="Calibri"/>
              </a:rPr>
              <a:t>«КОНСТРУКТОР ПРОФИЛАКТИКИ: СТРАТЕГИИ РАБОТЫ </a:t>
            </a:r>
            <a:r>
              <a:rPr lang="ru-RU" sz="2000" b="0" strike="noStrike" spc="-1" dirty="0" smtClean="0">
                <a:solidFill>
                  <a:srgbClr val="7F7F7F"/>
                </a:solidFill>
                <a:latin typeface="Montserrat Regular"/>
                <a:ea typeface="Calibri"/>
              </a:rPr>
              <a:t>В</a:t>
            </a:r>
          </a:p>
          <a:p>
            <a:pPr indent="0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000" b="0" strike="noStrike" spc="-1" dirty="0" smtClean="0">
                <a:solidFill>
                  <a:srgbClr val="7F7F7F"/>
                </a:solidFill>
                <a:latin typeface="Montserrat Regular"/>
                <a:ea typeface="Calibri"/>
              </a:rPr>
              <a:t> </a:t>
            </a:r>
            <a:r>
              <a:rPr lang="ru-RU" sz="2000" b="0" strike="noStrike" spc="-1" dirty="0">
                <a:solidFill>
                  <a:srgbClr val="7F7F7F"/>
                </a:solidFill>
                <a:latin typeface="Montserrat Regular"/>
                <a:ea typeface="Calibri"/>
              </a:rPr>
              <a:t>ОБРАЗОВАТЕЛЬНОЙ ОРГАНИЗАЦИИ»</a:t>
            </a:r>
            <a:endParaRPr lang="ru-RU" sz="20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69" name="Google Shape;268;p13"/>
          <p:cNvSpPr/>
          <p:nvPr/>
        </p:nvSpPr>
        <p:spPr>
          <a:xfrm>
            <a:off x="385920" y="1776960"/>
            <a:ext cx="626688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800" b="1" strike="noStrike" spc="-1">
                <a:solidFill>
                  <a:schemeClr val="dk1"/>
                </a:solidFill>
                <a:latin typeface="Calibri"/>
                <a:ea typeface="Calibri"/>
              </a:rPr>
              <a:t> </a:t>
            </a:r>
            <a:endParaRPr lang="ru-RU" sz="28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71" name="Google Shape;271;p13"/>
          <p:cNvSpPr/>
          <p:nvPr/>
        </p:nvSpPr>
        <p:spPr>
          <a:xfrm>
            <a:off x="129960" y="2135520"/>
            <a:ext cx="4565880" cy="102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spAutoFit/>
          </a:bodyPr>
          <a:lstStyle/>
          <a:p>
            <a:pPr marL="139680" defTabSz="914400">
              <a:lnSpc>
                <a:spcPct val="115000"/>
              </a:lnSpc>
              <a:tabLst>
                <a:tab pos="0" algn="l"/>
              </a:tabLst>
            </a:pPr>
            <a:r>
              <a:rPr lang="ru-RU" sz="1600" b="0" strike="noStrike" spc="-1" dirty="0">
                <a:solidFill>
                  <a:schemeClr val="dk1"/>
                </a:solidFill>
                <a:latin typeface="Montserrat Regular"/>
                <a:ea typeface="Montserrat"/>
              </a:rPr>
              <a:t>Педагоги получили:</a:t>
            </a:r>
            <a:endParaRPr lang="ru-RU" sz="1600" b="0" strike="noStrike" spc="-1" dirty="0">
              <a:solidFill>
                <a:srgbClr val="000000"/>
              </a:solidFill>
              <a:latin typeface="Open Sans"/>
            </a:endParaRPr>
          </a:p>
          <a:p>
            <a:pPr marL="457200" indent="-317520" defTabSz="914400">
              <a:lnSpc>
                <a:spcPct val="115000"/>
              </a:lnSpc>
              <a:buClr>
                <a:srgbClr val="666666"/>
              </a:buClr>
              <a:buFont typeface="Montserrat"/>
              <a:buChar char="●"/>
              <a:tabLst>
                <a:tab pos="0" algn="l"/>
              </a:tabLst>
            </a:pPr>
            <a:r>
              <a:rPr lang="ru-RU" sz="1600" b="0" strike="noStrike" spc="-1" dirty="0">
                <a:solidFill>
                  <a:schemeClr val="dk1"/>
                </a:solidFill>
                <a:latin typeface="Montserrat Regular"/>
                <a:ea typeface="Montserrat"/>
              </a:rPr>
              <a:t>алгоритмы работы с группами риска</a:t>
            </a:r>
            <a:endParaRPr lang="ru-RU" sz="1600" b="0" strike="noStrike" spc="-1" dirty="0">
              <a:solidFill>
                <a:srgbClr val="000000"/>
              </a:solidFill>
              <a:latin typeface="Open Sans"/>
            </a:endParaRPr>
          </a:p>
          <a:p>
            <a:pPr marL="457200" indent="-317520" defTabSz="914400">
              <a:lnSpc>
                <a:spcPct val="115000"/>
              </a:lnSpc>
              <a:buClr>
                <a:srgbClr val="666666"/>
              </a:buClr>
              <a:buFont typeface="Montserrat"/>
              <a:buChar char="●"/>
              <a:tabLst>
                <a:tab pos="0" algn="l"/>
              </a:tabLst>
            </a:pPr>
            <a:r>
              <a:rPr lang="ru-RU" sz="1600" b="0" strike="noStrike" spc="-1" dirty="0">
                <a:solidFill>
                  <a:schemeClr val="dk1"/>
                </a:solidFill>
                <a:latin typeface="Montserrat Regular"/>
                <a:ea typeface="Montserrat"/>
              </a:rPr>
              <a:t>решение и анализ кейсов сложных  инцидентов</a:t>
            </a:r>
            <a:endParaRPr lang="ru-RU" sz="16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72" name="Google Shape;272;p13"/>
          <p:cNvSpPr/>
          <p:nvPr/>
        </p:nvSpPr>
        <p:spPr>
          <a:xfrm>
            <a:off x="360000" y="1125720"/>
            <a:ext cx="9973080" cy="104498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600" b="0" strike="noStrike" spc="-1" dirty="0">
                <a:solidFill>
                  <a:schemeClr val="dk1"/>
                </a:solidFill>
                <a:latin typeface="Montserrat Regular"/>
                <a:ea typeface="Montserrat"/>
              </a:rPr>
              <a:t>С октября 2025 года организовано</a:t>
            </a:r>
            <a:endParaRPr lang="ru-RU" sz="16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ru-RU" sz="10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 dirty="0" smtClean="0">
                <a:solidFill>
                  <a:srgbClr val="FF0000"/>
                </a:solidFill>
                <a:latin typeface="Montserrat Regular"/>
                <a:ea typeface="Montserrat"/>
              </a:rPr>
              <a:t>12</a:t>
            </a:r>
            <a:r>
              <a:rPr lang="ru-RU" sz="1800" b="0" strike="noStrike" spc="-1" dirty="0" smtClean="0">
                <a:solidFill>
                  <a:srgbClr val="FF0000"/>
                </a:solidFill>
                <a:latin typeface="Montserrat Regular"/>
                <a:ea typeface="Montserrat"/>
              </a:rPr>
              <a:t> </a:t>
            </a:r>
            <a:r>
              <a:rPr lang="ru-RU" sz="1800" b="1" strike="noStrike" spc="-1" dirty="0">
                <a:solidFill>
                  <a:srgbClr val="FF0000"/>
                </a:solidFill>
                <a:latin typeface="Montserrat Regular"/>
                <a:ea typeface="Montserrat"/>
              </a:rPr>
              <a:t>выездов для</a:t>
            </a:r>
            <a:r>
              <a:rPr lang="ru-RU" sz="1800" b="0" strike="noStrike" spc="-1" dirty="0">
                <a:solidFill>
                  <a:srgbClr val="FF0000"/>
                </a:solidFill>
                <a:latin typeface="Montserrat Regular"/>
                <a:ea typeface="Montserrat"/>
              </a:rPr>
              <a:t> </a:t>
            </a:r>
            <a:r>
              <a:rPr lang="ru-RU" sz="1800" b="1" strike="noStrike" spc="-1" dirty="0" smtClean="0">
                <a:solidFill>
                  <a:srgbClr val="FF0000"/>
                </a:solidFill>
                <a:latin typeface="Montserrat Regular"/>
                <a:ea typeface="Montserrat"/>
              </a:rPr>
              <a:t>1300 </a:t>
            </a:r>
            <a:r>
              <a:rPr lang="ru-RU" sz="1800" b="1" strike="noStrike" spc="-1" dirty="0">
                <a:solidFill>
                  <a:srgbClr val="FF0000"/>
                </a:solidFill>
                <a:latin typeface="Montserrat Regular"/>
                <a:ea typeface="Montserrat"/>
              </a:rPr>
              <a:t>педагогов</a:t>
            </a:r>
            <a:endParaRPr lang="ru-RU" sz="18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800" b="1" strike="noStrike" spc="-1" dirty="0" smtClean="0">
                <a:solidFill>
                  <a:srgbClr val="FF0000"/>
                </a:solidFill>
                <a:latin typeface="Montserrat Regular"/>
                <a:ea typeface="Montserrat"/>
              </a:rPr>
              <a:t>32 </a:t>
            </a:r>
            <a:r>
              <a:rPr lang="ru-RU" sz="1800" b="1" strike="noStrike" spc="-1" dirty="0">
                <a:solidFill>
                  <a:srgbClr val="FF0000"/>
                </a:solidFill>
                <a:latin typeface="Montserrat Regular"/>
                <a:ea typeface="Montserrat"/>
              </a:rPr>
              <a:t>муниципальных образований</a:t>
            </a:r>
            <a:endParaRPr lang="ru-RU" sz="18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graphicFrame>
        <p:nvGraphicFramePr>
          <p:cNvPr id="273" name="Таблица 11"/>
          <p:cNvGraphicFramePr/>
          <p:nvPr>
            <p:extLst>
              <p:ext uri="{D42A27DB-BD31-4B8C-83A1-F6EECF244321}">
                <p14:modId xmlns:p14="http://schemas.microsoft.com/office/powerpoint/2010/main" val="4147113295"/>
              </p:ext>
            </p:extLst>
          </p:nvPr>
        </p:nvGraphicFramePr>
        <p:xfrm>
          <a:off x="5181600" y="1438440"/>
          <a:ext cx="6542130" cy="4528200"/>
        </p:xfrm>
        <a:graphic>
          <a:graphicData uri="http://schemas.openxmlformats.org/drawingml/2006/table">
            <a:tbl>
              <a:tblPr/>
              <a:tblGrid>
                <a:gridCol w="143201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101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930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latin typeface="+mj-lt"/>
                          <a:ea typeface="Montserrat"/>
                        </a:rPr>
                        <a:t>09.10.2025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>
                      <a:solidFill>
                        <a:srgbClr val="000000"/>
                      </a:solidFill>
                      <a:prstDash val="solid"/>
                    </a:lnL>
                    <a:lnR w="10800">
                      <a:solidFill>
                        <a:srgbClr val="000000"/>
                      </a:solidFill>
                      <a:prstDash val="soli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+mj-lt"/>
                          <a:ea typeface="Montserrat"/>
                        </a:rPr>
                        <a:t>г.о. Балашиха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>
                      <a:solidFill>
                        <a:srgbClr val="000000"/>
                      </a:solidFill>
                      <a:prstDash val="solid"/>
                    </a:lnL>
                    <a:lnR w="10800">
                      <a:solidFill>
                        <a:srgbClr val="000000"/>
                      </a:solidFill>
                      <a:prstDash val="soli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955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+mj-lt"/>
                          <a:ea typeface="Montserrat"/>
                        </a:rPr>
                        <a:t>23.10.2025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>
                      <a:solidFill>
                        <a:srgbClr val="000000"/>
                      </a:solidFill>
                      <a:prstDash val="solid"/>
                    </a:lnL>
                    <a:lnR w="10800">
                      <a:solidFill>
                        <a:srgbClr val="000000"/>
                      </a:solidFill>
                      <a:prstDash val="soli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+mj-lt"/>
                          <a:ea typeface="Montserrat"/>
                        </a:rPr>
                        <a:t>г.о. Люберцы, г.о. Котельники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>
                      <a:solidFill>
                        <a:srgbClr val="000000"/>
                      </a:solidFill>
                      <a:prstDash val="solid"/>
                    </a:lnL>
                    <a:lnR w="10800">
                      <a:solidFill>
                        <a:srgbClr val="000000"/>
                      </a:solidFill>
                      <a:prstDash val="soli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24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+mj-lt"/>
                          <a:ea typeface="Montserrat"/>
                        </a:rPr>
                        <a:t>13.11.2025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>
                      <a:solidFill>
                        <a:srgbClr val="000000"/>
                      </a:solidFill>
                      <a:prstDash val="solid"/>
                    </a:lnL>
                    <a:lnR w="10800">
                      <a:solidFill>
                        <a:srgbClr val="000000"/>
                      </a:solidFill>
                      <a:prstDash val="soli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+mj-lt"/>
                          <a:ea typeface="Montserrat"/>
                        </a:rPr>
                        <a:t>Раменский м.о., г.о. Ступино, Ленинский г.о.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>
                      <a:solidFill>
                        <a:srgbClr val="000000"/>
                      </a:solidFill>
                      <a:prstDash val="solid"/>
                    </a:lnL>
                    <a:lnR w="10800">
                      <a:solidFill>
                        <a:srgbClr val="000000"/>
                      </a:solidFill>
                      <a:prstDash val="soli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930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+mj-lt"/>
                          <a:ea typeface="Montserrat"/>
                        </a:rPr>
                        <a:t>20.11.2025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>
                      <a:solidFill>
                        <a:srgbClr val="000000"/>
                      </a:solidFill>
                      <a:prstDash val="solid"/>
                    </a:lnL>
                    <a:lnR w="10800">
                      <a:solidFill>
                        <a:srgbClr val="000000"/>
                      </a:solidFill>
                      <a:prstDash val="soli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+mj-lt"/>
                          <a:ea typeface="Montserrat"/>
                        </a:rPr>
                        <a:t>Сергиево-Посадский г.о.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>
                      <a:solidFill>
                        <a:srgbClr val="000000"/>
                      </a:solidFill>
                      <a:prstDash val="solid"/>
                    </a:lnL>
                    <a:lnR w="10800">
                      <a:solidFill>
                        <a:srgbClr val="000000"/>
                      </a:solidFill>
                      <a:prstDash val="soli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930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latin typeface="+mj-lt"/>
                          <a:ea typeface="Montserrat"/>
                        </a:rPr>
                        <a:t>04.12.2025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>
                      <a:solidFill>
                        <a:srgbClr val="000000"/>
                      </a:solidFill>
                      <a:prstDash val="solid"/>
                    </a:lnL>
                    <a:lnR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000000"/>
                          </a:solidFill>
                          <a:latin typeface="+mj-lt"/>
                          <a:ea typeface="Montserrat"/>
                        </a:rPr>
                        <a:t>Одинцовский г.о., г.о Истра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800">
                      <a:solidFill>
                        <a:srgbClr val="000000"/>
                      </a:solidFill>
                      <a:prstDash val="soli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2121472"/>
                  </a:ext>
                </a:extLst>
              </a:tr>
              <a:tr h="2930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latin typeface="+mj-lt"/>
                          <a:ea typeface="Montserrat"/>
                        </a:rPr>
                        <a:t>11.12.2025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>
                      <a:solidFill>
                        <a:srgbClr val="000000"/>
                      </a:solidFill>
                      <a:prstDash val="solid"/>
                    </a:lnL>
                    <a:lnR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+mj-lt"/>
                          <a:ea typeface="Montserrat"/>
                        </a:rPr>
                        <a:t>г.о. Химки, г.о. Красногорск, г.о. Мытищи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800">
                      <a:solidFill>
                        <a:srgbClr val="000000"/>
                      </a:solidFill>
                      <a:prstDash val="soli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78599514"/>
                  </a:ext>
                </a:extLst>
              </a:tr>
              <a:tr h="2930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</a:rPr>
                        <a:t>06.02.2026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>
                      <a:solidFill>
                        <a:srgbClr val="000000"/>
                      </a:solidFill>
                      <a:prstDash val="solid"/>
                    </a:lnL>
                    <a:lnR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+mj-lt"/>
                          <a:ea typeface="Montserrat"/>
                        </a:rPr>
                        <a:t>Талдомский г.о., г.о. Дубна, г.о. Лобня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800">
                      <a:solidFill>
                        <a:srgbClr val="000000"/>
                      </a:solidFill>
                      <a:prstDash val="solid"/>
                    </a:lnR>
                    <a:lnT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08421213"/>
                  </a:ext>
                </a:extLst>
              </a:tr>
              <a:tr h="293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600" b="1" strike="noStrike" spc="-1" dirty="0" smtClean="0">
                          <a:solidFill>
                            <a:srgbClr val="000000"/>
                          </a:solidFill>
                          <a:latin typeface="+mj-lt"/>
                          <a:ea typeface="Calibri"/>
                        </a:rPr>
                        <a:t>13.03.2026</a:t>
                      </a:r>
                      <a:endParaRPr lang="ru-RU" sz="1600" b="0" strike="noStrike" spc="-1" dirty="0" smtClean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>
                      <a:solidFill>
                        <a:srgbClr val="000000"/>
                      </a:solidFill>
                      <a:prstDash val="solid"/>
                    </a:lnL>
                    <a:lnR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+mj-lt"/>
                          <a:ea typeface="Montserrat"/>
                        </a:rPr>
                        <a:t>Рузский м.о., Волоколамский м.о., г.о. Клин, г.о. Солнечногорск</a:t>
                      </a:r>
                      <a:endParaRPr lang="ru-RU" sz="1600" b="0" strike="noStrike" spc="-1" dirty="0" smtClean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800">
                      <a:solidFill>
                        <a:srgbClr val="000000"/>
                      </a:solidFill>
                      <a:prstDash val="solid"/>
                    </a:lnR>
                    <a:lnT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07146954"/>
                  </a:ext>
                </a:extLst>
              </a:tr>
              <a:tr h="293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600" b="1" strike="noStrike" spc="-1" dirty="0" smtClean="0">
                          <a:solidFill>
                            <a:srgbClr val="000000"/>
                          </a:solidFill>
                          <a:latin typeface="+mj-lt"/>
                          <a:ea typeface="Calibri"/>
                        </a:rPr>
                        <a:t>09.04.2025</a:t>
                      </a:r>
                      <a:endParaRPr lang="ru-RU" sz="1600" b="0" strike="noStrike" spc="-1" dirty="0" smtClean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>
                      <a:solidFill>
                        <a:srgbClr val="000000"/>
                      </a:solidFill>
                      <a:prstDash val="solid"/>
                    </a:lnL>
                    <a:lnR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+mj-lt"/>
                          <a:ea typeface="Montserrat"/>
                        </a:rPr>
                        <a:t>г.о. Черноголовка, Богородский г.о., г.о. Фрязино</a:t>
                      </a:r>
                      <a:endParaRPr lang="ru-RU" sz="1600" b="0" strike="noStrike" spc="-1" dirty="0" smtClean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800">
                      <a:solidFill>
                        <a:srgbClr val="000000"/>
                      </a:solidFill>
                      <a:prstDash val="soli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0124804"/>
                  </a:ext>
                </a:extLst>
              </a:tr>
              <a:tr h="293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600" b="1" strike="noStrike" spc="-1" dirty="0" smtClean="0">
                          <a:solidFill>
                            <a:srgbClr val="000000"/>
                          </a:solidFill>
                          <a:latin typeface="+mj-lt"/>
                          <a:ea typeface="Calibri"/>
                        </a:rPr>
                        <a:t>10.04.2026</a:t>
                      </a:r>
                      <a:endParaRPr lang="ru-RU" sz="1600" b="0" strike="noStrike" spc="-1" dirty="0" smtClean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>
                      <a:solidFill>
                        <a:srgbClr val="000000"/>
                      </a:solidFill>
                      <a:prstDash val="solid"/>
                    </a:lnL>
                    <a:lnR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 smtClean="0">
                          <a:solidFill>
                            <a:srgbClr val="000000"/>
                          </a:solidFill>
                          <a:latin typeface="+mj-lt"/>
                          <a:ea typeface="Montserrat"/>
                        </a:rPr>
                        <a:t>г.о. Воскресенск, м.о. Егорьевск, г.о. Бронницы, Орехово-Зуевский г.о.</a:t>
                      </a:r>
                      <a:endParaRPr lang="ru-RU" sz="1600" b="0" strike="noStrike" spc="-1" dirty="0" smtClean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800">
                      <a:solidFill>
                        <a:srgbClr val="000000"/>
                      </a:solidFill>
                      <a:prstDash val="soli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33681848"/>
                  </a:ext>
                </a:extLst>
              </a:tr>
              <a:tr h="2930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</a:rPr>
                        <a:t>15.05.2026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>
                      <a:solidFill>
                        <a:srgbClr val="000000"/>
                      </a:solidFill>
                      <a:prstDash val="solid"/>
                    </a:lnL>
                    <a:lnR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+mj-lt"/>
                          <a:ea typeface="Montserrat"/>
                        </a:rPr>
                        <a:t>м.о. Чехов, г.о. Домодедово, г.о. Подольск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800">
                      <a:solidFill>
                        <a:srgbClr val="000000"/>
                      </a:solidFill>
                      <a:prstDash val="soli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29900302"/>
                  </a:ext>
                </a:extLst>
              </a:tr>
              <a:tr h="2930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 dirty="0">
                          <a:solidFill>
                            <a:srgbClr val="000000"/>
                          </a:solidFill>
                          <a:latin typeface="+mj-lt"/>
                          <a:ea typeface="Calibri"/>
                        </a:rPr>
                        <a:t>11.06.2026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>
                      <a:solidFill>
                        <a:srgbClr val="000000"/>
                      </a:solidFill>
                      <a:prstDash val="solid"/>
                    </a:lnL>
                    <a:lnR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>
                          <a:solidFill>
                            <a:srgbClr val="000000"/>
                          </a:solidFill>
                          <a:latin typeface="+mj-lt"/>
                          <a:ea typeface="Montserrat"/>
                        </a:rPr>
                        <a:t>г.о. Реутов, г.о. Королёв, г.о. Котельники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+mj-lt"/>
                      </a:endParaRPr>
                    </a:p>
                  </a:txBody>
                  <a:tcPr>
                    <a:lnL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0800">
                      <a:solidFill>
                        <a:srgbClr val="000000"/>
                      </a:solidFill>
                      <a:prstDash val="solid"/>
                    </a:lnR>
                    <a:lnT w="10800">
                      <a:solidFill>
                        <a:srgbClr val="000000"/>
                      </a:solidFill>
                      <a:prstDash val="solid"/>
                    </a:lnT>
                    <a:lnB w="108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1108456"/>
                  </a:ext>
                </a:extLst>
              </a:tr>
            </a:tbl>
          </a:graphicData>
        </a:graphic>
      </p:graphicFrame>
      <p:pic>
        <p:nvPicPr>
          <p:cNvPr id="275" name="Рисунок 1"/>
          <p:cNvPicPr/>
          <p:nvPr/>
        </p:nvPicPr>
        <p:blipFill>
          <a:blip r:embed="rId3"/>
          <a:srcRect l="1129" t="27546" r="6074" b="1939"/>
          <a:stretch/>
        </p:blipFill>
        <p:spPr>
          <a:xfrm>
            <a:off x="385920" y="3871440"/>
            <a:ext cx="4214160" cy="2095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AutoShape 2"/>
          <p:cNvSpPr/>
          <p:nvPr/>
        </p:nvSpPr>
        <p:spPr>
          <a:xfrm>
            <a:off x="-119160" y="2912040"/>
            <a:ext cx="4113720" cy="4113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numCol="1" spcCol="0" anchor="t">
            <a:noAutofit/>
          </a:bodyPr>
          <a:lstStyle/>
          <a:p>
            <a:endParaRPr lang="ru-RU" sz="1400" b="0" strike="noStrike" spc="-1">
              <a:solidFill>
                <a:srgbClr val="000000"/>
              </a:solidFill>
              <a:latin typeface="Montserrat Regular"/>
              <a:ea typeface="Montserrat Regular"/>
            </a:endParaRPr>
          </a:p>
        </p:txBody>
      </p:sp>
      <p:sp>
        <p:nvSpPr>
          <p:cNvPr id="370" name=" 280026906"/>
          <p:cNvSpPr/>
          <p:nvPr/>
        </p:nvSpPr>
        <p:spPr>
          <a:xfrm>
            <a:off x="497520" y="1400400"/>
            <a:ext cx="4504320" cy="821520"/>
          </a:xfr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200" b="0" strike="noStrike" spc="-1" dirty="0">
                <a:solidFill>
                  <a:schemeClr val="dk1"/>
                </a:solidFill>
                <a:latin typeface="Montserrat Regular"/>
                <a:ea typeface="Montserrat Light"/>
              </a:rPr>
              <a:t>Информационно-методическая площадка  </a:t>
            </a:r>
            <a:r>
              <a:rPr lang="ru-RU" sz="1200" b="0" strike="noStrike" spc="-1" dirty="0">
                <a:solidFill>
                  <a:srgbClr val="000000"/>
                </a:solidFill>
                <a:latin typeface="Montserrat Regular"/>
                <a:ea typeface="Montserrat Regular"/>
              </a:rPr>
              <a:t>на платформе МАХ для педагогов по вопросам воспитательной и профилактической работы</a:t>
            </a:r>
            <a:endParaRPr lang="ru-RU" sz="12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71" name=" 1652819296"/>
          <p:cNvSpPr/>
          <p:nvPr/>
        </p:nvSpPr>
        <p:spPr>
          <a:xfrm>
            <a:off x="-183960" y="882360"/>
            <a:ext cx="5608440" cy="395280"/>
          </a:xfr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000" b="1" strike="noStrike" spc="60" dirty="0">
                <a:solidFill>
                  <a:schemeClr val="dk1"/>
                </a:solidFill>
                <a:latin typeface="Montserrat Regular"/>
                <a:ea typeface="Montserrat Regular"/>
              </a:rPr>
              <a:t>«</a:t>
            </a:r>
            <a:r>
              <a:rPr lang="en-US" sz="2000" b="1" strike="noStrike" spc="60" dirty="0">
                <a:solidFill>
                  <a:schemeClr val="dk1"/>
                </a:solidFill>
                <a:latin typeface="Montserrat Regular"/>
                <a:ea typeface="Montserrat Regular"/>
              </a:rPr>
              <a:t>#</a:t>
            </a:r>
            <a:r>
              <a:rPr lang="ru-RU" sz="2000" b="1" strike="noStrike" spc="60" dirty="0" err="1">
                <a:solidFill>
                  <a:schemeClr val="dk1"/>
                </a:solidFill>
                <a:latin typeface="Montserrat Regular"/>
                <a:ea typeface="Montserrat Regular"/>
              </a:rPr>
              <a:t>ВоспитаниеПодмосковья</a:t>
            </a:r>
            <a:r>
              <a:rPr lang="ru-RU" sz="2000" b="1" strike="noStrike" spc="60" dirty="0">
                <a:solidFill>
                  <a:schemeClr val="dk1"/>
                </a:solidFill>
                <a:latin typeface="Montserrat Regular"/>
                <a:ea typeface="Montserrat Regular"/>
              </a:rPr>
              <a:t>»</a:t>
            </a:r>
            <a:endParaRPr lang="ru-RU" sz="20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72" name="TextBox 9"/>
          <p:cNvSpPr/>
          <p:nvPr/>
        </p:nvSpPr>
        <p:spPr>
          <a:xfrm>
            <a:off x="1215115" y="2042583"/>
            <a:ext cx="4624560" cy="433553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000" tIns="108000" rIns="108000" bIns="108000" anchor="t">
            <a:spAutoFit/>
          </a:bodyPr>
          <a:lstStyle/>
          <a:p>
            <a:pPr algn="ctr" defTabSz="914400">
              <a:lnSpc>
                <a:spcPct val="100000"/>
              </a:lnSpc>
              <a:spcBef>
                <a:spcPts val="598"/>
              </a:spcBef>
              <a:tabLst>
                <a:tab pos="0" algn="l"/>
              </a:tabLst>
            </a:pPr>
            <a:r>
              <a:rPr lang="ru-RU" sz="1400" b="1" strike="noStrike" spc="-1" dirty="0">
                <a:solidFill>
                  <a:srgbClr val="000000"/>
                </a:solidFill>
                <a:latin typeface="Montserrat Regular"/>
                <a:ea typeface="Arial"/>
              </a:rPr>
              <a:t> </a:t>
            </a:r>
            <a:r>
              <a:rPr lang="ru-RU" sz="1400" b="1" strike="noStrike" spc="-1" dirty="0" smtClean="0">
                <a:solidFill>
                  <a:srgbClr val="000000"/>
                </a:solidFill>
                <a:latin typeface="Montserrat Regular"/>
                <a:ea typeface="Arial"/>
              </a:rPr>
              <a:t>4590 </a:t>
            </a:r>
            <a:r>
              <a:rPr lang="ru-RU" sz="1400" b="1" strike="noStrike" spc="-1" dirty="0">
                <a:solidFill>
                  <a:srgbClr val="000000"/>
                </a:solidFill>
                <a:latin typeface="Montserrat Regular"/>
                <a:ea typeface="Arial"/>
              </a:rPr>
              <a:t>участников</a:t>
            </a:r>
            <a:endParaRPr lang="ru-RU" sz="14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74" name="Прямоугольник 12"/>
          <p:cNvSpPr/>
          <p:nvPr/>
        </p:nvSpPr>
        <p:spPr>
          <a:xfrm>
            <a:off x="1948140" y="2407544"/>
            <a:ext cx="3350870" cy="162976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61720" indent="-26172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1200" b="0" strike="noStrike" spc="-1" dirty="0">
                <a:solidFill>
                  <a:srgbClr val="000000"/>
                </a:solidFill>
                <a:latin typeface="+mj-lt"/>
                <a:ea typeface="Montserrat SemiBold"/>
              </a:rPr>
              <a:t>Размещение актуальных документов и методических материалов</a:t>
            </a:r>
            <a:endParaRPr lang="ru-RU" sz="1200" b="0" strike="noStrike" spc="-1" dirty="0">
              <a:solidFill>
                <a:srgbClr val="000000"/>
              </a:solidFill>
              <a:latin typeface="+mj-lt"/>
            </a:endParaRPr>
          </a:p>
          <a:p>
            <a:pPr marL="261720" indent="-26172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1200" b="0" strike="noStrike" spc="-1" dirty="0">
                <a:solidFill>
                  <a:srgbClr val="000000"/>
                </a:solidFill>
                <a:latin typeface="+mj-lt"/>
                <a:ea typeface="Montserrat SemiBold"/>
              </a:rPr>
              <a:t>Информирование о мероприятиях, конкурсах, семинарах</a:t>
            </a:r>
            <a:endParaRPr lang="ru-RU" sz="1200" b="0" strike="noStrike" spc="-1" dirty="0">
              <a:solidFill>
                <a:srgbClr val="000000"/>
              </a:solidFill>
              <a:latin typeface="+mj-lt"/>
            </a:endParaRPr>
          </a:p>
          <a:p>
            <a:pPr marL="261720" indent="-26172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1200" b="0" strike="noStrike" spc="-1" dirty="0">
                <a:solidFill>
                  <a:srgbClr val="000000"/>
                </a:solidFill>
                <a:latin typeface="+mj-lt"/>
                <a:ea typeface="Montserrat SemiBold"/>
              </a:rPr>
              <a:t>Быстрое решение оперативных вопросов</a:t>
            </a:r>
            <a:endParaRPr lang="ru-RU" sz="1200" b="0" strike="noStrike" spc="-1" dirty="0">
              <a:solidFill>
                <a:srgbClr val="000000"/>
              </a:solidFill>
              <a:latin typeface="+mj-lt"/>
            </a:endParaRPr>
          </a:p>
          <a:p>
            <a:pPr marL="261720" indent="-261720" defTabSz="914400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lang="ru-RU" sz="1200" b="0" strike="noStrike" spc="-1" dirty="0">
                <a:solidFill>
                  <a:srgbClr val="000000"/>
                </a:solidFill>
                <a:latin typeface="+mj-lt"/>
                <a:ea typeface="Montserrat SemiBold"/>
              </a:rPr>
              <a:t>Координация региональных проектов</a:t>
            </a:r>
            <a:endParaRPr lang="ru-RU" sz="1200" b="0" strike="noStrike" spc="-1" dirty="0">
              <a:solidFill>
                <a:srgbClr val="000000"/>
              </a:solidFill>
              <a:latin typeface="+mj-lt"/>
            </a:endParaRPr>
          </a:p>
          <a:p>
            <a:pPr algn="ctr" defTabSz="914400">
              <a:lnSpc>
                <a:spcPct val="100000"/>
              </a:lnSpc>
            </a:pPr>
            <a:endParaRPr lang="ru-RU" sz="16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75" name="TextBox 9"/>
          <p:cNvSpPr/>
          <p:nvPr/>
        </p:nvSpPr>
        <p:spPr>
          <a:xfrm>
            <a:off x="657000" y="222840"/>
            <a:ext cx="8057880" cy="3803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pPr defTabSz="914400">
              <a:lnSpc>
                <a:spcPct val="114000"/>
              </a:lnSpc>
              <a:spcBef>
                <a:spcPts val="1131"/>
              </a:spcBef>
              <a:tabLst>
                <a:tab pos="0" algn="l"/>
              </a:tabLst>
            </a:pPr>
            <a:r>
              <a:rPr lang="ru-RU" sz="1800" b="0" strike="noStrike" spc="-1" dirty="0" smtClean="0">
                <a:solidFill>
                  <a:schemeClr val="dk2">
                    <a:lumMod val="75000"/>
                  </a:schemeClr>
                </a:solidFill>
                <a:latin typeface="Montserrat Regular"/>
                <a:ea typeface="Montserrat Regular"/>
              </a:rPr>
              <a:t>ПРОФЕССИОНАЛЬНЫЕ СООБЩЕСТВА</a:t>
            </a:r>
            <a:endParaRPr lang="ru-RU" sz="18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376" name="Рисунок 10"/>
          <p:cNvPicPr/>
          <p:nvPr/>
        </p:nvPicPr>
        <p:blipFill>
          <a:blip r:embed="rId2"/>
          <a:srcRect l="5053" t="37540" r="5960" b="4646"/>
          <a:stretch/>
        </p:blipFill>
        <p:spPr>
          <a:xfrm>
            <a:off x="500452" y="2131740"/>
            <a:ext cx="1437248" cy="1416600"/>
          </a:xfrm>
          <a:prstGeom prst="rect">
            <a:avLst/>
          </a:prstGeom>
          <a:ln w="0">
            <a:noFill/>
          </a:ln>
        </p:spPr>
      </p:pic>
      <p:sp>
        <p:nvSpPr>
          <p:cNvPr id="11" name="Прямоугольник 7"/>
          <p:cNvSpPr/>
          <p:nvPr/>
        </p:nvSpPr>
        <p:spPr>
          <a:xfrm>
            <a:off x="5790039" y="1550613"/>
            <a:ext cx="4096999" cy="156820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000" b="1" strike="noStrike" spc="-1" dirty="0">
                <a:solidFill>
                  <a:srgbClr val="060708"/>
                </a:solidFill>
                <a:latin typeface="Montserrat Regular"/>
                <a:ea typeface="Montserrat Regular"/>
              </a:rPr>
              <a:t>«</a:t>
            </a:r>
            <a:r>
              <a:rPr lang="ru-RU" sz="2000" b="1" strike="noStrike" spc="-1" dirty="0" smtClean="0">
                <a:solidFill>
                  <a:srgbClr val="060708"/>
                </a:solidFill>
                <a:latin typeface="Montserrat Regular"/>
                <a:ea typeface="Montserrat Regular"/>
              </a:rPr>
              <a:t>Среда медиации»</a:t>
            </a:r>
            <a:endParaRPr lang="ru-RU" sz="20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ru-RU" sz="12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200" b="0" strike="noStrike" spc="-1" dirty="0">
                <a:solidFill>
                  <a:srgbClr val="060708"/>
                </a:solidFill>
                <a:latin typeface="Montserrat Regular"/>
                <a:ea typeface="Montserrat Regular"/>
              </a:rPr>
              <a:t>Создана профессиональная онлайн-площадка для методической поддержки специалистов школьных служб медиации и штаба воспитательной работы</a:t>
            </a:r>
            <a:endParaRPr lang="ru-RU" sz="12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ru-RU" sz="14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400" b="1" strike="noStrike" spc="-1" dirty="0">
                <a:solidFill>
                  <a:srgbClr val="060708"/>
                </a:solidFill>
                <a:latin typeface="Montserrat Regular"/>
                <a:ea typeface="Montserrat Regular"/>
              </a:rPr>
              <a:t>899 </a:t>
            </a:r>
            <a:r>
              <a:rPr lang="ru-RU" sz="1400" b="0" strike="noStrike" spc="-1" dirty="0">
                <a:solidFill>
                  <a:srgbClr val="060708"/>
                </a:solidFill>
                <a:latin typeface="Montserrat Regular"/>
                <a:ea typeface="Montserrat Regular"/>
              </a:rPr>
              <a:t>участников </a:t>
            </a:r>
            <a:endParaRPr lang="ru-RU" sz="14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12" name="Рисунок 11"/>
          <p:cNvPicPr/>
          <p:nvPr/>
        </p:nvPicPr>
        <p:blipFill>
          <a:blip r:embed="rId3"/>
          <a:stretch/>
        </p:blipFill>
        <p:spPr>
          <a:xfrm>
            <a:off x="9896839" y="1519524"/>
            <a:ext cx="1564983" cy="1552848"/>
          </a:xfrm>
          <a:prstGeom prst="rect">
            <a:avLst/>
          </a:prstGeom>
          <a:ln w="0">
            <a:noFill/>
          </a:ln>
        </p:spPr>
      </p:pic>
      <p:sp>
        <p:nvSpPr>
          <p:cNvPr id="2" name="Прямоугольник 1"/>
          <p:cNvSpPr/>
          <p:nvPr/>
        </p:nvSpPr>
        <p:spPr>
          <a:xfrm>
            <a:off x="657000" y="4222930"/>
            <a:ext cx="29426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0" algn="l"/>
              </a:tabLst>
            </a:pPr>
            <a:r>
              <a:rPr lang="ru-RU" b="1" spc="-1" dirty="0" smtClean="0">
                <a:solidFill>
                  <a:srgbClr val="060708"/>
                </a:solidFill>
                <a:latin typeface="Montserrat Regular"/>
                <a:ea typeface="Montserrat Regular"/>
              </a:rPr>
              <a:t>«</a:t>
            </a:r>
            <a:r>
              <a:rPr lang="ru-RU" b="1" spc="-1" dirty="0" err="1" smtClean="0">
                <a:solidFill>
                  <a:srgbClr val="060708"/>
                </a:solidFill>
                <a:latin typeface="Montserrat Regular"/>
                <a:ea typeface="Montserrat Regular"/>
              </a:rPr>
              <a:t>ППМС_Профилактика</a:t>
            </a:r>
            <a:r>
              <a:rPr lang="ru-RU" b="1" spc="-1" dirty="0" smtClean="0">
                <a:solidFill>
                  <a:srgbClr val="060708"/>
                </a:solidFill>
                <a:latin typeface="Montserrat Regular"/>
                <a:ea typeface="Montserrat Regular"/>
              </a:rPr>
              <a:t>»</a:t>
            </a:r>
            <a:endParaRPr lang="ru-RU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01117" y="4943040"/>
            <a:ext cx="239696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0" algn="l"/>
              </a:tabLst>
            </a:pPr>
            <a:r>
              <a:rPr lang="ru-RU" sz="1200" spc="-1" dirty="0" smtClean="0">
                <a:solidFill>
                  <a:schemeClr val="dk1"/>
                </a:solidFill>
                <a:latin typeface="Montserrat Regular"/>
                <a:ea typeface="Montserrat Light"/>
              </a:rPr>
              <a:t>Рабочий чат на платформе МАХ для руководителей и специалистов ППМС-Центров по вопросам профилактики деструктивного поведения</a:t>
            </a:r>
            <a:endParaRPr lang="ru-RU" sz="1200" spc="-1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244" y="4797892"/>
            <a:ext cx="1218942" cy="121894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6117542" y="4044473"/>
            <a:ext cx="4077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0" algn="l"/>
              </a:tabLst>
            </a:pPr>
            <a:r>
              <a:rPr lang="ru-RU" b="1" spc="-1" dirty="0" smtClean="0">
                <a:solidFill>
                  <a:srgbClr val="060708"/>
                </a:solidFill>
                <a:latin typeface="Montserrat Regular"/>
                <a:ea typeface="Montserrat Regular"/>
              </a:rPr>
              <a:t>«Муниципальные координаторы в ОО в Московской Области»</a:t>
            </a:r>
            <a:endParaRPr lang="ru-RU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414479" y="5040905"/>
            <a:ext cx="29647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0" algn="l"/>
              </a:tabLst>
            </a:pPr>
            <a:r>
              <a:rPr lang="ru-RU" sz="1200" spc="-1" dirty="0" smtClean="0">
                <a:solidFill>
                  <a:schemeClr val="dk1"/>
                </a:solidFill>
                <a:latin typeface="Montserrat Regular"/>
                <a:ea typeface="Montserrat Light"/>
              </a:rPr>
              <a:t>Рабочий чат на платформе МАХ для муниципальных координаторов по вопросам профилактики в ОО Московской области</a:t>
            </a:r>
            <a:endParaRPr lang="ru-RU" sz="1200" spc="-1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1026" name="Picture 2" descr="Векторы на тему «Совместная работа» — скачивайте бесплатные векторы  высокого качества на Freepik | Freepik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947" y="4690804"/>
            <a:ext cx="2536711" cy="1950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/>
          </p:nvPr>
        </p:nvSpPr>
        <p:spPr/>
        <p:txBody>
          <a:bodyPr>
            <a:normAutofit fontScale="85000" lnSpcReduction="20000"/>
          </a:bodyPr>
          <a:lstStyle/>
          <a:p>
            <a:pPr algn="ctr"/>
            <a:endParaRPr lang="en-US" dirty="0" smtClean="0"/>
          </a:p>
          <a:p>
            <a:pPr marL="0" indent="0" algn="ctr">
              <a:buNone/>
            </a:pPr>
            <a:r>
              <a:rPr lang="ru-RU" dirty="0" smtClean="0"/>
              <a:t>СПАСИБО ЗА ВНИМАНИЕ</a:t>
            </a:r>
            <a:r>
              <a:rPr lang="en-US" dirty="0" smtClean="0"/>
              <a:t>!</a:t>
            </a:r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algn="ctr"/>
            <a:endParaRPr lang="ru-RU" dirty="0"/>
          </a:p>
          <a:p>
            <a:pPr algn="r"/>
            <a:r>
              <a:rPr lang="ru-RU" sz="1800" dirty="0" smtClean="0"/>
              <a:t>Акимова Лидия Викторовна, </a:t>
            </a:r>
          </a:p>
          <a:p>
            <a:pPr algn="r"/>
            <a:r>
              <a:rPr lang="ru-RU" sz="1800" dirty="0" smtClean="0"/>
              <a:t>8-499-940-10-37, доб.120</a:t>
            </a:r>
          </a:p>
          <a:p>
            <a:pPr algn="r"/>
            <a:r>
              <a:rPr lang="ru-RU" sz="1800" dirty="0" smtClean="0"/>
              <a:t>8-903-183-49-29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>
                <a:hlinkClick r:id="rId2"/>
              </a:rPr>
              <a:t>lidiyakimova01@gmail.com</a:t>
            </a:r>
            <a:r>
              <a:rPr lang="en-US" sz="1800" dirty="0"/>
              <a:t/>
            </a:r>
            <a:br>
              <a:rPr lang="en-US" sz="1800" dirty="0"/>
            </a:br>
            <a:r>
              <a:rPr lang="en-US" sz="1800" dirty="0" smtClean="0">
                <a:hlinkClick r:id="rId3"/>
              </a:rPr>
              <a:t>akimova_lv@mo-kuro.ru</a:t>
            </a:r>
            <a:endParaRPr lang="en-US" sz="1800" dirty="0" smtClean="0"/>
          </a:p>
          <a:p>
            <a:pPr algn="r"/>
            <a:endParaRPr lang="ru-RU" sz="1800" dirty="0" smtClean="0"/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1969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45;p10"/>
          <p:cNvSpPr/>
          <p:nvPr/>
        </p:nvSpPr>
        <p:spPr>
          <a:xfrm>
            <a:off x="537120" y="452160"/>
            <a:ext cx="8691840" cy="2739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sp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800" b="0" strike="noStrike" spc="63">
                <a:solidFill>
                  <a:srgbClr val="A6A6A6"/>
                </a:solidFill>
                <a:latin typeface="Montserrat Regular"/>
                <a:ea typeface="Montserrat Regular"/>
              </a:rPr>
              <a:t>ЦЕНТР СОЦИАЛЬНО-ПЕДАГОГИЧЕСКОГО СОПРОВОЖДЕНИЯ</a:t>
            </a:r>
            <a:endParaRPr lang="ru-RU" sz="1800" b="0" strike="noStrike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35" name="TextBox 9"/>
          <p:cNvSpPr/>
          <p:nvPr/>
        </p:nvSpPr>
        <p:spPr>
          <a:xfrm>
            <a:off x="199079" y="1055880"/>
            <a:ext cx="7734429" cy="849051"/>
          </a:xfrm>
          <a:prstGeom prst="rect">
            <a:avLst/>
          </a:prstGeom>
          <a:solidFill>
            <a:srgbClr val="DADADA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108000" tIns="108000" rIns="108000" bIns="108000" anchor="t">
            <a:spAutoFit/>
          </a:bodyPr>
          <a:lstStyle/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Wingdings" charset="2"/>
              <a:buChar char=""/>
            </a:pPr>
            <a:r>
              <a:rPr lang="ru-RU" sz="1200" b="0" strike="noStrike" spc="-1" dirty="0">
                <a:solidFill>
                  <a:srgbClr val="000000"/>
                </a:solidFill>
                <a:latin typeface="Montserrat Regular"/>
                <a:ea typeface="Calibri"/>
              </a:rPr>
              <a:t>Осуществляет комплексную организационно-методическую работу по профилактике деструктивного поведения несовершеннолетних </a:t>
            </a:r>
            <a:endParaRPr lang="ru-RU" sz="1200" b="0" strike="noStrike" spc="-1" dirty="0">
              <a:solidFill>
                <a:srgbClr val="000000"/>
              </a:solidFill>
              <a:latin typeface="Open Sans"/>
            </a:endParaRPr>
          </a:p>
          <a:p>
            <a:pPr marL="343080" indent="-343080" defTabSz="9144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Wingdings" charset="2"/>
              <a:buChar char=""/>
            </a:pPr>
            <a:r>
              <a:rPr lang="ru-RU" sz="1200" b="0" strike="noStrike" spc="-1" dirty="0">
                <a:solidFill>
                  <a:srgbClr val="000000"/>
                </a:solidFill>
                <a:latin typeface="Montserrat Regular"/>
                <a:ea typeface="Calibri"/>
              </a:rPr>
              <a:t>Выступает координатором  профилактической и воспитательной работы в Московской области</a:t>
            </a:r>
            <a:endParaRPr lang="ru-RU" sz="12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36" name="Прямоугольник 4"/>
          <p:cNvSpPr/>
          <p:nvPr/>
        </p:nvSpPr>
        <p:spPr>
          <a:xfrm>
            <a:off x="199080" y="2601360"/>
            <a:ext cx="2742840" cy="3658680"/>
          </a:xfrm>
          <a:prstGeom prst="rect">
            <a:avLst/>
          </a:prstGeom>
          <a:noFill/>
          <a:ln>
            <a:solidFill>
              <a:srgbClr val="223E6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Отдел 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координации работы школьных служб медиации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Сопровождение и мониторинг </a:t>
            </a:r>
            <a:r>
              <a:rPr lang="ru-RU" sz="900" b="0" strike="noStrike" spc="-1" dirty="0" smtClean="0">
                <a:solidFill>
                  <a:schemeClr val="dk1"/>
                </a:solidFill>
                <a:latin typeface="Montserrat Regular"/>
                <a:ea typeface="Calibri"/>
              </a:rPr>
              <a:t>905 служб </a:t>
            </a: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медиации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Организация конкурсов («Педагог-психолог Подмосковья», «Школа</a:t>
            </a:r>
            <a:r>
              <a:rPr lang="en-US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#</a:t>
            </a:r>
            <a:r>
              <a:rPr lang="ru-RU" sz="900" b="0" strike="noStrike" spc="-1" dirty="0" err="1">
                <a:solidFill>
                  <a:schemeClr val="dk1"/>
                </a:solidFill>
                <a:latin typeface="Montserrat Regular"/>
                <a:ea typeface="Calibri"/>
              </a:rPr>
              <a:t>безОбид</a:t>
            </a: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») 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marL="171360" indent="-171360" algn="just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Консультирование педагогов-психологов, классных руководителей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Организация и проведение конференций, семинаров по профилактике  конфликтных ситуаций (Межрегиональный форум школьных служб медиации)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Выездные и дистанционные мероприятия со службами психолого-педагогического сопровождения образовательных организаций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Организация работы с Аппаратом Уполномоченного по правам ребенка в Московской области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  <a:tabLst>
                <a:tab pos="0" algn="l"/>
              </a:tabLst>
            </a:pP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  <a:tabLst>
                <a:tab pos="0" algn="l"/>
              </a:tabLst>
            </a:pP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  <a:tabLst>
                <a:tab pos="0" algn="l"/>
              </a:tabLst>
            </a:pP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37" name="Прямоугольник 6"/>
          <p:cNvSpPr/>
          <p:nvPr/>
        </p:nvSpPr>
        <p:spPr>
          <a:xfrm>
            <a:off x="3073320" y="2601360"/>
            <a:ext cx="3229920" cy="3658680"/>
          </a:xfrm>
          <a:prstGeom prst="rect">
            <a:avLst/>
          </a:prstGeom>
          <a:noFill/>
          <a:ln>
            <a:solidFill>
              <a:srgbClr val="223E6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spcAft>
                <a:spcPts val="1199"/>
              </a:spcAft>
              <a:tabLst>
                <a:tab pos="0" algn="l"/>
              </a:tabLst>
            </a:pP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algn="ctr" defTabSz="914400">
              <a:lnSpc>
                <a:spcPct val="100000"/>
              </a:lnSpc>
              <a:spcAft>
                <a:spcPts val="1199"/>
              </a:spcAft>
              <a:tabLst>
                <a:tab pos="0" algn="l"/>
              </a:tabLst>
            </a:pPr>
            <a:r>
              <a:rPr lang="ru-RU" sz="1000" b="1" strike="noStrike" spc="-1" dirty="0">
                <a:solidFill>
                  <a:srgbClr val="FF0000"/>
                </a:solidFill>
                <a:latin typeface="Montserrat Regular"/>
                <a:ea typeface="Calibri"/>
              </a:rPr>
              <a:t>Региональная консультационно-кризисная служба </a:t>
            </a:r>
            <a:endParaRPr lang="ru-RU" sz="1000" b="0" strike="noStrike" spc="-1" dirty="0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Организационно- методическое сопровождение кризисных ситуаций в образовательных организациях 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Реализация мероприятий Плана работы Антинаркотической комиссии в Московской области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Исполнение протоколов заседания Антитеррористической комиссии Московской области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Анализ эффективности реализации мероприятий, проводимых в рамках реализации Комплексного плана противодействия идеологии терроризма в Московской области на 2024 – 2028 годы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Мониторинг деятельности муниципальных ККС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Организационно-методическое сопровождение ведения системы учета несовершеннолетних по группам риска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  <a:tabLst>
                <a:tab pos="0" algn="l"/>
              </a:tabLst>
            </a:pP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  <a:tabLst>
                <a:tab pos="0" algn="l"/>
              </a:tabLst>
            </a:pP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38" name="Прямоугольник 7"/>
          <p:cNvSpPr/>
          <p:nvPr/>
        </p:nvSpPr>
        <p:spPr>
          <a:xfrm>
            <a:off x="6434640" y="2601360"/>
            <a:ext cx="3177000" cy="3658680"/>
          </a:xfrm>
          <a:prstGeom prst="rect">
            <a:avLst/>
          </a:prstGeom>
          <a:noFill/>
          <a:ln>
            <a:solidFill>
              <a:srgbClr val="223E6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Отдел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педагогической рискологии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Организационно- методическое сопровождение региональных проектов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Развитие профессиональной компетенции педагогов и педагогов-психологов: профилактика деструктивного поведения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Психолого-педагогическое просвещение родительского сообщества в части профилактики психолого-педагогических рисков в семейном воспитании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 dirty="0">
                <a:solidFill>
                  <a:schemeClr val="dk1"/>
                </a:solidFill>
                <a:latin typeface="Montserrat Regular"/>
                <a:ea typeface="Calibri"/>
              </a:rPr>
              <a:t>Проведение мероприятий, направленных на снижения возникновения рисковых и конфликтных ситуаций в образовательных организациях</a:t>
            </a: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  <a:tabLst>
                <a:tab pos="0" algn="l"/>
              </a:tabLst>
            </a:pP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  <a:tabLst>
                <a:tab pos="0" algn="l"/>
              </a:tabLst>
            </a:pP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  <a:tabLst>
                <a:tab pos="0" algn="l"/>
              </a:tabLst>
            </a:pP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  <a:tabLst>
                <a:tab pos="0" algn="l"/>
              </a:tabLst>
            </a:pP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  <a:tabLst>
                <a:tab pos="0" algn="l"/>
              </a:tabLst>
            </a:pPr>
            <a:endParaRPr lang="ru-RU" sz="9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39" name="Прямоугольник 8"/>
          <p:cNvSpPr/>
          <p:nvPr/>
        </p:nvSpPr>
        <p:spPr>
          <a:xfrm>
            <a:off x="9743040" y="2601360"/>
            <a:ext cx="2285640" cy="3658680"/>
          </a:xfrm>
          <a:prstGeom prst="rect">
            <a:avLst/>
          </a:prstGeom>
          <a:noFill/>
          <a:ln>
            <a:solidFill>
              <a:srgbClr val="223E6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ru-RU" sz="900" b="0" strike="noStrike" spc="-1">
              <a:solidFill>
                <a:srgbClr val="000000"/>
              </a:solidFill>
              <a:latin typeface="Open Sans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900" b="0" strike="noStrike" spc="-1">
                <a:solidFill>
                  <a:schemeClr val="dk1"/>
                </a:solidFill>
                <a:latin typeface="Montserrat Regular"/>
                <a:ea typeface="Calibri"/>
              </a:rPr>
              <a:t>Отдел </a:t>
            </a:r>
            <a:endParaRPr lang="ru-RU" sz="900" b="0" strike="noStrike" spc="-1">
              <a:solidFill>
                <a:srgbClr val="000000"/>
              </a:solidFill>
              <a:latin typeface="Open Sans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900" b="0" strike="noStrike" spc="-1">
                <a:solidFill>
                  <a:schemeClr val="dk1"/>
                </a:solidFill>
                <a:latin typeface="Montserrat Regular"/>
                <a:ea typeface="Calibri"/>
              </a:rPr>
              <a:t>воспитания и социализации </a:t>
            </a:r>
            <a:endParaRPr lang="ru-RU" sz="900" b="0" strike="noStrike" spc="-1">
              <a:solidFill>
                <a:srgbClr val="000000"/>
              </a:solidFill>
              <a:latin typeface="Open Sans"/>
            </a:endParaRPr>
          </a:p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ru-RU" sz="900" b="0" strike="noStrike" spc="-1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>
                <a:solidFill>
                  <a:schemeClr val="dk1"/>
                </a:solidFill>
                <a:latin typeface="Montserrat Regular"/>
                <a:ea typeface="Calibri"/>
              </a:rPr>
              <a:t>Организационное и методическое сопровождение всероссийского проекта «Навигаторы детства»</a:t>
            </a:r>
            <a:endParaRPr lang="ru-RU" sz="900" b="0" strike="noStrike" spc="-1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>
                <a:solidFill>
                  <a:schemeClr val="dk1"/>
                </a:solidFill>
                <a:latin typeface="Montserrat Regular"/>
                <a:ea typeface="Calibri"/>
              </a:rPr>
              <a:t>Организационное сопровождение и мониторинг Дней единых действий в ОО</a:t>
            </a:r>
            <a:endParaRPr lang="ru-RU" sz="900" b="0" strike="noStrike" spc="-1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>
                <a:solidFill>
                  <a:schemeClr val="dk1"/>
                </a:solidFill>
                <a:latin typeface="Montserrat Regular"/>
                <a:ea typeface="Calibri"/>
              </a:rPr>
              <a:t>Координация Всероссийской программы «Орлята России»</a:t>
            </a:r>
            <a:endParaRPr lang="ru-RU" sz="900" b="0" strike="noStrike" spc="-1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>
                <a:solidFill>
                  <a:schemeClr val="dk1"/>
                </a:solidFill>
                <a:latin typeface="Montserrat Regular"/>
                <a:ea typeface="Calibri"/>
              </a:rPr>
              <a:t>Сопровождение участников конкурсов «Навигаторы детства» в Московской области, «Секреты дружного класса - Родители Первых»</a:t>
            </a:r>
            <a:endParaRPr lang="ru-RU" sz="900" b="0" strike="noStrike" spc="-1">
              <a:solidFill>
                <a:srgbClr val="000000"/>
              </a:solidFill>
              <a:latin typeface="Open Sans"/>
            </a:endParaRPr>
          </a:p>
          <a:p>
            <a:pPr marL="171360" indent="-171360" defTabSz="914400">
              <a:lnSpc>
                <a:spcPct val="100000"/>
              </a:lnSpc>
              <a:spcAft>
                <a:spcPts val="601"/>
              </a:spcAft>
              <a:buClr>
                <a:srgbClr val="000000"/>
              </a:buClr>
              <a:buFont typeface="Wingdings" charset="2"/>
              <a:buChar char=""/>
              <a:tabLst>
                <a:tab pos="0" algn="l"/>
              </a:tabLst>
            </a:pPr>
            <a:r>
              <a:rPr lang="ru-RU" sz="900" b="0" strike="noStrike" spc="-1">
                <a:solidFill>
                  <a:schemeClr val="dk1"/>
                </a:solidFill>
                <a:latin typeface="Montserrat Regular"/>
                <a:ea typeface="Calibri"/>
              </a:rPr>
              <a:t>Мониторинг реализации регионального компонента внеурочных занятий «Разговоры о важном»</a:t>
            </a:r>
            <a:endParaRPr lang="ru-RU" sz="900" b="0" strike="noStrike" spc="-1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  <a:tabLst>
                <a:tab pos="0" algn="l"/>
              </a:tabLst>
            </a:pPr>
            <a:endParaRPr lang="ru-RU" sz="900" b="0" strike="noStrike" spc="-1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  <a:tabLst>
                <a:tab pos="0" algn="l"/>
              </a:tabLst>
            </a:pPr>
            <a:endParaRPr lang="ru-RU" sz="900" b="0" strike="noStrike" spc="-1">
              <a:solidFill>
                <a:srgbClr val="000000"/>
              </a:solidFill>
              <a:latin typeface="Open Sans"/>
            </a:endParaRPr>
          </a:p>
          <a:p>
            <a:pPr defTabSz="914400">
              <a:lnSpc>
                <a:spcPct val="100000"/>
              </a:lnSpc>
              <a:spcAft>
                <a:spcPts val="601"/>
              </a:spcAft>
              <a:tabLst>
                <a:tab pos="0" algn="l"/>
              </a:tabLst>
            </a:pPr>
            <a:endParaRPr lang="ru-RU" sz="900" b="0" strike="noStrike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243" name="Picture 2" descr="Команда – Бесплатные иконки: люди"/>
          <p:cNvPicPr/>
          <p:nvPr/>
        </p:nvPicPr>
        <p:blipFill>
          <a:blip r:embed="rId3"/>
          <a:stretch/>
        </p:blipFill>
        <p:spPr>
          <a:xfrm>
            <a:off x="8150949" y="726120"/>
            <a:ext cx="1229760" cy="1229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45;p 5"/>
          <p:cNvSpPr/>
          <p:nvPr/>
        </p:nvSpPr>
        <p:spPr>
          <a:xfrm>
            <a:off x="573120" y="414000"/>
            <a:ext cx="9326880" cy="3772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36000" rIns="36000" bIns="36000" anchor="t">
            <a:spAutoFit/>
          </a:bodyPr>
          <a:lstStyle/>
          <a:p>
            <a:r>
              <a:rPr lang="ru-RU" sz="2000" b="1" spc="52">
                <a:solidFill>
                  <a:srgbClr val="A6A6A6"/>
                </a:solidFill>
                <a:latin typeface="Montserrat"/>
                <a:ea typeface="Montserrat"/>
              </a:rPr>
              <a:t>РЕГИОНАЛЬНАЯ НОРМАТИВНО-ПРАВОВАЯ БАЗА ПРОФИЛАКТИЧЕСКОЙ РАБОТЫ </a:t>
            </a:r>
            <a:endParaRPr lang="ru-RU" sz="20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84" name="Прямоугольник 36"/>
          <p:cNvSpPr/>
          <p:nvPr/>
        </p:nvSpPr>
        <p:spPr>
          <a:xfrm>
            <a:off x="7949880" y="1514880"/>
            <a:ext cx="4141080" cy="100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 defTabSz="457200"/>
            <a:r>
              <a:rPr lang="ru-RU" sz="1200" b="1" spc="-1">
                <a:solidFill>
                  <a:srgbClr val="000000"/>
                </a:solidFill>
                <a:latin typeface="Montserrat"/>
                <a:ea typeface="Arial"/>
              </a:rPr>
              <a:t>Письмо Министерства образования Московской области от 24.09.2025 № 18Исх-13230/14-01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 defTabSz="457200"/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 defTabSz="457200"/>
            <a:r>
              <a:rPr lang="ru-RU" sz="1200" b="1" spc="-1">
                <a:solidFill>
                  <a:srgbClr val="000000"/>
                </a:solidFill>
                <a:latin typeface="Montserrat"/>
                <a:ea typeface="Arial"/>
              </a:rPr>
              <a:t>Методические рекомендации об организации учета 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 defTabSz="457200"/>
            <a:r>
              <a:rPr lang="ru-RU" sz="1200" b="1" spc="-1">
                <a:solidFill>
                  <a:srgbClr val="000000"/>
                </a:solidFill>
                <a:latin typeface="Montserrat"/>
                <a:ea typeface="Arial"/>
              </a:rPr>
              <a:t> 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85" name="Прямоугольник 37"/>
          <p:cNvSpPr/>
          <p:nvPr/>
        </p:nvSpPr>
        <p:spPr>
          <a:xfrm>
            <a:off x="3962520" y="1514880"/>
            <a:ext cx="3908520" cy="1369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/>
            <a:r>
              <a:rPr lang="ru-RU" sz="1200" b="1" spc="-1">
                <a:solidFill>
                  <a:srgbClr val="000000"/>
                </a:solidFill>
                <a:latin typeface="Montserrat"/>
                <a:ea typeface="Arial"/>
              </a:rPr>
              <a:t>Распоряжение Министерства образования Московской области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/>
            <a:r>
              <a:rPr lang="ru-RU" sz="1200" b="1" spc="-1">
                <a:solidFill>
                  <a:srgbClr val="000000"/>
                </a:solidFill>
                <a:latin typeface="Montserrat"/>
                <a:ea typeface="Arial"/>
              </a:rPr>
              <a:t>от 15.08.2025 № Р-708 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/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/>
            <a:r>
              <a:rPr lang="ru-RU" sz="1200" b="1" spc="-1">
                <a:solidFill>
                  <a:srgbClr val="000000"/>
                </a:solidFill>
                <a:latin typeface="Montserrat"/>
                <a:ea typeface="Arial"/>
              </a:rPr>
              <a:t>«Об утверждении Положения </a:t>
            </a:r>
            <a:r>
              <a:rPr sz="1200">
                <a:solidFill>
                  <a:srgbClr val="000000"/>
                </a:solidFill>
              </a:rPr>
              <a:t/>
            </a:r>
            <a:br>
              <a:rPr sz="1200">
                <a:solidFill>
                  <a:srgbClr val="000000"/>
                </a:solidFill>
              </a:rPr>
            </a:br>
            <a:r>
              <a:rPr lang="ru-RU" sz="1200" b="1" spc="-1">
                <a:solidFill>
                  <a:srgbClr val="000000"/>
                </a:solidFill>
                <a:latin typeface="Montserrat"/>
                <a:ea typeface="Arial"/>
              </a:rPr>
              <a:t>об учете отдельных категорий несовершеннолетних в образовательных организациях в Московской области» 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86" name="Прямоугольник 38"/>
          <p:cNvSpPr/>
          <p:nvPr/>
        </p:nvSpPr>
        <p:spPr>
          <a:xfrm>
            <a:off x="160920" y="1514880"/>
            <a:ext cx="3559680" cy="2101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/>
            <a:r>
              <a:rPr lang="ru-RU" sz="1200" b="1" spc="-1">
                <a:solidFill>
                  <a:srgbClr val="000000"/>
                </a:solidFill>
                <a:latin typeface="Montserrat"/>
                <a:ea typeface="Arial"/>
              </a:rPr>
              <a:t>Распоряжение Министерства образования Московской области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/>
            <a:r>
              <a:rPr lang="ru-RU" sz="1200" b="1" spc="-1">
                <a:solidFill>
                  <a:srgbClr val="000000"/>
                </a:solidFill>
                <a:latin typeface="Montserrat"/>
                <a:ea typeface="Arial"/>
              </a:rPr>
              <a:t>от 02.04.2025  № Р- 418 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/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/>
            <a:r>
              <a:rPr lang="ru-RU" sz="1200" b="1" spc="-1">
                <a:solidFill>
                  <a:srgbClr val="000000"/>
                </a:solidFill>
                <a:latin typeface="Montserrat"/>
                <a:ea typeface="Arial"/>
              </a:rPr>
              <a:t>Об утверждении порядка действий в образовательных организациях при работе с несовершеннолетними с девиантным поведением и типового плана работы образовательных организаций по профилактике правонарушений и преступлений обучающихся, состоящих на различных видах профилактического учета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cxnSp>
        <p:nvCxnSpPr>
          <p:cNvPr id="87" name="Прямая соединительная линия 1"/>
          <p:cNvCxnSpPr/>
          <p:nvPr/>
        </p:nvCxnSpPr>
        <p:spPr>
          <a:xfrm>
            <a:off x="3886200" y="1514880"/>
            <a:ext cx="2520" cy="5059800"/>
          </a:xfrm>
          <a:prstGeom prst="straightConnector1">
            <a:avLst/>
          </a:prstGeom>
          <a:ln w="25400">
            <a:solidFill>
              <a:srgbClr val="D9D9D9"/>
            </a:solidFill>
            <a:prstDash val="dash"/>
            <a:round/>
          </a:ln>
        </p:spPr>
      </p:cxnSp>
      <p:cxnSp>
        <p:nvCxnSpPr>
          <p:cNvPr id="88" name="Прямая соединительная линия 3"/>
          <p:cNvCxnSpPr/>
          <p:nvPr/>
        </p:nvCxnSpPr>
        <p:spPr>
          <a:xfrm>
            <a:off x="7930440" y="1514880"/>
            <a:ext cx="2520" cy="5059800"/>
          </a:xfrm>
          <a:prstGeom prst="straightConnector1">
            <a:avLst/>
          </a:prstGeom>
          <a:ln w="25400">
            <a:solidFill>
              <a:srgbClr val="D9D9D9"/>
            </a:solidFill>
            <a:prstDash val="dash"/>
            <a:round/>
          </a:ln>
        </p:spPr>
      </p:cxnSp>
      <p:pic>
        <p:nvPicPr>
          <p:cNvPr id="89" name="Рисунок 16"/>
          <p:cNvPicPr/>
          <p:nvPr/>
        </p:nvPicPr>
        <p:blipFill>
          <a:blip r:embed="rId2"/>
          <a:stretch/>
        </p:blipFill>
        <p:spPr>
          <a:xfrm>
            <a:off x="5295960" y="4565160"/>
            <a:ext cx="1378440" cy="1378440"/>
          </a:xfrm>
          <a:prstGeom prst="rect">
            <a:avLst/>
          </a:prstGeom>
          <a:ln w="0">
            <a:noFill/>
          </a:ln>
        </p:spPr>
      </p:pic>
      <p:pic>
        <p:nvPicPr>
          <p:cNvPr id="90" name="Рисунок 17"/>
          <p:cNvPicPr/>
          <p:nvPr/>
        </p:nvPicPr>
        <p:blipFill>
          <a:blip r:embed="rId3"/>
          <a:stretch/>
        </p:blipFill>
        <p:spPr>
          <a:xfrm>
            <a:off x="1289160" y="4522680"/>
            <a:ext cx="1378440" cy="1378440"/>
          </a:xfrm>
          <a:prstGeom prst="rect">
            <a:avLst/>
          </a:prstGeom>
          <a:ln w="0">
            <a:noFill/>
          </a:ln>
        </p:spPr>
      </p:pic>
      <p:pic>
        <p:nvPicPr>
          <p:cNvPr id="91" name="Рисунок 18"/>
          <p:cNvPicPr/>
          <p:nvPr/>
        </p:nvPicPr>
        <p:blipFill>
          <a:blip r:embed="rId4"/>
          <a:stretch/>
        </p:blipFill>
        <p:spPr>
          <a:xfrm>
            <a:off x="8256960" y="2738880"/>
            <a:ext cx="1378440" cy="1378440"/>
          </a:xfrm>
          <a:prstGeom prst="rect">
            <a:avLst/>
          </a:prstGeom>
          <a:ln w="0">
            <a:noFill/>
          </a:ln>
        </p:spPr>
      </p:pic>
      <p:pic>
        <p:nvPicPr>
          <p:cNvPr id="92" name="Рисунок 19"/>
          <p:cNvPicPr/>
          <p:nvPr/>
        </p:nvPicPr>
        <p:blipFill>
          <a:blip r:embed="rId4"/>
          <a:stretch/>
        </p:blipFill>
        <p:spPr>
          <a:xfrm>
            <a:off x="10387080" y="2738880"/>
            <a:ext cx="1378440" cy="1378440"/>
          </a:xfrm>
          <a:prstGeom prst="rect">
            <a:avLst/>
          </a:prstGeom>
          <a:ln w="0">
            <a:noFill/>
          </a:ln>
        </p:spPr>
      </p:pic>
      <p:sp>
        <p:nvSpPr>
          <p:cNvPr id="93" name="Прямоугольник 39"/>
          <p:cNvSpPr/>
          <p:nvPr/>
        </p:nvSpPr>
        <p:spPr>
          <a:xfrm>
            <a:off x="10274400" y="4165200"/>
            <a:ext cx="1604520" cy="257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r>
              <a:rPr lang="ru-RU" sz="1100" spc="-1">
                <a:solidFill>
                  <a:srgbClr val="000000"/>
                </a:solidFill>
                <a:ea typeface="Arial"/>
              </a:rPr>
              <a:t>Приложения к письму</a:t>
            </a:r>
            <a:endParaRPr lang="ru-RU" sz="11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94" name="Прямоугольник 168"/>
          <p:cNvSpPr/>
          <p:nvPr/>
        </p:nvSpPr>
        <p:spPr>
          <a:xfrm>
            <a:off x="8092080" y="4522680"/>
            <a:ext cx="4000680" cy="1552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pPr algn="ctr">
              <a:tabLst>
                <a:tab pos="0" algn="l"/>
              </a:tabLst>
            </a:pPr>
            <a:r>
              <a:rPr lang="ru-RU" sz="1200" b="1" spc="-1">
                <a:solidFill>
                  <a:srgbClr val="000000"/>
                </a:solidFill>
                <a:latin typeface="Montserrat"/>
                <a:ea typeface="Montserrat"/>
              </a:rPr>
              <a:t>Письмо Министерства образования Московской области 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>
              <a:tabLst>
                <a:tab pos="0" algn="l"/>
              </a:tabLst>
            </a:pPr>
            <a:r>
              <a:rPr lang="ru-RU" sz="1200" b="1" spc="-1">
                <a:solidFill>
                  <a:srgbClr val="000000"/>
                </a:solidFill>
                <a:latin typeface="Montserrat"/>
                <a:ea typeface="Montserrat"/>
              </a:rPr>
              <a:t>от 05.03.2026 №18Исх-1877/14-01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>
              <a:tabLst>
                <a:tab pos="0" algn="l"/>
              </a:tabLst>
            </a:pP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>
              <a:tabLst>
                <a:tab pos="0" algn="l"/>
              </a:tabLst>
            </a:pPr>
            <a:r>
              <a:rPr lang="ru-RU" sz="1200" b="1" spc="-1">
                <a:solidFill>
                  <a:srgbClr val="000000"/>
                </a:solidFill>
                <a:latin typeface="Montserrat"/>
                <a:ea typeface="Montserrat"/>
              </a:rPr>
              <a:t>Методические рекомендации 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>
              <a:tabLst>
                <a:tab pos="0" algn="l"/>
              </a:tabLst>
            </a:pPr>
            <a:r>
              <a:rPr lang="ru-RU" sz="1200" b="1" spc="-1">
                <a:solidFill>
                  <a:srgbClr val="000000"/>
                </a:solidFill>
                <a:latin typeface="Montserrat"/>
                <a:ea typeface="Montserrat"/>
              </a:rPr>
              <a:t>по профилактике правонарушений несовершеннолетних, проявлений экстремизма и терроризма, а также для обеспечения психологической безопасности и благополучия обучающихся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553878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19;p 1"/>
          <p:cNvSpPr/>
          <p:nvPr/>
        </p:nvSpPr>
        <p:spPr>
          <a:xfrm>
            <a:off x="673560" y="691920"/>
            <a:ext cx="10303920" cy="5328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45720" tIns="45000" rIns="45720" bIns="45000" anchor="t">
            <a:noAutofit/>
          </a:bodyPr>
          <a:lstStyle/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2000" b="1" spc="-1" dirty="0" smtClean="0">
                <a:solidFill>
                  <a:srgbClr val="808080"/>
                </a:solidFill>
                <a:latin typeface="undefined"/>
                <a:ea typeface="undefined"/>
              </a:rPr>
              <a:t>ЭФФЕКТИВНАЯ ПСИХОЛОГО-ПЕДАГОГИЧЕСКАЯ СЛУЖБА</a:t>
            </a:r>
            <a:endParaRPr lang="ru-RU" sz="2000" b="1" strike="noStrike" spc="-1" dirty="0" smtClean="0">
              <a:solidFill>
                <a:srgbClr val="808080"/>
              </a:solidFill>
              <a:latin typeface="undefined"/>
              <a:ea typeface="undefined"/>
            </a:endParaRPr>
          </a:p>
          <a:p>
            <a:pPr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600" b="1" strike="noStrike" spc="-1" dirty="0" smtClean="0">
                <a:solidFill>
                  <a:srgbClr val="808080"/>
                </a:solidFill>
                <a:latin typeface="undefined"/>
                <a:ea typeface="undefined"/>
              </a:rPr>
              <a:t>РЕАЛИЗАЦИЯ </a:t>
            </a:r>
            <a:r>
              <a:rPr lang="ru-RU" sz="1600" b="1" strike="noStrike" spc="-1" dirty="0">
                <a:solidFill>
                  <a:srgbClr val="808080"/>
                </a:solidFill>
                <a:latin typeface="undefined"/>
                <a:ea typeface="undefined"/>
              </a:rPr>
              <a:t>МОДЕЛИ ПСИХОЛОГО-ПЕДАГОГИЧЕСКОГО СОПРОВОЖДЕНИЯ</a:t>
            </a:r>
            <a:endParaRPr lang="ru-RU" sz="1600" b="0" strike="noStrike" spc="-1" dirty="0">
              <a:solidFill>
                <a:srgbClr val="000000"/>
              </a:solidFill>
              <a:latin typeface="Open Sans"/>
            </a:endParaRPr>
          </a:p>
        </p:txBody>
      </p:sp>
      <p:grpSp>
        <p:nvGrpSpPr>
          <p:cNvPr id="221" name="Google Shape;230;p 1"/>
          <p:cNvGrpSpPr/>
          <p:nvPr/>
        </p:nvGrpSpPr>
        <p:grpSpPr>
          <a:xfrm>
            <a:off x="9950760" y="258840"/>
            <a:ext cx="2063520" cy="359280"/>
            <a:chOff x="9950760" y="258840"/>
            <a:chExt cx="2063520" cy="359280"/>
          </a:xfrm>
        </p:grpSpPr>
        <p:pic>
          <p:nvPicPr>
            <p:cNvPr id="222" name="Google Shape;231;p 1"/>
            <p:cNvPicPr/>
            <p:nvPr/>
          </p:nvPicPr>
          <p:blipFill>
            <a:blip r:embed="rId2"/>
            <a:stretch/>
          </p:blipFill>
          <p:spPr>
            <a:xfrm>
              <a:off x="9950760" y="258840"/>
              <a:ext cx="271440" cy="35928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223" name="Google Shape;232;p 1"/>
            <p:cNvSpPr/>
            <p:nvPr/>
          </p:nvSpPr>
          <p:spPr>
            <a:xfrm>
              <a:off x="10225440" y="330120"/>
              <a:ext cx="1788840" cy="287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  <a:tabLst>
                  <a:tab pos="0" algn="l"/>
                </a:tabLst>
              </a:pPr>
              <a:r>
                <a:rPr lang="ru-RU" sz="650" b="0" strike="noStrike" spc="-1">
                  <a:solidFill>
                    <a:schemeClr val="dk1"/>
                  </a:solidFill>
                  <a:latin typeface="Montserrat SemiBold"/>
                  <a:ea typeface="Montserrat SemiBold"/>
                </a:rPr>
                <a:t>МИНИСТЕРСТВО ОБРАЗОВАНИЯ </a:t>
              </a:r>
              <a:r>
                <a:rPr sz="650"/>
                <a:t/>
              </a:r>
              <a:br>
                <a:rPr sz="650"/>
              </a:br>
              <a:r>
                <a:rPr lang="ru-RU" sz="650" b="0" strike="noStrike" spc="-1">
                  <a:solidFill>
                    <a:schemeClr val="dk1"/>
                  </a:solidFill>
                  <a:latin typeface="Montserrat SemiBold"/>
                  <a:ea typeface="Montserrat SemiBold"/>
                </a:rPr>
                <a:t>МОСКОВСКОЙ ОБЛАСТИ</a:t>
              </a:r>
              <a:endParaRPr lang="ru-RU" sz="650" b="0" strike="noStrike" spc="-1">
                <a:solidFill>
                  <a:srgbClr val="000000"/>
                </a:solidFill>
                <a:latin typeface="Open Sans"/>
              </a:endParaRPr>
            </a:p>
          </p:txBody>
        </p:sp>
      </p:grpSp>
      <p:sp>
        <p:nvSpPr>
          <p:cNvPr id="224" name="Прямоугольник 16"/>
          <p:cNvSpPr/>
          <p:nvPr/>
        </p:nvSpPr>
        <p:spPr>
          <a:xfrm>
            <a:off x="135360" y="1629720"/>
            <a:ext cx="11698200" cy="363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 defTabSz="914400">
              <a:lnSpc>
                <a:spcPct val="100000"/>
              </a:lnSpc>
              <a:tabLst>
                <a:tab pos="0" algn="l"/>
              </a:tabLst>
            </a:pPr>
            <a:r>
              <a:rPr lang="ru-RU" sz="1800" b="0" strike="noStrike" spc="-1">
                <a:solidFill>
                  <a:schemeClr val="dk1"/>
                </a:solidFill>
                <a:latin typeface="Calibri"/>
                <a:ea typeface="Calibri"/>
              </a:rPr>
              <a:t>	</a:t>
            </a:r>
            <a:endParaRPr lang="ru-RU" sz="1800" b="0" strike="noStrike" spc="-1">
              <a:solidFill>
                <a:srgbClr val="000000"/>
              </a:solidFill>
              <a:latin typeface="Open Sans"/>
            </a:endParaRPr>
          </a:p>
        </p:txBody>
      </p:sp>
      <p:grpSp>
        <p:nvGrpSpPr>
          <p:cNvPr id="225" name="Группа 1"/>
          <p:cNvGrpSpPr/>
          <p:nvPr/>
        </p:nvGrpSpPr>
        <p:grpSpPr>
          <a:xfrm>
            <a:off x="669240" y="1416240"/>
            <a:ext cx="11014920" cy="4776120"/>
            <a:chOff x="669240" y="1416240"/>
            <a:chExt cx="11014920" cy="4776120"/>
          </a:xfrm>
        </p:grpSpPr>
        <p:sp>
          <p:nvSpPr>
            <p:cNvPr id="226" name="Прямоугольник 17"/>
            <p:cNvSpPr/>
            <p:nvPr/>
          </p:nvSpPr>
          <p:spPr>
            <a:xfrm>
              <a:off x="1147320" y="1416240"/>
              <a:ext cx="10536840" cy="4753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 defTabSz="914400">
                <a:lnSpc>
                  <a:spcPct val="100000"/>
                </a:lnSpc>
              </a:pPr>
              <a:r>
                <a:rPr lang="ru-RU" sz="1800" b="0" strike="noStrike" spc="-1" dirty="0">
                  <a:solidFill>
                    <a:schemeClr val="dk1"/>
                  </a:solidFill>
                  <a:latin typeface="Calibri"/>
                  <a:ea typeface="Arial"/>
                </a:rPr>
                <a:t>Внедрение единого стандарта к организации профилактической работы во всех общеобразовательных организациях Московской области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defTabSz="914400">
                <a:lnSpc>
                  <a:spcPct val="10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defTabSz="914400">
                <a:lnSpc>
                  <a:spcPct val="100000"/>
                </a:lnSpc>
              </a:pPr>
              <a:r>
                <a:rPr lang="ru-RU" sz="1800" b="0" strike="noStrike" spc="-1" dirty="0" err="1">
                  <a:solidFill>
                    <a:schemeClr val="dk1"/>
                  </a:solidFill>
                  <a:latin typeface="Calibri"/>
                  <a:ea typeface="Arial"/>
                </a:rPr>
                <a:t>Цифровизация</a:t>
              </a:r>
              <a:r>
                <a:rPr lang="ru-RU" sz="1800" b="0" strike="noStrike" spc="-1" dirty="0">
                  <a:solidFill>
                    <a:schemeClr val="dk1"/>
                  </a:solidFill>
                  <a:latin typeface="Calibri"/>
                  <a:ea typeface="Arial"/>
                </a:rPr>
                <a:t> системы психолого-педагогического сопровождения: управление профилактической деятельностью через РГИС «Моя школа»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defTabSz="914400">
                <a:lnSpc>
                  <a:spcPct val="10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defTabSz="914400">
                <a:lnSpc>
                  <a:spcPct val="100000"/>
                </a:lnSpc>
              </a:pPr>
              <a:r>
                <a:rPr lang="en-US" sz="1800" b="0" strike="noStrike" spc="-1" dirty="0">
                  <a:solidFill>
                    <a:schemeClr val="dk1"/>
                  </a:solidFill>
                  <a:latin typeface="Calibri"/>
                  <a:ea typeface="Arial"/>
                </a:rPr>
                <a:t>C</a:t>
              </a:r>
              <a:r>
                <a:rPr lang="ru-RU" sz="1800" b="0" strike="noStrike" spc="-1" dirty="0" err="1">
                  <a:solidFill>
                    <a:schemeClr val="dk1"/>
                  </a:solidFill>
                  <a:latin typeface="Calibri"/>
                  <a:ea typeface="Arial"/>
                </a:rPr>
                <a:t>овершенствование</a:t>
              </a:r>
              <a:r>
                <a:rPr lang="ru-RU" sz="1800" b="0" strike="noStrike" spc="-1" dirty="0">
                  <a:solidFill>
                    <a:schemeClr val="dk1"/>
                  </a:solidFill>
                  <a:latin typeface="Calibri"/>
                  <a:ea typeface="Arial"/>
                </a:rPr>
                <a:t> системы учета и сопровождения несовершеннолетних, состоящих на различных видах учета, в том числе, с признаками кризисного состояния/неблагополучия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defTabSz="914400">
                <a:lnSpc>
                  <a:spcPct val="10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defTabSz="914400">
                <a:lnSpc>
                  <a:spcPct val="100000"/>
                </a:lnSpc>
              </a:pPr>
              <a:r>
                <a:rPr lang="ru-RU" sz="1800" b="0" strike="noStrike" spc="-1" dirty="0">
                  <a:solidFill>
                    <a:schemeClr val="dk1"/>
                  </a:solidFill>
                  <a:latin typeface="Calibri"/>
                  <a:ea typeface="Arial"/>
                </a:rPr>
                <a:t>Обеспечение качества профессиональной подготовки специалистов образовательных организаций в области профилактической работы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defTabSz="914400">
                <a:lnSpc>
                  <a:spcPct val="10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defTabSz="914400">
                <a:lnSpc>
                  <a:spcPct val="100000"/>
                </a:lnSpc>
              </a:pPr>
              <a:r>
                <a:rPr lang="ru-RU" sz="1800" b="0" strike="noStrike" spc="-1" dirty="0">
                  <a:solidFill>
                    <a:schemeClr val="dk1"/>
                  </a:solidFill>
                  <a:latin typeface="Calibri"/>
                  <a:ea typeface="Arial"/>
                </a:rPr>
                <a:t>Развитие системы дистанционной психологической консультативной помощи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defTabSz="914400">
                <a:lnSpc>
                  <a:spcPct val="10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defTabSz="914400">
                <a:lnSpc>
                  <a:spcPct val="100000"/>
                </a:lnSpc>
              </a:pPr>
              <a:r>
                <a:rPr lang="ru-RU" sz="1800" b="0" strike="noStrike" spc="-1" dirty="0">
                  <a:solidFill>
                    <a:schemeClr val="dk1"/>
                  </a:solidFill>
                  <a:latin typeface="Calibri"/>
                  <a:ea typeface="Times New Roman"/>
                </a:rPr>
                <a:t>Повышение качества межведомственного взаимодействия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defTabSz="914400">
                <a:lnSpc>
                  <a:spcPct val="100000"/>
                </a:lnSpc>
              </a:pP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  <a:p>
              <a:pPr defTabSz="914400">
                <a:lnSpc>
                  <a:spcPct val="100000"/>
                </a:lnSpc>
              </a:pPr>
              <a:r>
                <a:rPr lang="en-US" sz="1800" b="0" strike="noStrike" spc="-1" dirty="0">
                  <a:solidFill>
                    <a:schemeClr val="dk1"/>
                  </a:solidFill>
                  <a:latin typeface="Calibri"/>
                  <a:ea typeface="Times New Roman"/>
                </a:rPr>
                <a:t>C</a:t>
              </a:r>
              <a:r>
                <a:rPr lang="ru-RU" sz="1800" b="0" strike="noStrike" spc="-1" dirty="0" err="1">
                  <a:solidFill>
                    <a:schemeClr val="dk1"/>
                  </a:solidFill>
                  <a:latin typeface="Calibri"/>
                  <a:ea typeface="Times New Roman"/>
                </a:rPr>
                <a:t>оздание</a:t>
              </a:r>
              <a:r>
                <a:rPr lang="ru-RU" sz="1800" b="0" strike="noStrike" spc="-1" dirty="0">
                  <a:solidFill>
                    <a:schemeClr val="dk1"/>
                  </a:solidFill>
                  <a:latin typeface="Calibri"/>
                  <a:ea typeface="Times New Roman"/>
                </a:rPr>
                <a:t> региональной консультационно – кризисной службы</a:t>
              </a:r>
              <a:endParaRPr lang="ru-RU" sz="1800" b="0" strike="noStrike" spc="-1" dirty="0">
                <a:solidFill>
                  <a:srgbClr val="000000"/>
                </a:solidFill>
                <a:latin typeface="Open Sans"/>
              </a:endParaRPr>
            </a:p>
          </p:txBody>
        </p:sp>
        <p:sp>
          <p:nvSpPr>
            <p:cNvPr id="227" name="Google Shape;930;p 1"/>
            <p:cNvSpPr/>
            <p:nvPr/>
          </p:nvSpPr>
          <p:spPr>
            <a:xfrm>
              <a:off x="669240" y="1520640"/>
              <a:ext cx="397440" cy="393120"/>
            </a:xfrm>
            <a:custGeom>
              <a:avLst/>
              <a:gdLst>
                <a:gd name="textAreaLeft" fmla="*/ 0 w 397440"/>
                <a:gd name="textAreaRight" fmla="*/ 400320 w 397440"/>
                <a:gd name="textAreaTop" fmla="*/ 0 h 393120"/>
                <a:gd name="textAreaBottom" fmla="*/ 396000 h 393120"/>
              </a:gdLst>
              <a:ahLst/>
              <a:cxnLst/>
              <a:rect l="textAreaLeft" t="textAreaTop" r="textAreaRight" b="textAreaBottom"/>
              <a:pathLst>
                <a:path w="16221" h="16222" fill="none">
                  <a:moveTo>
                    <a:pt x="0" y="8111"/>
                  </a:moveTo>
                  <a:lnTo>
                    <a:pt x="0" y="8111"/>
                  </a:lnTo>
                  <a:lnTo>
                    <a:pt x="0" y="7697"/>
                  </a:lnTo>
                  <a:lnTo>
                    <a:pt x="49" y="7283"/>
                  </a:lnTo>
                  <a:lnTo>
                    <a:pt x="98" y="6869"/>
                  </a:lnTo>
                  <a:lnTo>
                    <a:pt x="171" y="6479"/>
                  </a:lnTo>
                  <a:lnTo>
                    <a:pt x="244" y="6090"/>
                  </a:lnTo>
                  <a:lnTo>
                    <a:pt x="366" y="5700"/>
                  </a:lnTo>
                  <a:lnTo>
                    <a:pt x="487" y="5335"/>
                  </a:lnTo>
                  <a:lnTo>
                    <a:pt x="634" y="4945"/>
                  </a:lnTo>
                  <a:lnTo>
                    <a:pt x="804" y="4604"/>
                  </a:lnTo>
                  <a:lnTo>
                    <a:pt x="975" y="4239"/>
                  </a:lnTo>
                  <a:lnTo>
                    <a:pt x="1169" y="3898"/>
                  </a:lnTo>
                  <a:lnTo>
                    <a:pt x="1389" y="3581"/>
                  </a:lnTo>
                  <a:lnTo>
                    <a:pt x="1608" y="3264"/>
                  </a:lnTo>
                  <a:lnTo>
                    <a:pt x="1851" y="2948"/>
                  </a:lnTo>
                  <a:lnTo>
                    <a:pt x="2119" y="2656"/>
                  </a:lnTo>
                  <a:lnTo>
                    <a:pt x="2387" y="2388"/>
                  </a:lnTo>
                  <a:lnTo>
                    <a:pt x="2655" y="2120"/>
                  </a:lnTo>
                  <a:lnTo>
                    <a:pt x="2947" y="1852"/>
                  </a:lnTo>
                  <a:lnTo>
                    <a:pt x="3264" y="1608"/>
                  </a:lnTo>
                  <a:lnTo>
                    <a:pt x="3581" y="1389"/>
                  </a:lnTo>
                  <a:lnTo>
                    <a:pt x="3897" y="1170"/>
                  </a:lnTo>
                  <a:lnTo>
                    <a:pt x="4238" y="975"/>
                  </a:lnTo>
                  <a:lnTo>
                    <a:pt x="4603" y="805"/>
                  </a:lnTo>
                  <a:lnTo>
                    <a:pt x="4944" y="634"/>
                  </a:lnTo>
                  <a:lnTo>
                    <a:pt x="5334" y="488"/>
                  </a:lnTo>
                  <a:lnTo>
                    <a:pt x="5699" y="366"/>
                  </a:lnTo>
                  <a:lnTo>
                    <a:pt x="6089" y="244"/>
                  </a:lnTo>
                  <a:lnTo>
                    <a:pt x="6479" y="171"/>
                  </a:lnTo>
                  <a:lnTo>
                    <a:pt x="6868" y="98"/>
                  </a:lnTo>
                  <a:lnTo>
                    <a:pt x="7282" y="50"/>
                  </a:lnTo>
                  <a:lnTo>
                    <a:pt x="7696" y="1"/>
                  </a:lnTo>
                  <a:lnTo>
                    <a:pt x="8111" y="1"/>
                  </a:lnTo>
                  <a:lnTo>
                    <a:pt x="8111" y="1"/>
                  </a:lnTo>
                  <a:lnTo>
                    <a:pt x="8525" y="1"/>
                  </a:lnTo>
                  <a:lnTo>
                    <a:pt x="8939" y="50"/>
                  </a:lnTo>
                  <a:lnTo>
                    <a:pt x="9353" y="98"/>
                  </a:lnTo>
                  <a:lnTo>
                    <a:pt x="9742" y="171"/>
                  </a:lnTo>
                  <a:lnTo>
                    <a:pt x="10132" y="244"/>
                  </a:lnTo>
                  <a:lnTo>
                    <a:pt x="10522" y="366"/>
                  </a:lnTo>
                  <a:lnTo>
                    <a:pt x="10911" y="488"/>
                  </a:lnTo>
                  <a:lnTo>
                    <a:pt x="11277" y="634"/>
                  </a:lnTo>
                  <a:lnTo>
                    <a:pt x="11618" y="805"/>
                  </a:lnTo>
                  <a:lnTo>
                    <a:pt x="11983" y="975"/>
                  </a:lnTo>
                  <a:lnTo>
                    <a:pt x="12324" y="1170"/>
                  </a:lnTo>
                  <a:lnTo>
                    <a:pt x="12641" y="1389"/>
                  </a:lnTo>
                  <a:lnTo>
                    <a:pt x="12957" y="1608"/>
                  </a:lnTo>
                  <a:lnTo>
                    <a:pt x="13274" y="1852"/>
                  </a:lnTo>
                  <a:lnTo>
                    <a:pt x="13566" y="2120"/>
                  </a:lnTo>
                  <a:lnTo>
                    <a:pt x="13834" y="2388"/>
                  </a:lnTo>
                  <a:lnTo>
                    <a:pt x="14126" y="2656"/>
                  </a:lnTo>
                  <a:lnTo>
                    <a:pt x="14370" y="2948"/>
                  </a:lnTo>
                  <a:lnTo>
                    <a:pt x="14613" y="3264"/>
                  </a:lnTo>
                  <a:lnTo>
                    <a:pt x="14832" y="3581"/>
                  </a:lnTo>
                  <a:lnTo>
                    <a:pt x="15052" y="3898"/>
                  </a:lnTo>
                  <a:lnTo>
                    <a:pt x="15247" y="4239"/>
                  </a:lnTo>
                  <a:lnTo>
                    <a:pt x="15417" y="4604"/>
                  </a:lnTo>
                  <a:lnTo>
                    <a:pt x="15587" y="4945"/>
                  </a:lnTo>
                  <a:lnTo>
                    <a:pt x="15734" y="5335"/>
                  </a:lnTo>
                  <a:lnTo>
                    <a:pt x="15855" y="5700"/>
                  </a:lnTo>
                  <a:lnTo>
                    <a:pt x="15977" y="6090"/>
                  </a:lnTo>
                  <a:lnTo>
                    <a:pt x="16050" y="6479"/>
                  </a:lnTo>
                  <a:lnTo>
                    <a:pt x="16123" y="6869"/>
                  </a:lnTo>
                  <a:lnTo>
                    <a:pt x="16172" y="7283"/>
                  </a:lnTo>
                  <a:lnTo>
                    <a:pt x="16221" y="7697"/>
                  </a:lnTo>
                  <a:lnTo>
                    <a:pt x="16221" y="8111"/>
                  </a:lnTo>
                  <a:lnTo>
                    <a:pt x="16221" y="8111"/>
                  </a:lnTo>
                  <a:lnTo>
                    <a:pt x="16221" y="8525"/>
                  </a:lnTo>
                  <a:lnTo>
                    <a:pt x="16172" y="8939"/>
                  </a:lnTo>
                  <a:lnTo>
                    <a:pt x="16123" y="9353"/>
                  </a:lnTo>
                  <a:lnTo>
                    <a:pt x="16050" y="9743"/>
                  </a:lnTo>
                  <a:lnTo>
                    <a:pt x="15977" y="10133"/>
                  </a:lnTo>
                  <a:lnTo>
                    <a:pt x="15855" y="10522"/>
                  </a:lnTo>
                  <a:lnTo>
                    <a:pt x="15734" y="10888"/>
                  </a:lnTo>
                  <a:lnTo>
                    <a:pt x="15587" y="11277"/>
                  </a:lnTo>
                  <a:lnTo>
                    <a:pt x="15417" y="11618"/>
                  </a:lnTo>
                  <a:lnTo>
                    <a:pt x="15247" y="11984"/>
                  </a:lnTo>
                  <a:lnTo>
                    <a:pt x="15052" y="12324"/>
                  </a:lnTo>
                  <a:lnTo>
                    <a:pt x="14832" y="12641"/>
                  </a:lnTo>
                  <a:lnTo>
                    <a:pt x="14613" y="12958"/>
                  </a:lnTo>
                  <a:lnTo>
                    <a:pt x="14370" y="13274"/>
                  </a:lnTo>
                  <a:lnTo>
                    <a:pt x="14126" y="13567"/>
                  </a:lnTo>
                  <a:lnTo>
                    <a:pt x="13834" y="13835"/>
                  </a:lnTo>
                  <a:lnTo>
                    <a:pt x="13566" y="14102"/>
                  </a:lnTo>
                  <a:lnTo>
                    <a:pt x="13274" y="14370"/>
                  </a:lnTo>
                  <a:lnTo>
                    <a:pt x="12957" y="14614"/>
                  </a:lnTo>
                  <a:lnTo>
                    <a:pt x="12641" y="14833"/>
                  </a:lnTo>
                  <a:lnTo>
                    <a:pt x="12324" y="15052"/>
                  </a:lnTo>
                  <a:lnTo>
                    <a:pt x="11983" y="15247"/>
                  </a:lnTo>
                  <a:lnTo>
                    <a:pt x="11618" y="15418"/>
                  </a:lnTo>
                  <a:lnTo>
                    <a:pt x="11277" y="15588"/>
                  </a:lnTo>
                  <a:lnTo>
                    <a:pt x="10911" y="15734"/>
                  </a:lnTo>
                  <a:lnTo>
                    <a:pt x="10522" y="15856"/>
                  </a:lnTo>
                  <a:lnTo>
                    <a:pt x="10132" y="15978"/>
                  </a:lnTo>
                  <a:lnTo>
                    <a:pt x="9742" y="16051"/>
                  </a:lnTo>
                  <a:lnTo>
                    <a:pt x="9353" y="16124"/>
                  </a:lnTo>
                  <a:lnTo>
                    <a:pt x="8939" y="16173"/>
                  </a:lnTo>
                  <a:lnTo>
                    <a:pt x="8525" y="16221"/>
                  </a:lnTo>
                  <a:lnTo>
                    <a:pt x="8111" y="16221"/>
                  </a:lnTo>
                  <a:lnTo>
                    <a:pt x="8111" y="16221"/>
                  </a:lnTo>
                  <a:lnTo>
                    <a:pt x="7696" y="16221"/>
                  </a:lnTo>
                  <a:lnTo>
                    <a:pt x="7282" y="16173"/>
                  </a:lnTo>
                  <a:lnTo>
                    <a:pt x="6868" y="16124"/>
                  </a:lnTo>
                  <a:lnTo>
                    <a:pt x="6479" y="16051"/>
                  </a:lnTo>
                  <a:lnTo>
                    <a:pt x="6089" y="15978"/>
                  </a:lnTo>
                  <a:lnTo>
                    <a:pt x="5699" y="15856"/>
                  </a:lnTo>
                  <a:lnTo>
                    <a:pt x="5334" y="15734"/>
                  </a:lnTo>
                  <a:lnTo>
                    <a:pt x="4944" y="15588"/>
                  </a:lnTo>
                  <a:lnTo>
                    <a:pt x="4603" y="15418"/>
                  </a:lnTo>
                  <a:lnTo>
                    <a:pt x="4238" y="15247"/>
                  </a:lnTo>
                  <a:lnTo>
                    <a:pt x="3897" y="15052"/>
                  </a:lnTo>
                  <a:lnTo>
                    <a:pt x="3581" y="14833"/>
                  </a:lnTo>
                  <a:lnTo>
                    <a:pt x="3264" y="14614"/>
                  </a:lnTo>
                  <a:lnTo>
                    <a:pt x="2947" y="14370"/>
                  </a:lnTo>
                  <a:lnTo>
                    <a:pt x="2655" y="14102"/>
                  </a:lnTo>
                  <a:lnTo>
                    <a:pt x="2387" y="13835"/>
                  </a:lnTo>
                  <a:lnTo>
                    <a:pt x="2119" y="13567"/>
                  </a:lnTo>
                  <a:lnTo>
                    <a:pt x="1851" y="13274"/>
                  </a:lnTo>
                  <a:lnTo>
                    <a:pt x="1608" y="12958"/>
                  </a:lnTo>
                  <a:lnTo>
                    <a:pt x="1389" y="12641"/>
                  </a:lnTo>
                  <a:lnTo>
                    <a:pt x="1169" y="12324"/>
                  </a:lnTo>
                  <a:lnTo>
                    <a:pt x="975" y="11984"/>
                  </a:lnTo>
                  <a:lnTo>
                    <a:pt x="804" y="11618"/>
                  </a:lnTo>
                  <a:lnTo>
                    <a:pt x="634" y="11277"/>
                  </a:lnTo>
                  <a:lnTo>
                    <a:pt x="487" y="10888"/>
                  </a:lnTo>
                  <a:lnTo>
                    <a:pt x="366" y="10522"/>
                  </a:lnTo>
                  <a:lnTo>
                    <a:pt x="244" y="10133"/>
                  </a:lnTo>
                  <a:lnTo>
                    <a:pt x="171" y="9743"/>
                  </a:lnTo>
                  <a:lnTo>
                    <a:pt x="98" y="9353"/>
                  </a:lnTo>
                  <a:lnTo>
                    <a:pt x="49" y="8939"/>
                  </a:lnTo>
                  <a:lnTo>
                    <a:pt x="0" y="8525"/>
                  </a:lnTo>
                  <a:lnTo>
                    <a:pt x="0" y="8111"/>
                  </a:lnTo>
                  <a:lnTo>
                    <a:pt x="0" y="8111"/>
                  </a:lnTo>
                  <a:close/>
                  <a:moveTo>
                    <a:pt x="7234" y="11180"/>
                  </a:moveTo>
                  <a:lnTo>
                    <a:pt x="7234" y="11180"/>
                  </a:lnTo>
                  <a:lnTo>
                    <a:pt x="7282" y="11180"/>
                  </a:lnTo>
                  <a:lnTo>
                    <a:pt x="7282" y="11180"/>
                  </a:lnTo>
                  <a:lnTo>
                    <a:pt x="7453" y="11155"/>
                  </a:lnTo>
                  <a:lnTo>
                    <a:pt x="7623" y="11082"/>
                  </a:lnTo>
                  <a:lnTo>
                    <a:pt x="7794" y="10985"/>
                  </a:lnTo>
                  <a:lnTo>
                    <a:pt x="7916" y="10863"/>
                  </a:lnTo>
                  <a:lnTo>
                    <a:pt x="12007" y="6747"/>
                  </a:lnTo>
                  <a:lnTo>
                    <a:pt x="12007" y="6747"/>
                  </a:lnTo>
                  <a:lnTo>
                    <a:pt x="12105" y="6625"/>
                  </a:lnTo>
                  <a:lnTo>
                    <a:pt x="12153" y="6504"/>
                  </a:lnTo>
                  <a:lnTo>
                    <a:pt x="12202" y="6358"/>
                  </a:lnTo>
                  <a:lnTo>
                    <a:pt x="12202" y="6211"/>
                  </a:lnTo>
                  <a:lnTo>
                    <a:pt x="12202" y="6211"/>
                  </a:lnTo>
                  <a:lnTo>
                    <a:pt x="12178" y="6017"/>
                  </a:lnTo>
                  <a:lnTo>
                    <a:pt x="12129" y="5822"/>
                  </a:lnTo>
                  <a:lnTo>
                    <a:pt x="12032" y="5676"/>
                  </a:lnTo>
                  <a:lnTo>
                    <a:pt x="11886" y="5529"/>
                  </a:lnTo>
                  <a:lnTo>
                    <a:pt x="11886" y="5529"/>
                  </a:lnTo>
                  <a:lnTo>
                    <a:pt x="11764" y="5432"/>
                  </a:lnTo>
                  <a:lnTo>
                    <a:pt x="11618" y="5383"/>
                  </a:lnTo>
                  <a:lnTo>
                    <a:pt x="11472" y="5335"/>
                  </a:lnTo>
                  <a:lnTo>
                    <a:pt x="11325" y="5335"/>
                  </a:lnTo>
                  <a:lnTo>
                    <a:pt x="11325" y="5335"/>
                  </a:lnTo>
                  <a:lnTo>
                    <a:pt x="11131" y="5359"/>
                  </a:lnTo>
                  <a:lnTo>
                    <a:pt x="10960" y="5408"/>
                  </a:lnTo>
                  <a:lnTo>
                    <a:pt x="10790" y="5505"/>
                  </a:lnTo>
                  <a:lnTo>
                    <a:pt x="10643" y="5651"/>
                  </a:lnTo>
                  <a:lnTo>
                    <a:pt x="7161" y="8988"/>
                  </a:lnTo>
                  <a:lnTo>
                    <a:pt x="5797" y="7648"/>
                  </a:lnTo>
                  <a:lnTo>
                    <a:pt x="5797" y="7648"/>
                  </a:lnTo>
                  <a:lnTo>
                    <a:pt x="5675" y="7527"/>
                  </a:lnTo>
                  <a:lnTo>
                    <a:pt x="5505" y="7454"/>
                  </a:lnTo>
                  <a:lnTo>
                    <a:pt x="5358" y="7405"/>
                  </a:lnTo>
                  <a:lnTo>
                    <a:pt x="5188" y="7380"/>
                  </a:lnTo>
                  <a:lnTo>
                    <a:pt x="5188" y="7380"/>
                  </a:lnTo>
                  <a:lnTo>
                    <a:pt x="5017" y="7405"/>
                  </a:lnTo>
                  <a:lnTo>
                    <a:pt x="4847" y="7454"/>
                  </a:lnTo>
                  <a:lnTo>
                    <a:pt x="4701" y="7527"/>
                  </a:lnTo>
                  <a:lnTo>
                    <a:pt x="4555" y="7648"/>
                  </a:lnTo>
                  <a:lnTo>
                    <a:pt x="4555" y="7648"/>
                  </a:lnTo>
                  <a:lnTo>
                    <a:pt x="4457" y="7770"/>
                  </a:lnTo>
                  <a:lnTo>
                    <a:pt x="4360" y="7916"/>
                  </a:lnTo>
                  <a:lnTo>
                    <a:pt x="4311" y="8087"/>
                  </a:lnTo>
                  <a:lnTo>
                    <a:pt x="4311" y="8257"/>
                  </a:lnTo>
                  <a:lnTo>
                    <a:pt x="4311" y="8257"/>
                  </a:lnTo>
                  <a:lnTo>
                    <a:pt x="4311" y="8428"/>
                  </a:lnTo>
                  <a:lnTo>
                    <a:pt x="4360" y="8598"/>
                  </a:lnTo>
                  <a:lnTo>
                    <a:pt x="4457" y="8744"/>
                  </a:lnTo>
                  <a:lnTo>
                    <a:pt x="4555" y="8890"/>
                  </a:lnTo>
                  <a:lnTo>
                    <a:pt x="6601" y="10936"/>
                  </a:lnTo>
                  <a:lnTo>
                    <a:pt x="6601" y="10936"/>
                  </a:lnTo>
                  <a:lnTo>
                    <a:pt x="6747" y="11034"/>
                  </a:lnTo>
                  <a:lnTo>
                    <a:pt x="6893" y="11131"/>
                  </a:lnTo>
                  <a:lnTo>
                    <a:pt x="7063" y="11180"/>
                  </a:lnTo>
                  <a:lnTo>
                    <a:pt x="7234" y="11180"/>
                  </a:lnTo>
                  <a:lnTo>
                    <a:pt x="7234" y="1118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F9ED5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/>
          </p:style>
          <p:txBody>
            <a:bodyPr lIns="90000" tIns="91440" rIns="90000" bIns="9144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600" b="0" strike="noStrike" spc="-1">
                <a:solidFill>
                  <a:schemeClr val="dk1"/>
                </a:solidFill>
                <a:latin typeface="Calibri"/>
                <a:ea typeface="Arial"/>
              </a:endParaRPr>
            </a:p>
          </p:txBody>
        </p:sp>
        <p:sp>
          <p:nvSpPr>
            <p:cNvPr id="228" name="Google Shape;930;p 2"/>
            <p:cNvSpPr/>
            <p:nvPr/>
          </p:nvSpPr>
          <p:spPr>
            <a:xfrm>
              <a:off x="689040" y="2396880"/>
              <a:ext cx="397440" cy="393120"/>
            </a:xfrm>
            <a:custGeom>
              <a:avLst/>
              <a:gdLst>
                <a:gd name="textAreaLeft" fmla="*/ 0 w 397440"/>
                <a:gd name="textAreaRight" fmla="*/ 400320 w 397440"/>
                <a:gd name="textAreaTop" fmla="*/ 0 h 393120"/>
                <a:gd name="textAreaBottom" fmla="*/ 396000 h 393120"/>
              </a:gdLst>
              <a:ahLst/>
              <a:cxnLst/>
              <a:rect l="textAreaLeft" t="textAreaTop" r="textAreaRight" b="textAreaBottom"/>
              <a:pathLst>
                <a:path w="16221" h="16222" fill="none">
                  <a:moveTo>
                    <a:pt x="0" y="8111"/>
                  </a:moveTo>
                  <a:lnTo>
                    <a:pt x="0" y="8111"/>
                  </a:lnTo>
                  <a:lnTo>
                    <a:pt x="0" y="7697"/>
                  </a:lnTo>
                  <a:lnTo>
                    <a:pt x="49" y="7283"/>
                  </a:lnTo>
                  <a:lnTo>
                    <a:pt x="98" y="6869"/>
                  </a:lnTo>
                  <a:lnTo>
                    <a:pt x="171" y="6479"/>
                  </a:lnTo>
                  <a:lnTo>
                    <a:pt x="244" y="6090"/>
                  </a:lnTo>
                  <a:lnTo>
                    <a:pt x="366" y="5700"/>
                  </a:lnTo>
                  <a:lnTo>
                    <a:pt x="487" y="5335"/>
                  </a:lnTo>
                  <a:lnTo>
                    <a:pt x="634" y="4945"/>
                  </a:lnTo>
                  <a:lnTo>
                    <a:pt x="804" y="4604"/>
                  </a:lnTo>
                  <a:lnTo>
                    <a:pt x="975" y="4239"/>
                  </a:lnTo>
                  <a:lnTo>
                    <a:pt x="1169" y="3898"/>
                  </a:lnTo>
                  <a:lnTo>
                    <a:pt x="1389" y="3581"/>
                  </a:lnTo>
                  <a:lnTo>
                    <a:pt x="1608" y="3264"/>
                  </a:lnTo>
                  <a:lnTo>
                    <a:pt x="1851" y="2948"/>
                  </a:lnTo>
                  <a:lnTo>
                    <a:pt x="2119" y="2656"/>
                  </a:lnTo>
                  <a:lnTo>
                    <a:pt x="2387" y="2388"/>
                  </a:lnTo>
                  <a:lnTo>
                    <a:pt x="2655" y="2120"/>
                  </a:lnTo>
                  <a:lnTo>
                    <a:pt x="2947" y="1852"/>
                  </a:lnTo>
                  <a:lnTo>
                    <a:pt x="3264" y="1608"/>
                  </a:lnTo>
                  <a:lnTo>
                    <a:pt x="3581" y="1389"/>
                  </a:lnTo>
                  <a:lnTo>
                    <a:pt x="3897" y="1170"/>
                  </a:lnTo>
                  <a:lnTo>
                    <a:pt x="4238" y="975"/>
                  </a:lnTo>
                  <a:lnTo>
                    <a:pt x="4603" y="805"/>
                  </a:lnTo>
                  <a:lnTo>
                    <a:pt x="4944" y="634"/>
                  </a:lnTo>
                  <a:lnTo>
                    <a:pt x="5334" y="488"/>
                  </a:lnTo>
                  <a:lnTo>
                    <a:pt x="5699" y="366"/>
                  </a:lnTo>
                  <a:lnTo>
                    <a:pt x="6089" y="244"/>
                  </a:lnTo>
                  <a:lnTo>
                    <a:pt x="6479" y="171"/>
                  </a:lnTo>
                  <a:lnTo>
                    <a:pt x="6868" y="98"/>
                  </a:lnTo>
                  <a:lnTo>
                    <a:pt x="7282" y="50"/>
                  </a:lnTo>
                  <a:lnTo>
                    <a:pt x="7696" y="1"/>
                  </a:lnTo>
                  <a:lnTo>
                    <a:pt x="8111" y="1"/>
                  </a:lnTo>
                  <a:lnTo>
                    <a:pt x="8111" y="1"/>
                  </a:lnTo>
                  <a:lnTo>
                    <a:pt x="8525" y="1"/>
                  </a:lnTo>
                  <a:lnTo>
                    <a:pt x="8939" y="50"/>
                  </a:lnTo>
                  <a:lnTo>
                    <a:pt x="9353" y="98"/>
                  </a:lnTo>
                  <a:lnTo>
                    <a:pt x="9742" y="171"/>
                  </a:lnTo>
                  <a:lnTo>
                    <a:pt x="10132" y="244"/>
                  </a:lnTo>
                  <a:lnTo>
                    <a:pt x="10522" y="366"/>
                  </a:lnTo>
                  <a:lnTo>
                    <a:pt x="10911" y="488"/>
                  </a:lnTo>
                  <a:lnTo>
                    <a:pt x="11277" y="634"/>
                  </a:lnTo>
                  <a:lnTo>
                    <a:pt x="11618" y="805"/>
                  </a:lnTo>
                  <a:lnTo>
                    <a:pt x="11983" y="975"/>
                  </a:lnTo>
                  <a:lnTo>
                    <a:pt x="12324" y="1170"/>
                  </a:lnTo>
                  <a:lnTo>
                    <a:pt x="12641" y="1389"/>
                  </a:lnTo>
                  <a:lnTo>
                    <a:pt x="12957" y="1608"/>
                  </a:lnTo>
                  <a:lnTo>
                    <a:pt x="13274" y="1852"/>
                  </a:lnTo>
                  <a:lnTo>
                    <a:pt x="13566" y="2120"/>
                  </a:lnTo>
                  <a:lnTo>
                    <a:pt x="13834" y="2388"/>
                  </a:lnTo>
                  <a:lnTo>
                    <a:pt x="14126" y="2656"/>
                  </a:lnTo>
                  <a:lnTo>
                    <a:pt x="14370" y="2948"/>
                  </a:lnTo>
                  <a:lnTo>
                    <a:pt x="14613" y="3264"/>
                  </a:lnTo>
                  <a:lnTo>
                    <a:pt x="14832" y="3581"/>
                  </a:lnTo>
                  <a:lnTo>
                    <a:pt x="15052" y="3898"/>
                  </a:lnTo>
                  <a:lnTo>
                    <a:pt x="15247" y="4239"/>
                  </a:lnTo>
                  <a:lnTo>
                    <a:pt x="15417" y="4604"/>
                  </a:lnTo>
                  <a:lnTo>
                    <a:pt x="15587" y="4945"/>
                  </a:lnTo>
                  <a:lnTo>
                    <a:pt x="15734" y="5335"/>
                  </a:lnTo>
                  <a:lnTo>
                    <a:pt x="15855" y="5700"/>
                  </a:lnTo>
                  <a:lnTo>
                    <a:pt x="15977" y="6090"/>
                  </a:lnTo>
                  <a:lnTo>
                    <a:pt x="16050" y="6479"/>
                  </a:lnTo>
                  <a:lnTo>
                    <a:pt x="16123" y="6869"/>
                  </a:lnTo>
                  <a:lnTo>
                    <a:pt x="16172" y="7283"/>
                  </a:lnTo>
                  <a:lnTo>
                    <a:pt x="16221" y="7697"/>
                  </a:lnTo>
                  <a:lnTo>
                    <a:pt x="16221" y="8111"/>
                  </a:lnTo>
                  <a:lnTo>
                    <a:pt x="16221" y="8111"/>
                  </a:lnTo>
                  <a:lnTo>
                    <a:pt x="16221" y="8525"/>
                  </a:lnTo>
                  <a:lnTo>
                    <a:pt x="16172" y="8939"/>
                  </a:lnTo>
                  <a:lnTo>
                    <a:pt x="16123" y="9353"/>
                  </a:lnTo>
                  <a:lnTo>
                    <a:pt x="16050" y="9743"/>
                  </a:lnTo>
                  <a:lnTo>
                    <a:pt x="15977" y="10133"/>
                  </a:lnTo>
                  <a:lnTo>
                    <a:pt x="15855" y="10522"/>
                  </a:lnTo>
                  <a:lnTo>
                    <a:pt x="15734" y="10888"/>
                  </a:lnTo>
                  <a:lnTo>
                    <a:pt x="15587" y="11277"/>
                  </a:lnTo>
                  <a:lnTo>
                    <a:pt x="15417" y="11618"/>
                  </a:lnTo>
                  <a:lnTo>
                    <a:pt x="15247" y="11984"/>
                  </a:lnTo>
                  <a:lnTo>
                    <a:pt x="15052" y="12324"/>
                  </a:lnTo>
                  <a:lnTo>
                    <a:pt x="14832" y="12641"/>
                  </a:lnTo>
                  <a:lnTo>
                    <a:pt x="14613" y="12958"/>
                  </a:lnTo>
                  <a:lnTo>
                    <a:pt x="14370" y="13274"/>
                  </a:lnTo>
                  <a:lnTo>
                    <a:pt x="14126" y="13567"/>
                  </a:lnTo>
                  <a:lnTo>
                    <a:pt x="13834" y="13835"/>
                  </a:lnTo>
                  <a:lnTo>
                    <a:pt x="13566" y="14102"/>
                  </a:lnTo>
                  <a:lnTo>
                    <a:pt x="13274" y="14370"/>
                  </a:lnTo>
                  <a:lnTo>
                    <a:pt x="12957" y="14614"/>
                  </a:lnTo>
                  <a:lnTo>
                    <a:pt x="12641" y="14833"/>
                  </a:lnTo>
                  <a:lnTo>
                    <a:pt x="12324" y="15052"/>
                  </a:lnTo>
                  <a:lnTo>
                    <a:pt x="11983" y="15247"/>
                  </a:lnTo>
                  <a:lnTo>
                    <a:pt x="11618" y="15418"/>
                  </a:lnTo>
                  <a:lnTo>
                    <a:pt x="11277" y="15588"/>
                  </a:lnTo>
                  <a:lnTo>
                    <a:pt x="10911" y="15734"/>
                  </a:lnTo>
                  <a:lnTo>
                    <a:pt x="10522" y="15856"/>
                  </a:lnTo>
                  <a:lnTo>
                    <a:pt x="10132" y="15978"/>
                  </a:lnTo>
                  <a:lnTo>
                    <a:pt x="9742" y="16051"/>
                  </a:lnTo>
                  <a:lnTo>
                    <a:pt x="9353" y="16124"/>
                  </a:lnTo>
                  <a:lnTo>
                    <a:pt x="8939" y="16173"/>
                  </a:lnTo>
                  <a:lnTo>
                    <a:pt x="8525" y="16221"/>
                  </a:lnTo>
                  <a:lnTo>
                    <a:pt x="8111" y="16221"/>
                  </a:lnTo>
                  <a:lnTo>
                    <a:pt x="8111" y="16221"/>
                  </a:lnTo>
                  <a:lnTo>
                    <a:pt x="7696" y="16221"/>
                  </a:lnTo>
                  <a:lnTo>
                    <a:pt x="7282" y="16173"/>
                  </a:lnTo>
                  <a:lnTo>
                    <a:pt x="6868" y="16124"/>
                  </a:lnTo>
                  <a:lnTo>
                    <a:pt x="6479" y="16051"/>
                  </a:lnTo>
                  <a:lnTo>
                    <a:pt x="6089" y="15978"/>
                  </a:lnTo>
                  <a:lnTo>
                    <a:pt x="5699" y="15856"/>
                  </a:lnTo>
                  <a:lnTo>
                    <a:pt x="5334" y="15734"/>
                  </a:lnTo>
                  <a:lnTo>
                    <a:pt x="4944" y="15588"/>
                  </a:lnTo>
                  <a:lnTo>
                    <a:pt x="4603" y="15418"/>
                  </a:lnTo>
                  <a:lnTo>
                    <a:pt x="4238" y="15247"/>
                  </a:lnTo>
                  <a:lnTo>
                    <a:pt x="3897" y="15052"/>
                  </a:lnTo>
                  <a:lnTo>
                    <a:pt x="3581" y="14833"/>
                  </a:lnTo>
                  <a:lnTo>
                    <a:pt x="3264" y="14614"/>
                  </a:lnTo>
                  <a:lnTo>
                    <a:pt x="2947" y="14370"/>
                  </a:lnTo>
                  <a:lnTo>
                    <a:pt x="2655" y="14102"/>
                  </a:lnTo>
                  <a:lnTo>
                    <a:pt x="2387" y="13835"/>
                  </a:lnTo>
                  <a:lnTo>
                    <a:pt x="2119" y="13567"/>
                  </a:lnTo>
                  <a:lnTo>
                    <a:pt x="1851" y="13274"/>
                  </a:lnTo>
                  <a:lnTo>
                    <a:pt x="1608" y="12958"/>
                  </a:lnTo>
                  <a:lnTo>
                    <a:pt x="1389" y="12641"/>
                  </a:lnTo>
                  <a:lnTo>
                    <a:pt x="1169" y="12324"/>
                  </a:lnTo>
                  <a:lnTo>
                    <a:pt x="975" y="11984"/>
                  </a:lnTo>
                  <a:lnTo>
                    <a:pt x="804" y="11618"/>
                  </a:lnTo>
                  <a:lnTo>
                    <a:pt x="634" y="11277"/>
                  </a:lnTo>
                  <a:lnTo>
                    <a:pt x="487" y="10888"/>
                  </a:lnTo>
                  <a:lnTo>
                    <a:pt x="366" y="10522"/>
                  </a:lnTo>
                  <a:lnTo>
                    <a:pt x="244" y="10133"/>
                  </a:lnTo>
                  <a:lnTo>
                    <a:pt x="171" y="9743"/>
                  </a:lnTo>
                  <a:lnTo>
                    <a:pt x="98" y="9353"/>
                  </a:lnTo>
                  <a:lnTo>
                    <a:pt x="49" y="8939"/>
                  </a:lnTo>
                  <a:lnTo>
                    <a:pt x="0" y="8525"/>
                  </a:lnTo>
                  <a:lnTo>
                    <a:pt x="0" y="8111"/>
                  </a:lnTo>
                  <a:lnTo>
                    <a:pt x="0" y="8111"/>
                  </a:lnTo>
                  <a:close/>
                  <a:moveTo>
                    <a:pt x="7234" y="11180"/>
                  </a:moveTo>
                  <a:lnTo>
                    <a:pt x="7234" y="11180"/>
                  </a:lnTo>
                  <a:lnTo>
                    <a:pt x="7282" y="11180"/>
                  </a:lnTo>
                  <a:lnTo>
                    <a:pt x="7282" y="11180"/>
                  </a:lnTo>
                  <a:lnTo>
                    <a:pt x="7453" y="11155"/>
                  </a:lnTo>
                  <a:lnTo>
                    <a:pt x="7623" y="11082"/>
                  </a:lnTo>
                  <a:lnTo>
                    <a:pt x="7794" y="10985"/>
                  </a:lnTo>
                  <a:lnTo>
                    <a:pt x="7916" y="10863"/>
                  </a:lnTo>
                  <a:lnTo>
                    <a:pt x="12007" y="6747"/>
                  </a:lnTo>
                  <a:lnTo>
                    <a:pt x="12007" y="6747"/>
                  </a:lnTo>
                  <a:lnTo>
                    <a:pt x="12105" y="6625"/>
                  </a:lnTo>
                  <a:lnTo>
                    <a:pt x="12153" y="6504"/>
                  </a:lnTo>
                  <a:lnTo>
                    <a:pt x="12202" y="6358"/>
                  </a:lnTo>
                  <a:lnTo>
                    <a:pt x="12202" y="6211"/>
                  </a:lnTo>
                  <a:lnTo>
                    <a:pt x="12202" y="6211"/>
                  </a:lnTo>
                  <a:lnTo>
                    <a:pt x="12178" y="6017"/>
                  </a:lnTo>
                  <a:lnTo>
                    <a:pt x="12129" y="5822"/>
                  </a:lnTo>
                  <a:lnTo>
                    <a:pt x="12032" y="5676"/>
                  </a:lnTo>
                  <a:lnTo>
                    <a:pt x="11886" y="5529"/>
                  </a:lnTo>
                  <a:lnTo>
                    <a:pt x="11886" y="5529"/>
                  </a:lnTo>
                  <a:lnTo>
                    <a:pt x="11764" y="5432"/>
                  </a:lnTo>
                  <a:lnTo>
                    <a:pt x="11618" y="5383"/>
                  </a:lnTo>
                  <a:lnTo>
                    <a:pt x="11472" y="5335"/>
                  </a:lnTo>
                  <a:lnTo>
                    <a:pt x="11325" y="5335"/>
                  </a:lnTo>
                  <a:lnTo>
                    <a:pt x="11325" y="5335"/>
                  </a:lnTo>
                  <a:lnTo>
                    <a:pt x="11131" y="5359"/>
                  </a:lnTo>
                  <a:lnTo>
                    <a:pt x="10960" y="5408"/>
                  </a:lnTo>
                  <a:lnTo>
                    <a:pt x="10790" y="5505"/>
                  </a:lnTo>
                  <a:lnTo>
                    <a:pt x="10643" y="5651"/>
                  </a:lnTo>
                  <a:lnTo>
                    <a:pt x="7161" y="8988"/>
                  </a:lnTo>
                  <a:lnTo>
                    <a:pt x="5797" y="7648"/>
                  </a:lnTo>
                  <a:lnTo>
                    <a:pt x="5797" y="7648"/>
                  </a:lnTo>
                  <a:lnTo>
                    <a:pt x="5675" y="7527"/>
                  </a:lnTo>
                  <a:lnTo>
                    <a:pt x="5505" y="7454"/>
                  </a:lnTo>
                  <a:lnTo>
                    <a:pt x="5358" y="7405"/>
                  </a:lnTo>
                  <a:lnTo>
                    <a:pt x="5188" y="7380"/>
                  </a:lnTo>
                  <a:lnTo>
                    <a:pt x="5188" y="7380"/>
                  </a:lnTo>
                  <a:lnTo>
                    <a:pt x="5017" y="7405"/>
                  </a:lnTo>
                  <a:lnTo>
                    <a:pt x="4847" y="7454"/>
                  </a:lnTo>
                  <a:lnTo>
                    <a:pt x="4701" y="7527"/>
                  </a:lnTo>
                  <a:lnTo>
                    <a:pt x="4555" y="7648"/>
                  </a:lnTo>
                  <a:lnTo>
                    <a:pt x="4555" y="7648"/>
                  </a:lnTo>
                  <a:lnTo>
                    <a:pt x="4457" y="7770"/>
                  </a:lnTo>
                  <a:lnTo>
                    <a:pt x="4360" y="7916"/>
                  </a:lnTo>
                  <a:lnTo>
                    <a:pt x="4311" y="8087"/>
                  </a:lnTo>
                  <a:lnTo>
                    <a:pt x="4311" y="8257"/>
                  </a:lnTo>
                  <a:lnTo>
                    <a:pt x="4311" y="8257"/>
                  </a:lnTo>
                  <a:lnTo>
                    <a:pt x="4311" y="8428"/>
                  </a:lnTo>
                  <a:lnTo>
                    <a:pt x="4360" y="8598"/>
                  </a:lnTo>
                  <a:lnTo>
                    <a:pt x="4457" y="8744"/>
                  </a:lnTo>
                  <a:lnTo>
                    <a:pt x="4555" y="8890"/>
                  </a:lnTo>
                  <a:lnTo>
                    <a:pt x="6601" y="10936"/>
                  </a:lnTo>
                  <a:lnTo>
                    <a:pt x="6601" y="10936"/>
                  </a:lnTo>
                  <a:lnTo>
                    <a:pt x="6747" y="11034"/>
                  </a:lnTo>
                  <a:lnTo>
                    <a:pt x="6893" y="11131"/>
                  </a:lnTo>
                  <a:lnTo>
                    <a:pt x="7063" y="11180"/>
                  </a:lnTo>
                  <a:lnTo>
                    <a:pt x="7234" y="11180"/>
                  </a:lnTo>
                  <a:lnTo>
                    <a:pt x="7234" y="1118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F9ED5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/>
          </p:style>
          <p:txBody>
            <a:bodyPr lIns="90000" tIns="91440" rIns="90000" bIns="9144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600" b="0" strike="noStrike" spc="-1">
                <a:solidFill>
                  <a:schemeClr val="dk1"/>
                </a:solidFill>
                <a:latin typeface="Calibri"/>
                <a:ea typeface="Arial"/>
              </a:endParaRPr>
            </a:p>
          </p:txBody>
        </p:sp>
        <p:sp>
          <p:nvSpPr>
            <p:cNvPr id="229" name="Google Shape;930;p 3"/>
            <p:cNvSpPr/>
            <p:nvPr/>
          </p:nvSpPr>
          <p:spPr>
            <a:xfrm>
              <a:off x="689040" y="3162600"/>
              <a:ext cx="397440" cy="393120"/>
            </a:xfrm>
            <a:custGeom>
              <a:avLst/>
              <a:gdLst>
                <a:gd name="textAreaLeft" fmla="*/ 0 w 397440"/>
                <a:gd name="textAreaRight" fmla="*/ 400320 w 397440"/>
                <a:gd name="textAreaTop" fmla="*/ 0 h 393120"/>
                <a:gd name="textAreaBottom" fmla="*/ 396000 h 393120"/>
              </a:gdLst>
              <a:ahLst/>
              <a:cxnLst/>
              <a:rect l="textAreaLeft" t="textAreaTop" r="textAreaRight" b="textAreaBottom"/>
              <a:pathLst>
                <a:path w="16221" h="16222" fill="none">
                  <a:moveTo>
                    <a:pt x="0" y="8111"/>
                  </a:moveTo>
                  <a:lnTo>
                    <a:pt x="0" y="8111"/>
                  </a:lnTo>
                  <a:lnTo>
                    <a:pt x="0" y="7697"/>
                  </a:lnTo>
                  <a:lnTo>
                    <a:pt x="49" y="7283"/>
                  </a:lnTo>
                  <a:lnTo>
                    <a:pt x="98" y="6869"/>
                  </a:lnTo>
                  <a:lnTo>
                    <a:pt x="171" y="6479"/>
                  </a:lnTo>
                  <a:lnTo>
                    <a:pt x="244" y="6090"/>
                  </a:lnTo>
                  <a:lnTo>
                    <a:pt x="366" y="5700"/>
                  </a:lnTo>
                  <a:lnTo>
                    <a:pt x="487" y="5335"/>
                  </a:lnTo>
                  <a:lnTo>
                    <a:pt x="634" y="4945"/>
                  </a:lnTo>
                  <a:lnTo>
                    <a:pt x="804" y="4604"/>
                  </a:lnTo>
                  <a:lnTo>
                    <a:pt x="975" y="4239"/>
                  </a:lnTo>
                  <a:lnTo>
                    <a:pt x="1169" y="3898"/>
                  </a:lnTo>
                  <a:lnTo>
                    <a:pt x="1389" y="3581"/>
                  </a:lnTo>
                  <a:lnTo>
                    <a:pt x="1608" y="3264"/>
                  </a:lnTo>
                  <a:lnTo>
                    <a:pt x="1851" y="2948"/>
                  </a:lnTo>
                  <a:lnTo>
                    <a:pt x="2119" y="2656"/>
                  </a:lnTo>
                  <a:lnTo>
                    <a:pt x="2387" y="2388"/>
                  </a:lnTo>
                  <a:lnTo>
                    <a:pt x="2655" y="2120"/>
                  </a:lnTo>
                  <a:lnTo>
                    <a:pt x="2947" y="1852"/>
                  </a:lnTo>
                  <a:lnTo>
                    <a:pt x="3264" y="1608"/>
                  </a:lnTo>
                  <a:lnTo>
                    <a:pt x="3581" y="1389"/>
                  </a:lnTo>
                  <a:lnTo>
                    <a:pt x="3897" y="1170"/>
                  </a:lnTo>
                  <a:lnTo>
                    <a:pt x="4238" y="975"/>
                  </a:lnTo>
                  <a:lnTo>
                    <a:pt x="4603" y="805"/>
                  </a:lnTo>
                  <a:lnTo>
                    <a:pt x="4944" y="634"/>
                  </a:lnTo>
                  <a:lnTo>
                    <a:pt x="5334" y="488"/>
                  </a:lnTo>
                  <a:lnTo>
                    <a:pt x="5699" y="366"/>
                  </a:lnTo>
                  <a:lnTo>
                    <a:pt x="6089" y="244"/>
                  </a:lnTo>
                  <a:lnTo>
                    <a:pt x="6479" y="171"/>
                  </a:lnTo>
                  <a:lnTo>
                    <a:pt x="6868" y="98"/>
                  </a:lnTo>
                  <a:lnTo>
                    <a:pt x="7282" y="50"/>
                  </a:lnTo>
                  <a:lnTo>
                    <a:pt x="7696" y="1"/>
                  </a:lnTo>
                  <a:lnTo>
                    <a:pt x="8111" y="1"/>
                  </a:lnTo>
                  <a:lnTo>
                    <a:pt x="8111" y="1"/>
                  </a:lnTo>
                  <a:lnTo>
                    <a:pt x="8525" y="1"/>
                  </a:lnTo>
                  <a:lnTo>
                    <a:pt x="8939" y="50"/>
                  </a:lnTo>
                  <a:lnTo>
                    <a:pt x="9353" y="98"/>
                  </a:lnTo>
                  <a:lnTo>
                    <a:pt x="9742" y="171"/>
                  </a:lnTo>
                  <a:lnTo>
                    <a:pt x="10132" y="244"/>
                  </a:lnTo>
                  <a:lnTo>
                    <a:pt x="10522" y="366"/>
                  </a:lnTo>
                  <a:lnTo>
                    <a:pt x="10911" y="488"/>
                  </a:lnTo>
                  <a:lnTo>
                    <a:pt x="11277" y="634"/>
                  </a:lnTo>
                  <a:lnTo>
                    <a:pt x="11618" y="805"/>
                  </a:lnTo>
                  <a:lnTo>
                    <a:pt x="11983" y="975"/>
                  </a:lnTo>
                  <a:lnTo>
                    <a:pt x="12324" y="1170"/>
                  </a:lnTo>
                  <a:lnTo>
                    <a:pt x="12641" y="1389"/>
                  </a:lnTo>
                  <a:lnTo>
                    <a:pt x="12957" y="1608"/>
                  </a:lnTo>
                  <a:lnTo>
                    <a:pt x="13274" y="1852"/>
                  </a:lnTo>
                  <a:lnTo>
                    <a:pt x="13566" y="2120"/>
                  </a:lnTo>
                  <a:lnTo>
                    <a:pt x="13834" y="2388"/>
                  </a:lnTo>
                  <a:lnTo>
                    <a:pt x="14126" y="2656"/>
                  </a:lnTo>
                  <a:lnTo>
                    <a:pt x="14370" y="2948"/>
                  </a:lnTo>
                  <a:lnTo>
                    <a:pt x="14613" y="3264"/>
                  </a:lnTo>
                  <a:lnTo>
                    <a:pt x="14832" y="3581"/>
                  </a:lnTo>
                  <a:lnTo>
                    <a:pt x="15052" y="3898"/>
                  </a:lnTo>
                  <a:lnTo>
                    <a:pt x="15247" y="4239"/>
                  </a:lnTo>
                  <a:lnTo>
                    <a:pt x="15417" y="4604"/>
                  </a:lnTo>
                  <a:lnTo>
                    <a:pt x="15587" y="4945"/>
                  </a:lnTo>
                  <a:lnTo>
                    <a:pt x="15734" y="5335"/>
                  </a:lnTo>
                  <a:lnTo>
                    <a:pt x="15855" y="5700"/>
                  </a:lnTo>
                  <a:lnTo>
                    <a:pt x="15977" y="6090"/>
                  </a:lnTo>
                  <a:lnTo>
                    <a:pt x="16050" y="6479"/>
                  </a:lnTo>
                  <a:lnTo>
                    <a:pt x="16123" y="6869"/>
                  </a:lnTo>
                  <a:lnTo>
                    <a:pt x="16172" y="7283"/>
                  </a:lnTo>
                  <a:lnTo>
                    <a:pt x="16221" y="7697"/>
                  </a:lnTo>
                  <a:lnTo>
                    <a:pt x="16221" y="8111"/>
                  </a:lnTo>
                  <a:lnTo>
                    <a:pt x="16221" y="8111"/>
                  </a:lnTo>
                  <a:lnTo>
                    <a:pt x="16221" y="8525"/>
                  </a:lnTo>
                  <a:lnTo>
                    <a:pt x="16172" y="8939"/>
                  </a:lnTo>
                  <a:lnTo>
                    <a:pt x="16123" y="9353"/>
                  </a:lnTo>
                  <a:lnTo>
                    <a:pt x="16050" y="9743"/>
                  </a:lnTo>
                  <a:lnTo>
                    <a:pt x="15977" y="10133"/>
                  </a:lnTo>
                  <a:lnTo>
                    <a:pt x="15855" y="10522"/>
                  </a:lnTo>
                  <a:lnTo>
                    <a:pt x="15734" y="10888"/>
                  </a:lnTo>
                  <a:lnTo>
                    <a:pt x="15587" y="11277"/>
                  </a:lnTo>
                  <a:lnTo>
                    <a:pt x="15417" y="11618"/>
                  </a:lnTo>
                  <a:lnTo>
                    <a:pt x="15247" y="11984"/>
                  </a:lnTo>
                  <a:lnTo>
                    <a:pt x="15052" y="12324"/>
                  </a:lnTo>
                  <a:lnTo>
                    <a:pt x="14832" y="12641"/>
                  </a:lnTo>
                  <a:lnTo>
                    <a:pt x="14613" y="12958"/>
                  </a:lnTo>
                  <a:lnTo>
                    <a:pt x="14370" y="13274"/>
                  </a:lnTo>
                  <a:lnTo>
                    <a:pt x="14126" y="13567"/>
                  </a:lnTo>
                  <a:lnTo>
                    <a:pt x="13834" y="13835"/>
                  </a:lnTo>
                  <a:lnTo>
                    <a:pt x="13566" y="14102"/>
                  </a:lnTo>
                  <a:lnTo>
                    <a:pt x="13274" y="14370"/>
                  </a:lnTo>
                  <a:lnTo>
                    <a:pt x="12957" y="14614"/>
                  </a:lnTo>
                  <a:lnTo>
                    <a:pt x="12641" y="14833"/>
                  </a:lnTo>
                  <a:lnTo>
                    <a:pt x="12324" y="15052"/>
                  </a:lnTo>
                  <a:lnTo>
                    <a:pt x="11983" y="15247"/>
                  </a:lnTo>
                  <a:lnTo>
                    <a:pt x="11618" y="15418"/>
                  </a:lnTo>
                  <a:lnTo>
                    <a:pt x="11277" y="15588"/>
                  </a:lnTo>
                  <a:lnTo>
                    <a:pt x="10911" y="15734"/>
                  </a:lnTo>
                  <a:lnTo>
                    <a:pt x="10522" y="15856"/>
                  </a:lnTo>
                  <a:lnTo>
                    <a:pt x="10132" y="15978"/>
                  </a:lnTo>
                  <a:lnTo>
                    <a:pt x="9742" y="16051"/>
                  </a:lnTo>
                  <a:lnTo>
                    <a:pt x="9353" y="16124"/>
                  </a:lnTo>
                  <a:lnTo>
                    <a:pt x="8939" y="16173"/>
                  </a:lnTo>
                  <a:lnTo>
                    <a:pt x="8525" y="16221"/>
                  </a:lnTo>
                  <a:lnTo>
                    <a:pt x="8111" y="16221"/>
                  </a:lnTo>
                  <a:lnTo>
                    <a:pt x="8111" y="16221"/>
                  </a:lnTo>
                  <a:lnTo>
                    <a:pt x="7696" y="16221"/>
                  </a:lnTo>
                  <a:lnTo>
                    <a:pt x="7282" y="16173"/>
                  </a:lnTo>
                  <a:lnTo>
                    <a:pt x="6868" y="16124"/>
                  </a:lnTo>
                  <a:lnTo>
                    <a:pt x="6479" y="16051"/>
                  </a:lnTo>
                  <a:lnTo>
                    <a:pt x="6089" y="15978"/>
                  </a:lnTo>
                  <a:lnTo>
                    <a:pt x="5699" y="15856"/>
                  </a:lnTo>
                  <a:lnTo>
                    <a:pt x="5334" y="15734"/>
                  </a:lnTo>
                  <a:lnTo>
                    <a:pt x="4944" y="15588"/>
                  </a:lnTo>
                  <a:lnTo>
                    <a:pt x="4603" y="15418"/>
                  </a:lnTo>
                  <a:lnTo>
                    <a:pt x="4238" y="15247"/>
                  </a:lnTo>
                  <a:lnTo>
                    <a:pt x="3897" y="15052"/>
                  </a:lnTo>
                  <a:lnTo>
                    <a:pt x="3581" y="14833"/>
                  </a:lnTo>
                  <a:lnTo>
                    <a:pt x="3264" y="14614"/>
                  </a:lnTo>
                  <a:lnTo>
                    <a:pt x="2947" y="14370"/>
                  </a:lnTo>
                  <a:lnTo>
                    <a:pt x="2655" y="14102"/>
                  </a:lnTo>
                  <a:lnTo>
                    <a:pt x="2387" y="13835"/>
                  </a:lnTo>
                  <a:lnTo>
                    <a:pt x="2119" y="13567"/>
                  </a:lnTo>
                  <a:lnTo>
                    <a:pt x="1851" y="13274"/>
                  </a:lnTo>
                  <a:lnTo>
                    <a:pt x="1608" y="12958"/>
                  </a:lnTo>
                  <a:lnTo>
                    <a:pt x="1389" y="12641"/>
                  </a:lnTo>
                  <a:lnTo>
                    <a:pt x="1169" y="12324"/>
                  </a:lnTo>
                  <a:lnTo>
                    <a:pt x="975" y="11984"/>
                  </a:lnTo>
                  <a:lnTo>
                    <a:pt x="804" y="11618"/>
                  </a:lnTo>
                  <a:lnTo>
                    <a:pt x="634" y="11277"/>
                  </a:lnTo>
                  <a:lnTo>
                    <a:pt x="487" y="10888"/>
                  </a:lnTo>
                  <a:lnTo>
                    <a:pt x="366" y="10522"/>
                  </a:lnTo>
                  <a:lnTo>
                    <a:pt x="244" y="10133"/>
                  </a:lnTo>
                  <a:lnTo>
                    <a:pt x="171" y="9743"/>
                  </a:lnTo>
                  <a:lnTo>
                    <a:pt x="98" y="9353"/>
                  </a:lnTo>
                  <a:lnTo>
                    <a:pt x="49" y="8939"/>
                  </a:lnTo>
                  <a:lnTo>
                    <a:pt x="0" y="8525"/>
                  </a:lnTo>
                  <a:lnTo>
                    <a:pt x="0" y="8111"/>
                  </a:lnTo>
                  <a:lnTo>
                    <a:pt x="0" y="8111"/>
                  </a:lnTo>
                  <a:close/>
                  <a:moveTo>
                    <a:pt x="7234" y="11180"/>
                  </a:moveTo>
                  <a:lnTo>
                    <a:pt x="7234" y="11180"/>
                  </a:lnTo>
                  <a:lnTo>
                    <a:pt x="7282" y="11180"/>
                  </a:lnTo>
                  <a:lnTo>
                    <a:pt x="7282" y="11180"/>
                  </a:lnTo>
                  <a:lnTo>
                    <a:pt x="7453" y="11155"/>
                  </a:lnTo>
                  <a:lnTo>
                    <a:pt x="7623" y="11082"/>
                  </a:lnTo>
                  <a:lnTo>
                    <a:pt x="7794" y="10985"/>
                  </a:lnTo>
                  <a:lnTo>
                    <a:pt x="7916" y="10863"/>
                  </a:lnTo>
                  <a:lnTo>
                    <a:pt x="12007" y="6747"/>
                  </a:lnTo>
                  <a:lnTo>
                    <a:pt x="12007" y="6747"/>
                  </a:lnTo>
                  <a:lnTo>
                    <a:pt x="12105" y="6625"/>
                  </a:lnTo>
                  <a:lnTo>
                    <a:pt x="12153" y="6504"/>
                  </a:lnTo>
                  <a:lnTo>
                    <a:pt x="12202" y="6358"/>
                  </a:lnTo>
                  <a:lnTo>
                    <a:pt x="12202" y="6211"/>
                  </a:lnTo>
                  <a:lnTo>
                    <a:pt x="12202" y="6211"/>
                  </a:lnTo>
                  <a:lnTo>
                    <a:pt x="12178" y="6017"/>
                  </a:lnTo>
                  <a:lnTo>
                    <a:pt x="12129" y="5822"/>
                  </a:lnTo>
                  <a:lnTo>
                    <a:pt x="12032" y="5676"/>
                  </a:lnTo>
                  <a:lnTo>
                    <a:pt x="11886" y="5529"/>
                  </a:lnTo>
                  <a:lnTo>
                    <a:pt x="11886" y="5529"/>
                  </a:lnTo>
                  <a:lnTo>
                    <a:pt x="11764" y="5432"/>
                  </a:lnTo>
                  <a:lnTo>
                    <a:pt x="11618" y="5383"/>
                  </a:lnTo>
                  <a:lnTo>
                    <a:pt x="11472" y="5335"/>
                  </a:lnTo>
                  <a:lnTo>
                    <a:pt x="11325" y="5335"/>
                  </a:lnTo>
                  <a:lnTo>
                    <a:pt x="11325" y="5335"/>
                  </a:lnTo>
                  <a:lnTo>
                    <a:pt x="11131" y="5359"/>
                  </a:lnTo>
                  <a:lnTo>
                    <a:pt x="10960" y="5408"/>
                  </a:lnTo>
                  <a:lnTo>
                    <a:pt x="10790" y="5505"/>
                  </a:lnTo>
                  <a:lnTo>
                    <a:pt x="10643" y="5651"/>
                  </a:lnTo>
                  <a:lnTo>
                    <a:pt x="7161" y="8988"/>
                  </a:lnTo>
                  <a:lnTo>
                    <a:pt x="5797" y="7648"/>
                  </a:lnTo>
                  <a:lnTo>
                    <a:pt x="5797" y="7648"/>
                  </a:lnTo>
                  <a:lnTo>
                    <a:pt x="5675" y="7527"/>
                  </a:lnTo>
                  <a:lnTo>
                    <a:pt x="5505" y="7454"/>
                  </a:lnTo>
                  <a:lnTo>
                    <a:pt x="5358" y="7405"/>
                  </a:lnTo>
                  <a:lnTo>
                    <a:pt x="5188" y="7380"/>
                  </a:lnTo>
                  <a:lnTo>
                    <a:pt x="5188" y="7380"/>
                  </a:lnTo>
                  <a:lnTo>
                    <a:pt x="5017" y="7405"/>
                  </a:lnTo>
                  <a:lnTo>
                    <a:pt x="4847" y="7454"/>
                  </a:lnTo>
                  <a:lnTo>
                    <a:pt x="4701" y="7527"/>
                  </a:lnTo>
                  <a:lnTo>
                    <a:pt x="4555" y="7648"/>
                  </a:lnTo>
                  <a:lnTo>
                    <a:pt x="4555" y="7648"/>
                  </a:lnTo>
                  <a:lnTo>
                    <a:pt x="4457" y="7770"/>
                  </a:lnTo>
                  <a:lnTo>
                    <a:pt x="4360" y="7916"/>
                  </a:lnTo>
                  <a:lnTo>
                    <a:pt x="4311" y="8087"/>
                  </a:lnTo>
                  <a:lnTo>
                    <a:pt x="4311" y="8257"/>
                  </a:lnTo>
                  <a:lnTo>
                    <a:pt x="4311" y="8257"/>
                  </a:lnTo>
                  <a:lnTo>
                    <a:pt x="4311" y="8428"/>
                  </a:lnTo>
                  <a:lnTo>
                    <a:pt x="4360" y="8598"/>
                  </a:lnTo>
                  <a:lnTo>
                    <a:pt x="4457" y="8744"/>
                  </a:lnTo>
                  <a:lnTo>
                    <a:pt x="4555" y="8890"/>
                  </a:lnTo>
                  <a:lnTo>
                    <a:pt x="6601" y="10936"/>
                  </a:lnTo>
                  <a:lnTo>
                    <a:pt x="6601" y="10936"/>
                  </a:lnTo>
                  <a:lnTo>
                    <a:pt x="6747" y="11034"/>
                  </a:lnTo>
                  <a:lnTo>
                    <a:pt x="6893" y="11131"/>
                  </a:lnTo>
                  <a:lnTo>
                    <a:pt x="7063" y="11180"/>
                  </a:lnTo>
                  <a:lnTo>
                    <a:pt x="7234" y="11180"/>
                  </a:lnTo>
                  <a:lnTo>
                    <a:pt x="7234" y="1118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F9ED5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/>
          </p:style>
          <p:txBody>
            <a:bodyPr lIns="90000" tIns="91440" rIns="90000" bIns="9144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600" b="0" strike="noStrike" spc="-1">
                <a:solidFill>
                  <a:schemeClr val="dk1"/>
                </a:solidFill>
                <a:latin typeface="Calibri"/>
                <a:ea typeface="Arial"/>
              </a:endParaRPr>
            </a:p>
          </p:txBody>
        </p:sp>
        <p:sp>
          <p:nvSpPr>
            <p:cNvPr id="230" name="Google Shape;930;p 4"/>
            <p:cNvSpPr/>
            <p:nvPr/>
          </p:nvSpPr>
          <p:spPr>
            <a:xfrm>
              <a:off x="669240" y="4699800"/>
              <a:ext cx="397440" cy="393120"/>
            </a:xfrm>
            <a:custGeom>
              <a:avLst/>
              <a:gdLst>
                <a:gd name="textAreaLeft" fmla="*/ 0 w 397440"/>
                <a:gd name="textAreaRight" fmla="*/ 400320 w 397440"/>
                <a:gd name="textAreaTop" fmla="*/ 0 h 393120"/>
                <a:gd name="textAreaBottom" fmla="*/ 396000 h 393120"/>
              </a:gdLst>
              <a:ahLst/>
              <a:cxnLst/>
              <a:rect l="textAreaLeft" t="textAreaTop" r="textAreaRight" b="textAreaBottom"/>
              <a:pathLst>
                <a:path w="16221" h="16222" fill="none">
                  <a:moveTo>
                    <a:pt x="0" y="8111"/>
                  </a:moveTo>
                  <a:lnTo>
                    <a:pt x="0" y="8111"/>
                  </a:lnTo>
                  <a:lnTo>
                    <a:pt x="0" y="7697"/>
                  </a:lnTo>
                  <a:lnTo>
                    <a:pt x="49" y="7283"/>
                  </a:lnTo>
                  <a:lnTo>
                    <a:pt x="98" y="6869"/>
                  </a:lnTo>
                  <a:lnTo>
                    <a:pt x="171" y="6479"/>
                  </a:lnTo>
                  <a:lnTo>
                    <a:pt x="244" y="6090"/>
                  </a:lnTo>
                  <a:lnTo>
                    <a:pt x="366" y="5700"/>
                  </a:lnTo>
                  <a:lnTo>
                    <a:pt x="487" y="5335"/>
                  </a:lnTo>
                  <a:lnTo>
                    <a:pt x="634" y="4945"/>
                  </a:lnTo>
                  <a:lnTo>
                    <a:pt x="804" y="4604"/>
                  </a:lnTo>
                  <a:lnTo>
                    <a:pt x="975" y="4239"/>
                  </a:lnTo>
                  <a:lnTo>
                    <a:pt x="1169" y="3898"/>
                  </a:lnTo>
                  <a:lnTo>
                    <a:pt x="1389" y="3581"/>
                  </a:lnTo>
                  <a:lnTo>
                    <a:pt x="1608" y="3264"/>
                  </a:lnTo>
                  <a:lnTo>
                    <a:pt x="1851" y="2948"/>
                  </a:lnTo>
                  <a:lnTo>
                    <a:pt x="2119" y="2656"/>
                  </a:lnTo>
                  <a:lnTo>
                    <a:pt x="2387" y="2388"/>
                  </a:lnTo>
                  <a:lnTo>
                    <a:pt x="2655" y="2120"/>
                  </a:lnTo>
                  <a:lnTo>
                    <a:pt x="2947" y="1852"/>
                  </a:lnTo>
                  <a:lnTo>
                    <a:pt x="3264" y="1608"/>
                  </a:lnTo>
                  <a:lnTo>
                    <a:pt x="3581" y="1389"/>
                  </a:lnTo>
                  <a:lnTo>
                    <a:pt x="3897" y="1170"/>
                  </a:lnTo>
                  <a:lnTo>
                    <a:pt x="4238" y="975"/>
                  </a:lnTo>
                  <a:lnTo>
                    <a:pt x="4603" y="805"/>
                  </a:lnTo>
                  <a:lnTo>
                    <a:pt x="4944" y="634"/>
                  </a:lnTo>
                  <a:lnTo>
                    <a:pt x="5334" y="488"/>
                  </a:lnTo>
                  <a:lnTo>
                    <a:pt x="5699" y="366"/>
                  </a:lnTo>
                  <a:lnTo>
                    <a:pt x="6089" y="244"/>
                  </a:lnTo>
                  <a:lnTo>
                    <a:pt x="6479" y="171"/>
                  </a:lnTo>
                  <a:lnTo>
                    <a:pt x="6868" y="98"/>
                  </a:lnTo>
                  <a:lnTo>
                    <a:pt x="7282" y="50"/>
                  </a:lnTo>
                  <a:lnTo>
                    <a:pt x="7696" y="1"/>
                  </a:lnTo>
                  <a:lnTo>
                    <a:pt x="8111" y="1"/>
                  </a:lnTo>
                  <a:lnTo>
                    <a:pt x="8111" y="1"/>
                  </a:lnTo>
                  <a:lnTo>
                    <a:pt x="8525" y="1"/>
                  </a:lnTo>
                  <a:lnTo>
                    <a:pt x="8939" y="50"/>
                  </a:lnTo>
                  <a:lnTo>
                    <a:pt x="9353" y="98"/>
                  </a:lnTo>
                  <a:lnTo>
                    <a:pt x="9742" y="171"/>
                  </a:lnTo>
                  <a:lnTo>
                    <a:pt x="10132" y="244"/>
                  </a:lnTo>
                  <a:lnTo>
                    <a:pt x="10522" y="366"/>
                  </a:lnTo>
                  <a:lnTo>
                    <a:pt x="10911" y="488"/>
                  </a:lnTo>
                  <a:lnTo>
                    <a:pt x="11277" y="634"/>
                  </a:lnTo>
                  <a:lnTo>
                    <a:pt x="11618" y="805"/>
                  </a:lnTo>
                  <a:lnTo>
                    <a:pt x="11983" y="975"/>
                  </a:lnTo>
                  <a:lnTo>
                    <a:pt x="12324" y="1170"/>
                  </a:lnTo>
                  <a:lnTo>
                    <a:pt x="12641" y="1389"/>
                  </a:lnTo>
                  <a:lnTo>
                    <a:pt x="12957" y="1608"/>
                  </a:lnTo>
                  <a:lnTo>
                    <a:pt x="13274" y="1852"/>
                  </a:lnTo>
                  <a:lnTo>
                    <a:pt x="13566" y="2120"/>
                  </a:lnTo>
                  <a:lnTo>
                    <a:pt x="13834" y="2388"/>
                  </a:lnTo>
                  <a:lnTo>
                    <a:pt x="14126" y="2656"/>
                  </a:lnTo>
                  <a:lnTo>
                    <a:pt x="14370" y="2948"/>
                  </a:lnTo>
                  <a:lnTo>
                    <a:pt x="14613" y="3264"/>
                  </a:lnTo>
                  <a:lnTo>
                    <a:pt x="14832" y="3581"/>
                  </a:lnTo>
                  <a:lnTo>
                    <a:pt x="15052" y="3898"/>
                  </a:lnTo>
                  <a:lnTo>
                    <a:pt x="15247" y="4239"/>
                  </a:lnTo>
                  <a:lnTo>
                    <a:pt x="15417" y="4604"/>
                  </a:lnTo>
                  <a:lnTo>
                    <a:pt x="15587" y="4945"/>
                  </a:lnTo>
                  <a:lnTo>
                    <a:pt x="15734" y="5335"/>
                  </a:lnTo>
                  <a:lnTo>
                    <a:pt x="15855" y="5700"/>
                  </a:lnTo>
                  <a:lnTo>
                    <a:pt x="15977" y="6090"/>
                  </a:lnTo>
                  <a:lnTo>
                    <a:pt x="16050" y="6479"/>
                  </a:lnTo>
                  <a:lnTo>
                    <a:pt x="16123" y="6869"/>
                  </a:lnTo>
                  <a:lnTo>
                    <a:pt x="16172" y="7283"/>
                  </a:lnTo>
                  <a:lnTo>
                    <a:pt x="16221" y="7697"/>
                  </a:lnTo>
                  <a:lnTo>
                    <a:pt x="16221" y="8111"/>
                  </a:lnTo>
                  <a:lnTo>
                    <a:pt x="16221" y="8111"/>
                  </a:lnTo>
                  <a:lnTo>
                    <a:pt x="16221" y="8525"/>
                  </a:lnTo>
                  <a:lnTo>
                    <a:pt x="16172" y="8939"/>
                  </a:lnTo>
                  <a:lnTo>
                    <a:pt x="16123" y="9353"/>
                  </a:lnTo>
                  <a:lnTo>
                    <a:pt x="16050" y="9743"/>
                  </a:lnTo>
                  <a:lnTo>
                    <a:pt x="15977" y="10133"/>
                  </a:lnTo>
                  <a:lnTo>
                    <a:pt x="15855" y="10522"/>
                  </a:lnTo>
                  <a:lnTo>
                    <a:pt x="15734" y="10888"/>
                  </a:lnTo>
                  <a:lnTo>
                    <a:pt x="15587" y="11277"/>
                  </a:lnTo>
                  <a:lnTo>
                    <a:pt x="15417" y="11618"/>
                  </a:lnTo>
                  <a:lnTo>
                    <a:pt x="15247" y="11984"/>
                  </a:lnTo>
                  <a:lnTo>
                    <a:pt x="15052" y="12324"/>
                  </a:lnTo>
                  <a:lnTo>
                    <a:pt x="14832" y="12641"/>
                  </a:lnTo>
                  <a:lnTo>
                    <a:pt x="14613" y="12958"/>
                  </a:lnTo>
                  <a:lnTo>
                    <a:pt x="14370" y="13274"/>
                  </a:lnTo>
                  <a:lnTo>
                    <a:pt x="14126" y="13567"/>
                  </a:lnTo>
                  <a:lnTo>
                    <a:pt x="13834" y="13835"/>
                  </a:lnTo>
                  <a:lnTo>
                    <a:pt x="13566" y="14102"/>
                  </a:lnTo>
                  <a:lnTo>
                    <a:pt x="13274" y="14370"/>
                  </a:lnTo>
                  <a:lnTo>
                    <a:pt x="12957" y="14614"/>
                  </a:lnTo>
                  <a:lnTo>
                    <a:pt x="12641" y="14833"/>
                  </a:lnTo>
                  <a:lnTo>
                    <a:pt x="12324" y="15052"/>
                  </a:lnTo>
                  <a:lnTo>
                    <a:pt x="11983" y="15247"/>
                  </a:lnTo>
                  <a:lnTo>
                    <a:pt x="11618" y="15418"/>
                  </a:lnTo>
                  <a:lnTo>
                    <a:pt x="11277" y="15588"/>
                  </a:lnTo>
                  <a:lnTo>
                    <a:pt x="10911" y="15734"/>
                  </a:lnTo>
                  <a:lnTo>
                    <a:pt x="10522" y="15856"/>
                  </a:lnTo>
                  <a:lnTo>
                    <a:pt x="10132" y="15978"/>
                  </a:lnTo>
                  <a:lnTo>
                    <a:pt x="9742" y="16051"/>
                  </a:lnTo>
                  <a:lnTo>
                    <a:pt x="9353" y="16124"/>
                  </a:lnTo>
                  <a:lnTo>
                    <a:pt x="8939" y="16173"/>
                  </a:lnTo>
                  <a:lnTo>
                    <a:pt x="8525" y="16221"/>
                  </a:lnTo>
                  <a:lnTo>
                    <a:pt x="8111" y="16221"/>
                  </a:lnTo>
                  <a:lnTo>
                    <a:pt x="8111" y="16221"/>
                  </a:lnTo>
                  <a:lnTo>
                    <a:pt x="7696" y="16221"/>
                  </a:lnTo>
                  <a:lnTo>
                    <a:pt x="7282" y="16173"/>
                  </a:lnTo>
                  <a:lnTo>
                    <a:pt x="6868" y="16124"/>
                  </a:lnTo>
                  <a:lnTo>
                    <a:pt x="6479" y="16051"/>
                  </a:lnTo>
                  <a:lnTo>
                    <a:pt x="6089" y="15978"/>
                  </a:lnTo>
                  <a:lnTo>
                    <a:pt x="5699" y="15856"/>
                  </a:lnTo>
                  <a:lnTo>
                    <a:pt x="5334" y="15734"/>
                  </a:lnTo>
                  <a:lnTo>
                    <a:pt x="4944" y="15588"/>
                  </a:lnTo>
                  <a:lnTo>
                    <a:pt x="4603" y="15418"/>
                  </a:lnTo>
                  <a:lnTo>
                    <a:pt x="4238" y="15247"/>
                  </a:lnTo>
                  <a:lnTo>
                    <a:pt x="3897" y="15052"/>
                  </a:lnTo>
                  <a:lnTo>
                    <a:pt x="3581" y="14833"/>
                  </a:lnTo>
                  <a:lnTo>
                    <a:pt x="3264" y="14614"/>
                  </a:lnTo>
                  <a:lnTo>
                    <a:pt x="2947" y="14370"/>
                  </a:lnTo>
                  <a:lnTo>
                    <a:pt x="2655" y="14102"/>
                  </a:lnTo>
                  <a:lnTo>
                    <a:pt x="2387" y="13835"/>
                  </a:lnTo>
                  <a:lnTo>
                    <a:pt x="2119" y="13567"/>
                  </a:lnTo>
                  <a:lnTo>
                    <a:pt x="1851" y="13274"/>
                  </a:lnTo>
                  <a:lnTo>
                    <a:pt x="1608" y="12958"/>
                  </a:lnTo>
                  <a:lnTo>
                    <a:pt x="1389" y="12641"/>
                  </a:lnTo>
                  <a:lnTo>
                    <a:pt x="1169" y="12324"/>
                  </a:lnTo>
                  <a:lnTo>
                    <a:pt x="975" y="11984"/>
                  </a:lnTo>
                  <a:lnTo>
                    <a:pt x="804" y="11618"/>
                  </a:lnTo>
                  <a:lnTo>
                    <a:pt x="634" y="11277"/>
                  </a:lnTo>
                  <a:lnTo>
                    <a:pt x="487" y="10888"/>
                  </a:lnTo>
                  <a:lnTo>
                    <a:pt x="366" y="10522"/>
                  </a:lnTo>
                  <a:lnTo>
                    <a:pt x="244" y="10133"/>
                  </a:lnTo>
                  <a:lnTo>
                    <a:pt x="171" y="9743"/>
                  </a:lnTo>
                  <a:lnTo>
                    <a:pt x="98" y="9353"/>
                  </a:lnTo>
                  <a:lnTo>
                    <a:pt x="49" y="8939"/>
                  </a:lnTo>
                  <a:lnTo>
                    <a:pt x="0" y="8525"/>
                  </a:lnTo>
                  <a:lnTo>
                    <a:pt x="0" y="8111"/>
                  </a:lnTo>
                  <a:lnTo>
                    <a:pt x="0" y="8111"/>
                  </a:lnTo>
                  <a:close/>
                  <a:moveTo>
                    <a:pt x="7234" y="11180"/>
                  </a:moveTo>
                  <a:lnTo>
                    <a:pt x="7234" y="11180"/>
                  </a:lnTo>
                  <a:lnTo>
                    <a:pt x="7282" y="11180"/>
                  </a:lnTo>
                  <a:lnTo>
                    <a:pt x="7282" y="11180"/>
                  </a:lnTo>
                  <a:lnTo>
                    <a:pt x="7453" y="11155"/>
                  </a:lnTo>
                  <a:lnTo>
                    <a:pt x="7623" y="11082"/>
                  </a:lnTo>
                  <a:lnTo>
                    <a:pt x="7794" y="10985"/>
                  </a:lnTo>
                  <a:lnTo>
                    <a:pt x="7916" y="10863"/>
                  </a:lnTo>
                  <a:lnTo>
                    <a:pt x="12007" y="6747"/>
                  </a:lnTo>
                  <a:lnTo>
                    <a:pt x="12007" y="6747"/>
                  </a:lnTo>
                  <a:lnTo>
                    <a:pt x="12105" y="6625"/>
                  </a:lnTo>
                  <a:lnTo>
                    <a:pt x="12153" y="6504"/>
                  </a:lnTo>
                  <a:lnTo>
                    <a:pt x="12202" y="6358"/>
                  </a:lnTo>
                  <a:lnTo>
                    <a:pt x="12202" y="6211"/>
                  </a:lnTo>
                  <a:lnTo>
                    <a:pt x="12202" y="6211"/>
                  </a:lnTo>
                  <a:lnTo>
                    <a:pt x="12178" y="6017"/>
                  </a:lnTo>
                  <a:lnTo>
                    <a:pt x="12129" y="5822"/>
                  </a:lnTo>
                  <a:lnTo>
                    <a:pt x="12032" y="5676"/>
                  </a:lnTo>
                  <a:lnTo>
                    <a:pt x="11886" y="5529"/>
                  </a:lnTo>
                  <a:lnTo>
                    <a:pt x="11886" y="5529"/>
                  </a:lnTo>
                  <a:lnTo>
                    <a:pt x="11764" y="5432"/>
                  </a:lnTo>
                  <a:lnTo>
                    <a:pt x="11618" y="5383"/>
                  </a:lnTo>
                  <a:lnTo>
                    <a:pt x="11472" y="5335"/>
                  </a:lnTo>
                  <a:lnTo>
                    <a:pt x="11325" y="5335"/>
                  </a:lnTo>
                  <a:lnTo>
                    <a:pt x="11325" y="5335"/>
                  </a:lnTo>
                  <a:lnTo>
                    <a:pt x="11131" y="5359"/>
                  </a:lnTo>
                  <a:lnTo>
                    <a:pt x="10960" y="5408"/>
                  </a:lnTo>
                  <a:lnTo>
                    <a:pt x="10790" y="5505"/>
                  </a:lnTo>
                  <a:lnTo>
                    <a:pt x="10643" y="5651"/>
                  </a:lnTo>
                  <a:lnTo>
                    <a:pt x="7161" y="8988"/>
                  </a:lnTo>
                  <a:lnTo>
                    <a:pt x="5797" y="7648"/>
                  </a:lnTo>
                  <a:lnTo>
                    <a:pt x="5797" y="7648"/>
                  </a:lnTo>
                  <a:lnTo>
                    <a:pt x="5675" y="7527"/>
                  </a:lnTo>
                  <a:lnTo>
                    <a:pt x="5505" y="7454"/>
                  </a:lnTo>
                  <a:lnTo>
                    <a:pt x="5358" y="7405"/>
                  </a:lnTo>
                  <a:lnTo>
                    <a:pt x="5188" y="7380"/>
                  </a:lnTo>
                  <a:lnTo>
                    <a:pt x="5188" y="7380"/>
                  </a:lnTo>
                  <a:lnTo>
                    <a:pt x="5017" y="7405"/>
                  </a:lnTo>
                  <a:lnTo>
                    <a:pt x="4847" y="7454"/>
                  </a:lnTo>
                  <a:lnTo>
                    <a:pt x="4701" y="7527"/>
                  </a:lnTo>
                  <a:lnTo>
                    <a:pt x="4555" y="7648"/>
                  </a:lnTo>
                  <a:lnTo>
                    <a:pt x="4555" y="7648"/>
                  </a:lnTo>
                  <a:lnTo>
                    <a:pt x="4457" y="7770"/>
                  </a:lnTo>
                  <a:lnTo>
                    <a:pt x="4360" y="7916"/>
                  </a:lnTo>
                  <a:lnTo>
                    <a:pt x="4311" y="8087"/>
                  </a:lnTo>
                  <a:lnTo>
                    <a:pt x="4311" y="8257"/>
                  </a:lnTo>
                  <a:lnTo>
                    <a:pt x="4311" y="8257"/>
                  </a:lnTo>
                  <a:lnTo>
                    <a:pt x="4311" y="8428"/>
                  </a:lnTo>
                  <a:lnTo>
                    <a:pt x="4360" y="8598"/>
                  </a:lnTo>
                  <a:lnTo>
                    <a:pt x="4457" y="8744"/>
                  </a:lnTo>
                  <a:lnTo>
                    <a:pt x="4555" y="8890"/>
                  </a:lnTo>
                  <a:lnTo>
                    <a:pt x="6601" y="10936"/>
                  </a:lnTo>
                  <a:lnTo>
                    <a:pt x="6601" y="10936"/>
                  </a:lnTo>
                  <a:lnTo>
                    <a:pt x="6747" y="11034"/>
                  </a:lnTo>
                  <a:lnTo>
                    <a:pt x="6893" y="11131"/>
                  </a:lnTo>
                  <a:lnTo>
                    <a:pt x="7063" y="11180"/>
                  </a:lnTo>
                  <a:lnTo>
                    <a:pt x="7234" y="11180"/>
                  </a:lnTo>
                  <a:lnTo>
                    <a:pt x="7234" y="1118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F9ED5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/>
          </p:style>
          <p:txBody>
            <a:bodyPr lIns="90000" tIns="91440" rIns="90000" bIns="9144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600" b="0" strike="noStrike" spc="-1">
                <a:solidFill>
                  <a:schemeClr val="dk1"/>
                </a:solidFill>
                <a:latin typeface="Calibri"/>
                <a:ea typeface="Arial"/>
              </a:endParaRPr>
            </a:p>
          </p:txBody>
        </p:sp>
        <p:sp>
          <p:nvSpPr>
            <p:cNvPr id="231" name="Google Shape;930;p 5"/>
            <p:cNvSpPr/>
            <p:nvPr/>
          </p:nvSpPr>
          <p:spPr>
            <a:xfrm>
              <a:off x="689040" y="3997440"/>
              <a:ext cx="397440" cy="393120"/>
            </a:xfrm>
            <a:custGeom>
              <a:avLst/>
              <a:gdLst>
                <a:gd name="textAreaLeft" fmla="*/ 0 w 397440"/>
                <a:gd name="textAreaRight" fmla="*/ 400320 w 397440"/>
                <a:gd name="textAreaTop" fmla="*/ 0 h 393120"/>
                <a:gd name="textAreaBottom" fmla="*/ 396000 h 393120"/>
              </a:gdLst>
              <a:ahLst/>
              <a:cxnLst/>
              <a:rect l="textAreaLeft" t="textAreaTop" r="textAreaRight" b="textAreaBottom"/>
              <a:pathLst>
                <a:path w="16221" h="16222" fill="none">
                  <a:moveTo>
                    <a:pt x="0" y="8111"/>
                  </a:moveTo>
                  <a:lnTo>
                    <a:pt x="0" y="8111"/>
                  </a:lnTo>
                  <a:lnTo>
                    <a:pt x="0" y="7697"/>
                  </a:lnTo>
                  <a:lnTo>
                    <a:pt x="49" y="7283"/>
                  </a:lnTo>
                  <a:lnTo>
                    <a:pt x="98" y="6869"/>
                  </a:lnTo>
                  <a:lnTo>
                    <a:pt x="171" y="6479"/>
                  </a:lnTo>
                  <a:lnTo>
                    <a:pt x="244" y="6090"/>
                  </a:lnTo>
                  <a:lnTo>
                    <a:pt x="366" y="5700"/>
                  </a:lnTo>
                  <a:lnTo>
                    <a:pt x="487" y="5335"/>
                  </a:lnTo>
                  <a:lnTo>
                    <a:pt x="634" y="4945"/>
                  </a:lnTo>
                  <a:lnTo>
                    <a:pt x="804" y="4604"/>
                  </a:lnTo>
                  <a:lnTo>
                    <a:pt x="975" y="4239"/>
                  </a:lnTo>
                  <a:lnTo>
                    <a:pt x="1169" y="3898"/>
                  </a:lnTo>
                  <a:lnTo>
                    <a:pt x="1389" y="3581"/>
                  </a:lnTo>
                  <a:lnTo>
                    <a:pt x="1608" y="3264"/>
                  </a:lnTo>
                  <a:lnTo>
                    <a:pt x="1851" y="2948"/>
                  </a:lnTo>
                  <a:lnTo>
                    <a:pt x="2119" y="2656"/>
                  </a:lnTo>
                  <a:lnTo>
                    <a:pt x="2387" y="2388"/>
                  </a:lnTo>
                  <a:lnTo>
                    <a:pt x="2655" y="2120"/>
                  </a:lnTo>
                  <a:lnTo>
                    <a:pt x="2947" y="1852"/>
                  </a:lnTo>
                  <a:lnTo>
                    <a:pt x="3264" y="1608"/>
                  </a:lnTo>
                  <a:lnTo>
                    <a:pt x="3581" y="1389"/>
                  </a:lnTo>
                  <a:lnTo>
                    <a:pt x="3897" y="1170"/>
                  </a:lnTo>
                  <a:lnTo>
                    <a:pt x="4238" y="975"/>
                  </a:lnTo>
                  <a:lnTo>
                    <a:pt x="4603" y="805"/>
                  </a:lnTo>
                  <a:lnTo>
                    <a:pt x="4944" y="634"/>
                  </a:lnTo>
                  <a:lnTo>
                    <a:pt x="5334" y="488"/>
                  </a:lnTo>
                  <a:lnTo>
                    <a:pt x="5699" y="366"/>
                  </a:lnTo>
                  <a:lnTo>
                    <a:pt x="6089" y="244"/>
                  </a:lnTo>
                  <a:lnTo>
                    <a:pt x="6479" y="171"/>
                  </a:lnTo>
                  <a:lnTo>
                    <a:pt x="6868" y="98"/>
                  </a:lnTo>
                  <a:lnTo>
                    <a:pt x="7282" y="50"/>
                  </a:lnTo>
                  <a:lnTo>
                    <a:pt x="7696" y="1"/>
                  </a:lnTo>
                  <a:lnTo>
                    <a:pt x="8111" y="1"/>
                  </a:lnTo>
                  <a:lnTo>
                    <a:pt x="8111" y="1"/>
                  </a:lnTo>
                  <a:lnTo>
                    <a:pt x="8525" y="1"/>
                  </a:lnTo>
                  <a:lnTo>
                    <a:pt x="8939" y="50"/>
                  </a:lnTo>
                  <a:lnTo>
                    <a:pt x="9353" y="98"/>
                  </a:lnTo>
                  <a:lnTo>
                    <a:pt x="9742" y="171"/>
                  </a:lnTo>
                  <a:lnTo>
                    <a:pt x="10132" y="244"/>
                  </a:lnTo>
                  <a:lnTo>
                    <a:pt x="10522" y="366"/>
                  </a:lnTo>
                  <a:lnTo>
                    <a:pt x="10911" y="488"/>
                  </a:lnTo>
                  <a:lnTo>
                    <a:pt x="11277" y="634"/>
                  </a:lnTo>
                  <a:lnTo>
                    <a:pt x="11618" y="805"/>
                  </a:lnTo>
                  <a:lnTo>
                    <a:pt x="11983" y="975"/>
                  </a:lnTo>
                  <a:lnTo>
                    <a:pt x="12324" y="1170"/>
                  </a:lnTo>
                  <a:lnTo>
                    <a:pt x="12641" y="1389"/>
                  </a:lnTo>
                  <a:lnTo>
                    <a:pt x="12957" y="1608"/>
                  </a:lnTo>
                  <a:lnTo>
                    <a:pt x="13274" y="1852"/>
                  </a:lnTo>
                  <a:lnTo>
                    <a:pt x="13566" y="2120"/>
                  </a:lnTo>
                  <a:lnTo>
                    <a:pt x="13834" y="2388"/>
                  </a:lnTo>
                  <a:lnTo>
                    <a:pt x="14126" y="2656"/>
                  </a:lnTo>
                  <a:lnTo>
                    <a:pt x="14370" y="2948"/>
                  </a:lnTo>
                  <a:lnTo>
                    <a:pt x="14613" y="3264"/>
                  </a:lnTo>
                  <a:lnTo>
                    <a:pt x="14832" y="3581"/>
                  </a:lnTo>
                  <a:lnTo>
                    <a:pt x="15052" y="3898"/>
                  </a:lnTo>
                  <a:lnTo>
                    <a:pt x="15247" y="4239"/>
                  </a:lnTo>
                  <a:lnTo>
                    <a:pt x="15417" y="4604"/>
                  </a:lnTo>
                  <a:lnTo>
                    <a:pt x="15587" y="4945"/>
                  </a:lnTo>
                  <a:lnTo>
                    <a:pt x="15734" y="5335"/>
                  </a:lnTo>
                  <a:lnTo>
                    <a:pt x="15855" y="5700"/>
                  </a:lnTo>
                  <a:lnTo>
                    <a:pt x="15977" y="6090"/>
                  </a:lnTo>
                  <a:lnTo>
                    <a:pt x="16050" y="6479"/>
                  </a:lnTo>
                  <a:lnTo>
                    <a:pt x="16123" y="6869"/>
                  </a:lnTo>
                  <a:lnTo>
                    <a:pt x="16172" y="7283"/>
                  </a:lnTo>
                  <a:lnTo>
                    <a:pt x="16221" y="7697"/>
                  </a:lnTo>
                  <a:lnTo>
                    <a:pt x="16221" y="8111"/>
                  </a:lnTo>
                  <a:lnTo>
                    <a:pt x="16221" y="8111"/>
                  </a:lnTo>
                  <a:lnTo>
                    <a:pt x="16221" y="8525"/>
                  </a:lnTo>
                  <a:lnTo>
                    <a:pt x="16172" y="8939"/>
                  </a:lnTo>
                  <a:lnTo>
                    <a:pt x="16123" y="9353"/>
                  </a:lnTo>
                  <a:lnTo>
                    <a:pt x="16050" y="9743"/>
                  </a:lnTo>
                  <a:lnTo>
                    <a:pt x="15977" y="10133"/>
                  </a:lnTo>
                  <a:lnTo>
                    <a:pt x="15855" y="10522"/>
                  </a:lnTo>
                  <a:lnTo>
                    <a:pt x="15734" y="10888"/>
                  </a:lnTo>
                  <a:lnTo>
                    <a:pt x="15587" y="11277"/>
                  </a:lnTo>
                  <a:lnTo>
                    <a:pt x="15417" y="11618"/>
                  </a:lnTo>
                  <a:lnTo>
                    <a:pt x="15247" y="11984"/>
                  </a:lnTo>
                  <a:lnTo>
                    <a:pt x="15052" y="12324"/>
                  </a:lnTo>
                  <a:lnTo>
                    <a:pt x="14832" y="12641"/>
                  </a:lnTo>
                  <a:lnTo>
                    <a:pt x="14613" y="12958"/>
                  </a:lnTo>
                  <a:lnTo>
                    <a:pt x="14370" y="13274"/>
                  </a:lnTo>
                  <a:lnTo>
                    <a:pt x="14126" y="13567"/>
                  </a:lnTo>
                  <a:lnTo>
                    <a:pt x="13834" y="13835"/>
                  </a:lnTo>
                  <a:lnTo>
                    <a:pt x="13566" y="14102"/>
                  </a:lnTo>
                  <a:lnTo>
                    <a:pt x="13274" y="14370"/>
                  </a:lnTo>
                  <a:lnTo>
                    <a:pt x="12957" y="14614"/>
                  </a:lnTo>
                  <a:lnTo>
                    <a:pt x="12641" y="14833"/>
                  </a:lnTo>
                  <a:lnTo>
                    <a:pt x="12324" y="15052"/>
                  </a:lnTo>
                  <a:lnTo>
                    <a:pt x="11983" y="15247"/>
                  </a:lnTo>
                  <a:lnTo>
                    <a:pt x="11618" y="15418"/>
                  </a:lnTo>
                  <a:lnTo>
                    <a:pt x="11277" y="15588"/>
                  </a:lnTo>
                  <a:lnTo>
                    <a:pt x="10911" y="15734"/>
                  </a:lnTo>
                  <a:lnTo>
                    <a:pt x="10522" y="15856"/>
                  </a:lnTo>
                  <a:lnTo>
                    <a:pt x="10132" y="15978"/>
                  </a:lnTo>
                  <a:lnTo>
                    <a:pt x="9742" y="16051"/>
                  </a:lnTo>
                  <a:lnTo>
                    <a:pt x="9353" y="16124"/>
                  </a:lnTo>
                  <a:lnTo>
                    <a:pt x="8939" y="16173"/>
                  </a:lnTo>
                  <a:lnTo>
                    <a:pt x="8525" y="16221"/>
                  </a:lnTo>
                  <a:lnTo>
                    <a:pt x="8111" y="16221"/>
                  </a:lnTo>
                  <a:lnTo>
                    <a:pt x="8111" y="16221"/>
                  </a:lnTo>
                  <a:lnTo>
                    <a:pt x="7696" y="16221"/>
                  </a:lnTo>
                  <a:lnTo>
                    <a:pt x="7282" y="16173"/>
                  </a:lnTo>
                  <a:lnTo>
                    <a:pt x="6868" y="16124"/>
                  </a:lnTo>
                  <a:lnTo>
                    <a:pt x="6479" y="16051"/>
                  </a:lnTo>
                  <a:lnTo>
                    <a:pt x="6089" y="15978"/>
                  </a:lnTo>
                  <a:lnTo>
                    <a:pt x="5699" y="15856"/>
                  </a:lnTo>
                  <a:lnTo>
                    <a:pt x="5334" y="15734"/>
                  </a:lnTo>
                  <a:lnTo>
                    <a:pt x="4944" y="15588"/>
                  </a:lnTo>
                  <a:lnTo>
                    <a:pt x="4603" y="15418"/>
                  </a:lnTo>
                  <a:lnTo>
                    <a:pt x="4238" y="15247"/>
                  </a:lnTo>
                  <a:lnTo>
                    <a:pt x="3897" y="15052"/>
                  </a:lnTo>
                  <a:lnTo>
                    <a:pt x="3581" y="14833"/>
                  </a:lnTo>
                  <a:lnTo>
                    <a:pt x="3264" y="14614"/>
                  </a:lnTo>
                  <a:lnTo>
                    <a:pt x="2947" y="14370"/>
                  </a:lnTo>
                  <a:lnTo>
                    <a:pt x="2655" y="14102"/>
                  </a:lnTo>
                  <a:lnTo>
                    <a:pt x="2387" y="13835"/>
                  </a:lnTo>
                  <a:lnTo>
                    <a:pt x="2119" y="13567"/>
                  </a:lnTo>
                  <a:lnTo>
                    <a:pt x="1851" y="13274"/>
                  </a:lnTo>
                  <a:lnTo>
                    <a:pt x="1608" y="12958"/>
                  </a:lnTo>
                  <a:lnTo>
                    <a:pt x="1389" y="12641"/>
                  </a:lnTo>
                  <a:lnTo>
                    <a:pt x="1169" y="12324"/>
                  </a:lnTo>
                  <a:lnTo>
                    <a:pt x="975" y="11984"/>
                  </a:lnTo>
                  <a:lnTo>
                    <a:pt x="804" y="11618"/>
                  </a:lnTo>
                  <a:lnTo>
                    <a:pt x="634" y="11277"/>
                  </a:lnTo>
                  <a:lnTo>
                    <a:pt x="487" y="10888"/>
                  </a:lnTo>
                  <a:lnTo>
                    <a:pt x="366" y="10522"/>
                  </a:lnTo>
                  <a:lnTo>
                    <a:pt x="244" y="10133"/>
                  </a:lnTo>
                  <a:lnTo>
                    <a:pt x="171" y="9743"/>
                  </a:lnTo>
                  <a:lnTo>
                    <a:pt x="98" y="9353"/>
                  </a:lnTo>
                  <a:lnTo>
                    <a:pt x="49" y="8939"/>
                  </a:lnTo>
                  <a:lnTo>
                    <a:pt x="0" y="8525"/>
                  </a:lnTo>
                  <a:lnTo>
                    <a:pt x="0" y="8111"/>
                  </a:lnTo>
                  <a:lnTo>
                    <a:pt x="0" y="8111"/>
                  </a:lnTo>
                  <a:close/>
                  <a:moveTo>
                    <a:pt x="7234" y="11180"/>
                  </a:moveTo>
                  <a:lnTo>
                    <a:pt x="7234" y="11180"/>
                  </a:lnTo>
                  <a:lnTo>
                    <a:pt x="7282" y="11180"/>
                  </a:lnTo>
                  <a:lnTo>
                    <a:pt x="7282" y="11180"/>
                  </a:lnTo>
                  <a:lnTo>
                    <a:pt x="7453" y="11155"/>
                  </a:lnTo>
                  <a:lnTo>
                    <a:pt x="7623" y="11082"/>
                  </a:lnTo>
                  <a:lnTo>
                    <a:pt x="7794" y="10985"/>
                  </a:lnTo>
                  <a:lnTo>
                    <a:pt x="7916" y="10863"/>
                  </a:lnTo>
                  <a:lnTo>
                    <a:pt x="12007" y="6747"/>
                  </a:lnTo>
                  <a:lnTo>
                    <a:pt x="12007" y="6747"/>
                  </a:lnTo>
                  <a:lnTo>
                    <a:pt x="12105" y="6625"/>
                  </a:lnTo>
                  <a:lnTo>
                    <a:pt x="12153" y="6504"/>
                  </a:lnTo>
                  <a:lnTo>
                    <a:pt x="12202" y="6358"/>
                  </a:lnTo>
                  <a:lnTo>
                    <a:pt x="12202" y="6211"/>
                  </a:lnTo>
                  <a:lnTo>
                    <a:pt x="12202" y="6211"/>
                  </a:lnTo>
                  <a:lnTo>
                    <a:pt x="12178" y="6017"/>
                  </a:lnTo>
                  <a:lnTo>
                    <a:pt x="12129" y="5822"/>
                  </a:lnTo>
                  <a:lnTo>
                    <a:pt x="12032" y="5676"/>
                  </a:lnTo>
                  <a:lnTo>
                    <a:pt x="11886" y="5529"/>
                  </a:lnTo>
                  <a:lnTo>
                    <a:pt x="11886" y="5529"/>
                  </a:lnTo>
                  <a:lnTo>
                    <a:pt x="11764" y="5432"/>
                  </a:lnTo>
                  <a:lnTo>
                    <a:pt x="11618" y="5383"/>
                  </a:lnTo>
                  <a:lnTo>
                    <a:pt x="11472" y="5335"/>
                  </a:lnTo>
                  <a:lnTo>
                    <a:pt x="11325" y="5335"/>
                  </a:lnTo>
                  <a:lnTo>
                    <a:pt x="11325" y="5335"/>
                  </a:lnTo>
                  <a:lnTo>
                    <a:pt x="11131" y="5359"/>
                  </a:lnTo>
                  <a:lnTo>
                    <a:pt x="10960" y="5408"/>
                  </a:lnTo>
                  <a:lnTo>
                    <a:pt x="10790" y="5505"/>
                  </a:lnTo>
                  <a:lnTo>
                    <a:pt x="10643" y="5651"/>
                  </a:lnTo>
                  <a:lnTo>
                    <a:pt x="7161" y="8988"/>
                  </a:lnTo>
                  <a:lnTo>
                    <a:pt x="5797" y="7648"/>
                  </a:lnTo>
                  <a:lnTo>
                    <a:pt x="5797" y="7648"/>
                  </a:lnTo>
                  <a:lnTo>
                    <a:pt x="5675" y="7527"/>
                  </a:lnTo>
                  <a:lnTo>
                    <a:pt x="5505" y="7454"/>
                  </a:lnTo>
                  <a:lnTo>
                    <a:pt x="5358" y="7405"/>
                  </a:lnTo>
                  <a:lnTo>
                    <a:pt x="5188" y="7380"/>
                  </a:lnTo>
                  <a:lnTo>
                    <a:pt x="5188" y="7380"/>
                  </a:lnTo>
                  <a:lnTo>
                    <a:pt x="5017" y="7405"/>
                  </a:lnTo>
                  <a:lnTo>
                    <a:pt x="4847" y="7454"/>
                  </a:lnTo>
                  <a:lnTo>
                    <a:pt x="4701" y="7527"/>
                  </a:lnTo>
                  <a:lnTo>
                    <a:pt x="4555" y="7648"/>
                  </a:lnTo>
                  <a:lnTo>
                    <a:pt x="4555" y="7648"/>
                  </a:lnTo>
                  <a:lnTo>
                    <a:pt x="4457" y="7770"/>
                  </a:lnTo>
                  <a:lnTo>
                    <a:pt x="4360" y="7916"/>
                  </a:lnTo>
                  <a:lnTo>
                    <a:pt x="4311" y="8087"/>
                  </a:lnTo>
                  <a:lnTo>
                    <a:pt x="4311" y="8257"/>
                  </a:lnTo>
                  <a:lnTo>
                    <a:pt x="4311" y="8257"/>
                  </a:lnTo>
                  <a:lnTo>
                    <a:pt x="4311" y="8428"/>
                  </a:lnTo>
                  <a:lnTo>
                    <a:pt x="4360" y="8598"/>
                  </a:lnTo>
                  <a:lnTo>
                    <a:pt x="4457" y="8744"/>
                  </a:lnTo>
                  <a:lnTo>
                    <a:pt x="4555" y="8890"/>
                  </a:lnTo>
                  <a:lnTo>
                    <a:pt x="6601" y="10936"/>
                  </a:lnTo>
                  <a:lnTo>
                    <a:pt x="6601" y="10936"/>
                  </a:lnTo>
                  <a:lnTo>
                    <a:pt x="6747" y="11034"/>
                  </a:lnTo>
                  <a:lnTo>
                    <a:pt x="6893" y="11131"/>
                  </a:lnTo>
                  <a:lnTo>
                    <a:pt x="7063" y="11180"/>
                  </a:lnTo>
                  <a:lnTo>
                    <a:pt x="7234" y="11180"/>
                  </a:lnTo>
                  <a:lnTo>
                    <a:pt x="7234" y="1118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F9ED5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/>
          </p:style>
          <p:txBody>
            <a:bodyPr lIns="90000" tIns="91440" rIns="90000" bIns="9144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600" b="0" strike="noStrike" spc="-1">
                <a:solidFill>
                  <a:schemeClr val="dk1"/>
                </a:solidFill>
                <a:latin typeface="Calibri"/>
                <a:ea typeface="Arial"/>
              </a:endParaRPr>
            </a:p>
          </p:txBody>
        </p:sp>
        <p:sp>
          <p:nvSpPr>
            <p:cNvPr id="232" name="Google Shape;930;p 6"/>
            <p:cNvSpPr/>
            <p:nvPr/>
          </p:nvSpPr>
          <p:spPr>
            <a:xfrm>
              <a:off x="673200" y="5267880"/>
              <a:ext cx="397440" cy="393120"/>
            </a:xfrm>
            <a:custGeom>
              <a:avLst/>
              <a:gdLst>
                <a:gd name="textAreaLeft" fmla="*/ 0 w 397440"/>
                <a:gd name="textAreaRight" fmla="*/ 400320 w 397440"/>
                <a:gd name="textAreaTop" fmla="*/ 0 h 393120"/>
                <a:gd name="textAreaBottom" fmla="*/ 396000 h 393120"/>
              </a:gdLst>
              <a:ahLst/>
              <a:cxnLst/>
              <a:rect l="textAreaLeft" t="textAreaTop" r="textAreaRight" b="textAreaBottom"/>
              <a:pathLst>
                <a:path w="16221" h="16222" fill="none">
                  <a:moveTo>
                    <a:pt x="0" y="8111"/>
                  </a:moveTo>
                  <a:lnTo>
                    <a:pt x="0" y="8111"/>
                  </a:lnTo>
                  <a:lnTo>
                    <a:pt x="0" y="7697"/>
                  </a:lnTo>
                  <a:lnTo>
                    <a:pt x="49" y="7283"/>
                  </a:lnTo>
                  <a:lnTo>
                    <a:pt x="98" y="6869"/>
                  </a:lnTo>
                  <a:lnTo>
                    <a:pt x="171" y="6479"/>
                  </a:lnTo>
                  <a:lnTo>
                    <a:pt x="244" y="6090"/>
                  </a:lnTo>
                  <a:lnTo>
                    <a:pt x="366" y="5700"/>
                  </a:lnTo>
                  <a:lnTo>
                    <a:pt x="487" y="5335"/>
                  </a:lnTo>
                  <a:lnTo>
                    <a:pt x="634" y="4945"/>
                  </a:lnTo>
                  <a:lnTo>
                    <a:pt x="804" y="4604"/>
                  </a:lnTo>
                  <a:lnTo>
                    <a:pt x="975" y="4239"/>
                  </a:lnTo>
                  <a:lnTo>
                    <a:pt x="1169" y="3898"/>
                  </a:lnTo>
                  <a:lnTo>
                    <a:pt x="1389" y="3581"/>
                  </a:lnTo>
                  <a:lnTo>
                    <a:pt x="1608" y="3264"/>
                  </a:lnTo>
                  <a:lnTo>
                    <a:pt x="1851" y="2948"/>
                  </a:lnTo>
                  <a:lnTo>
                    <a:pt x="2119" y="2656"/>
                  </a:lnTo>
                  <a:lnTo>
                    <a:pt x="2387" y="2388"/>
                  </a:lnTo>
                  <a:lnTo>
                    <a:pt x="2655" y="2120"/>
                  </a:lnTo>
                  <a:lnTo>
                    <a:pt x="2947" y="1852"/>
                  </a:lnTo>
                  <a:lnTo>
                    <a:pt x="3264" y="1608"/>
                  </a:lnTo>
                  <a:lnTo>
                    <a:pt x="3581" y="1389"/>
                  </a:lnTo>
                  <a:lnTo>
                    <a:pt x="3897" y="1170"/>
                  </a:lnTo>
                  <a:lnTo>
                    <a:pt x="4238" y="975"/>
                  </a:lnTo>
                  <a:lnTo>
                    <a:pt x="4603" y="805"/>
                  </a:lnTo>
                  <a:lnTo>
                    <a:pt x="4944" y="634"/>
                  </a:lnTo>
                  <a:lnTo>
                    <a:pt x="5334" y="488"/>
                  </a:lnTo>
                  <a:lnTo>
                    <a:pt x="5699" y="366"/>
                  </a:lnTo>
                  <a:lnTo>
                    <a:pt x="6089" y="244"/>
                  </a:lnTo>
                  <a:lnTo>
                    <a:pt x="6479" y="171"/>
                  </a:lnTo>
                  <a:lnTo>
                    <a:pt x="6868" y="98"/>
                  </a:lnTo>
                  <a:lnTo>
                    <a:pt x="7282" y="50"/>
                  </a:lnTo>
                  <a:lnTo>
                    <a:pt x="7696" y="1"/>
                  </a:lnTo>
                  <a:lnTo>
                    <a:pt x="8111" y="1"/>
                  </a:lnTo>
                  <a:lnTo>
                    <a:pt x="8111" y="1"/>
                  </a:lnTo>
                  <a:lnTo>
                    <a:pt x="8525" y="1"/>
                  </a:lnTo>
                  <a:lnTo>
                    <a:pt x="8939" y="50"/>
                  </a:lnTo>
                  <a:lnTo>
                    <a:pt x="9353" y="98"/>
                  </a:lnTo>
                  <a:lnTo>
                    <a:pt x="9742" y="171"/>
                  </a:lnTo>
                  <a:lnTo>
                    <a:pt x="10132" y="244"/>
                  </a:lnTo>
                  <a:lnTo>
                    <a:pt x="10522" y="366"/>
                  </a:lnTo>
                  <a:lnTo>
                    <a:pt x="10911" y="488"/>
                  </a:lnTo>
                  <a:lnTo>
                    <a:pt x="11277" y="634"/>
                  </a:lnTo>
                  <a:lnTo>
                    <a:pt x="11618" y="805"/>
                  </a:lnTo>
                  <a:lnTo>
                    <a:pt x="11983" y="975"/>
                  </a:lnTo>
                  <a:lnTo>
                    <a:pt x="12324" y="1170"/>
                  </a:lnTo>
                  <a:lnTo>
                    <a:pt x="12641" y="1389"/>
                  </a:lnTo>
                  <a:lnTo>
                    <a:pt x="12957" y="1608"/>
                  </a:lnTo>
                  <a:lnTo>
                    <a:pt x="13274" y="1852"/>
                  </a:lnTo>
                  <a:lnTo>
                    <a:pt x="13566" y="2120"/>
                  </a:lnTo>
                  <a:lnTo>
                    <a:pt x="13834" y="2388"/>
                  </a:lnTo>
                  <a:lnTo>
                    <a:pt x="14126" y="2656"/>
                  </a:lnTo>
                  <a:lnTo>
                    <a:pt x="14370" y="2948"/>
                  </a:lnTo>
                  <a:lnTo>
                    <a:pt x="14613" y="3264"/>
                  </a:lnTo>
                  <a:lnTo>
                    <a:pt x="14832" y="3581"/>
                  </a:lnTo>
                  <a:lnTo>
                    <a:pt x="15052" y="3898"/>
                  </a:lnTo>
                  <a:lnTo>
                    <a:pt x="15247" y="4239"/>
                  </a:lnTo>
                  <a:lnTo>
                    <a:pt x="15417" y="4604"/>
                  </a:lnTo>
                  <a:lnTo>
                    <a:pt x="15587" y="4945"/>
                  </a:lnTo>
                  <a:lnTo>
                    <a:pt x="15734" y="5335"/>
                  </a:lnTo>
                  <a:lnTo>
                    <a:pt x="15855" y="5700"/>
                  </a:lnTo>
                  <a:lnTo>
                    <a:pt x="15977" y="6090"/>
                  </a:lnTo>
                  <a:lnTo>
                    <a:pt x="16050" y="6479"/>
                  </a:lnTo>
                  <a:lnTo>
                    <a:pt x="16123" y="6869"/>
                  </a:lnTo>
                  <a:lnTo>
                    <a:pt x="16172" y="7283"/>
                  </a:lnTo>
                  <a:lnTo>
                    <a:pt x="16221" y="7697"/>
                  </a:lnTo>
                  <a:lnTo>
                    <a:pt x="16221" y="8111"/>
                  </a:lnTo>
                  <a:lnTo>
                    <a:pt x="16221" y="8111"/>
                  </a:lnTo>
                  <a:lnTo>
                    <a:pt x="16221" y="8525"/>
                  </a:lnTo>
                  <a:lnTo>
                    <a:pt x="16172" y="8939"/>
                  </a:lnTo>
                  <a:lnTo>
                    <a:pt x="16123" y="9353"/>
                  </a:lnTo>
                  <a:lnTo>
                    <a:pt x="16050" y="9743"/>
                  </a:lnTo>
                  <a:lnTo>
                    <a:pt x="15977" y="10133"/>
                  </a:lnTo>
                  <a:lnTo>
                    <a:pt x="15855" y="10522"/>
                  </a:lnTo>
                  <a:lnTo>
                    <a:pt x="15734" y="10888"/>
                  </a:lnTo>
                  <a:lnTo>
                    <a:pt x="15587" y="11277"/>
                  </a:lnTo>
                  <a:lnTo>
                    <a:pt x="15417" y="11618"/>
                  </a:lnTo>
                  <a:lnTo>
                    <a:pt x="15247" y="11984"/>
                  </a:lnTo>
                  <a:lnTo>
                    <a:pt x="15052" y="12324"/>
                  </a:lnTo>
                  <a:lnTo>
                    <a:pt x="14832" y="12641"/>
                  </a:lnTo>
                  <a:lnTo>
                    <a:pt x="14613" y="12958"/>
                  </a:lnTo>
                  <a:lnTo>
                    <a:pt x="14370" y="13274"/>
                  </a:lnTo>
                  <a:lnTo>
                    <a:pt x="14126" y="13567"/>
                  </a:lnTo>
                  <a:lnTo>
                    <a:pt x="13834" y="13835"/>
                  </a:lnTo>
                  <a:lnTo>
                    <a:pt x="13566" y="14102"/>
                  </a:lnTo>
                  <a:lnTo>
                    <a:pt x="13274" y="14370"/>
                  </a:lnTo>
                  <a:lnTo>
                    <a:pt x="12957" y="14614"/>
                  </a:lnTo>
                  <a:lnTo>
                    <a:pt x="12641" y="14833"/>
                  </a:lnTo>
                  <a:lnTo>
                    <a:pt x="12324" y="15052"/>
                  </a:lnTo>
                  <a:lnTo>
                    <a:pt x="11983" y="15247"/>
                  </a:lnTo>
                  <a:lnTo>
                    <a:pt x="11618" y="15418"/>
                  </a:lnTo>
                  <a:lnTo>
                    <a:pt x="11277" y="15588"/>
                  </a:lnTo>
                  <a:lnTo>
                    <a:pt x="10911" y="15734"/>
                  </a:lnTo>
                  <a:lnTo>
                    <a:pt x="10522" y="15856"/>
                  </a:lnTo>
                  <a:lnTo>
                    <a:pt x="10132" y="15978"/>
                  </a:lnTo>
                  <a:lnTo>
                    <a:pt x="9742" y="16051"/>
                  </a:lnTo>
                  <a:lnTo>
                    <a:pt x="9353" y="16124"/>
                  </a:lnTo>
                  <a:lnTo>
                    <a:pt x="8939" y="16173"/>
                  </a:lnTo>
                  <a:lnTo>
                    <a:pt x="8525" y="16221"/>
                  </a:lnTo>
                  <a:lnTo>
                    <a:pt x="8111" y="16221"/>
                  </a:lnTo>
                  <a:lnTo>
                    <a:pt x="8111" y="16221"/>
                  </a:lnTo>
                  <a:lnTo>
                    <a:pt x="7696" y="16221"/>
                  </a:lnTo>
                  <a:lnTo>
                    <a:pt x="7282" y="16173"/>
                  </a:lnTo>
                  <a:lnTo>
                    <a:pt x="6868" y="16124"/>
                  </a:lnTo>
                  <a:lnTo>
                    <a:pt x="6479" y="16051"/>
                  </a:lnTo>
                  <a:lnTo>
                    <a:pt x="6089" y="15978"/>
                  </a:lnTo>
                  <a:lnTo>
                    <a:pt x="5699" y="15856"/>
                  </a:lnTo>
                  <a:lnTo>
                    <a:pt x="5334" y="15734"/>
                  </a:lnTo>
                  <a:lnTo>
                    <a:pt x="4944" y="15588"/>
                  </a:lnTo>
                  <a:lnTo>
                    <a:pt x="4603" y="15418"/>
                  </a:lnTo>
                  <a:lnTo>
                    <a:pt x="4238" y="15247"/>
                  </a:lnTo>
                  <a:lnTo>
                    <a:pt x="3897" y="15052"/>
                  </a:lnTo>
                  <a:lnTo>
                    <a:pt x="3581" y="14833"/>
                  </a:lnTo>
                  <a:lnTo>
                    <a:pt x="3264" y="14614"/>
                  </a:lnTo>
                  <a:lnTo>
                    <a:pt x="2947" y="14370"/>
                  </a:lnTo>
                  <a:lnTo>
                    <a:pt x="2655" y="14102"/>
                  </a:lnTo>
                  <a:lnTo>
                    <a:pt x="2387" y="13835"/>
                  </a:lnTo>
                  <a:lnTo>
                    <a:pt x="2119" y="13567"/>
                  </a:lnTo>
                  <a:lnTo>
                    <a:pt x="1851" y="13274"/>
                  </a:lnTo>
                  <a:lnTo>
                    <a:pt x="1608" y="12958"/>
                  </a:lnTo>
                  <a:lnTo>
                    <a:pt x="1389" y="12641"/>
                  </a:lnTo>
                  <a:lnTo>
                    <a:pt x="1169" y="12324"/>
                  </a:lnTo>
                  <a:lnTo>
                    <a:pt x="975" y="11984"/>
                  </a:lnTo>
                  <a:lnTo>
                    <a:pt x="804" y="11618"/>
                  </a:lnTo>
                  <a:lnTo>
                    <a:pt x="634" y="11277"/>
                  </a:lnTo>
                  <a:lnTo>
                    <a:pt x="487" y="10888"/>
                  </a:lnTo>
                  <a:lnTo>
                    <a:pt x="366" y="10522"/>
                  </a:lnTo>
                  <a:lnTo>
                    <a:pt x="244" y="10133"/>
                  </a:lnTo>
                  <a:lnTo>
                    <a:pt x="171" y="9743"/>
                  </a:lnTo>
                  <a:lnTo>
                    <a:pt x="98" y="9353"/>
                  </a:lnTo>
                  <a:lnTo>
                    <a:pt x="49" y="8939"/>
                  </a:lnTo>
                  <a:lnTo>
                    <a:pt x="0" y="8525"/>
                  </a:lnTo>
                  <a:lnTo>
                    <a:pt x="0" y="8111"/>
                  </a:lnTo>
                  <a:lnTo>
                    <a:pt x="0" y="8111"/>
                  </a:lnTo>
                  <a:close/>
                  <a:moveTo>
                    <a:pt x="7234" y="11180"/>
                  </a:moveTo>
                  <a:lnTo>
                    <a:pt x="7234" y="11180"/>
                  </a:lnTo>
                  <a:lnTo>
                    <a:pt x="7282" y="11180"/>
                  </a:lnTo>
                  <a:lnTo>
                    <a:pt x="7282" y="11180"/>
                  </a:lnTo>
                  <a:lnTo>
                    <a:pt x="7453" y="11155"/>
                  </a:lnTo>
                  <a:lnTo>
                    <a:pt x="7623" y="11082"/>
                  </a:lnTo>
                  <a:lnTo>
                    <a:pt x="7794" y="10985"/>
                  </a:lnTo>
                  <a:lnTo>
                    <a:pt x="7916" y="10863"/>
                  </a:lnTo>
                  <a:lnTo>
                    <a:pt x="12007" y="6747"/>
                  </a:lnTo>
                  <a:lnTo>
                    <a:pt x="12007" y="6747"/>
                  </a:lnTo>
                  <a:lnTo>
                    <a:pt x="12105" y="6625"/>
                  </a:lnTo>
                  <a:lnTo>
                    <a:pt x="12153" y="6504"/>
                  </a:lnTo>
                  <a:lnTo>
                    <a:pt x="12202" y="6358"/>
                  </a:lnTo>
                  <a:lnTo>
                    <a:pt x="12202" y="6211"/>
                  </a:lnTo>
                  <a:lnTo>
                    <a:pt x="12202" y="6211"/>
                  </a:lnTo>
                  <a:lnTo>
                    <a:pt x="12178" y="6017"/>
                  </a:lnTo>
                  <a:lnTo>
                    <a:pt x="12129" y="5822"/>
                  </a:lnTo>
                  <a:lnTo>
                    <a:pt x="12032" y="5676"/>
                  </a:lnTo>
                  <a:lnTo>
                    <a:pt x="11886" y="5529"/>
                  </a:lnTo>
                  <a:lnTo>
                    <a:pt x="11886" y="5529"/>
                  </a:lnTo>
                  <a:lnTo>
                    <a:pt x="11764" y="5432"/>
                  </a:lnTo>
                  <a:lnTo>
                    <a:pt x="11618" y="5383"/>
                  </a:lnTo>
                  <a:lnTo>
                    <a:pt x="11472" y="5335"/>
                  </a:lnTo>
                  <a:lnTo>
                    <a:pt x="11325" y="5335"/>
                  </a:lnTo>
                  <a:lnTo>
                    <a:pt x="11325" y="5335"/>
                  </a:lnTo>
                  <a:lnTo>
                    <a:pt x="11131" y="5359"/>
                  </a:lnTo>
                  <a:lnTo>
                    <a:pt x="10960" y="5408"/>
                  </a:lnTo>
                  <a:lnTo>
                    <a:pt x="10790" y="5505"/>
                  </a:lnTo>
                  <a:lnTo>
                    <a:pt x="10643" y="5651"/>
                  </a:lnTo>
                  <a:lnTo>
                    <a:pt x="7161" y="8988"/>
                  </a:lnTo>
                  <a:lnTo>
                    <a:pt x="5797" y="7648"/>
                  </a:lnTo>
                  <a:lnTo>
                    <a:pt x="5797" y="7648"/>
                  </a:lnTo>
                  <a:lnTo>
                    <a:pt x="5675" y="7527"/>
                  </a:lnTo>
                  <a:lnTo>
                    <a:pt x="5505" y="7454"/>
                  </a:lnTo>
                  <a:lnTo>
                    <a:pt x="5358" y="7405"/>
                  </a:lnTo>
                  <a:lnTo>
                    <a:pt x="5188" y="7380"/>
                  </a:lnTo>
                  <a:lnTo>
                    <a:pt x="5188" y="7380"/>
                  </a:lnTo>
                  <a:lnTo>
                    <a:pt x="5017" y="7405"/>
                  </a:lnTo>
                  <a:lnTo>
                    <a:pt x="4847" y="7454"/>
                  </a:lnTo>
                  <a:lnTo>
                    <a:pt x="4701" y="7527"/>
                  </a:lnTo>
                  <a:lnTo>
                    <a:pt x="4555" y="7648"/>
                  </a:lnTo>
                  <a:lnTo>
                    <a:pt x="4555" y="7648"/>
                  </a:lnTo>
                  <a:lnTo>
                    <a:pt x="4457" y="7770"/>
                  </a:lnTo>
                  <a:lnTo>
                    <a:pt x="4360" y="7916"/>
                  </a:lnTo>
                  <a:lnTo>
                    <a:pt x="4311" y="8087"/>
                  </a:lnTo>
                  <a:lnTo>
                    <a:pt x="4311" y="8257"/>
                  </a:lnTo>
                  <a:lnTo>
                    <a:pt x="4311" y="8257"/>
                  </a:lnTo>
                  <a:lnTo>
                    <a:pt x="4311" y="8428"/>
                  </a:lnTo>
                  <a:lnTo>
                    <a:pt x="4360" y="8598"/>
                  </a:lnTo>
                  <a:lnTo>
                    <a:pt x="4457" y="8744"/>
                  </a:lnTo>
                  <a:lnTo>
                    <a:pt x="4555" y="8890"/>
                  </a:lnTo>
                  <a:lnTo>
                    <a:pt x="6601" y="10936"/>
                  </a:lnTo>
                  <a:lnTo>
                    <a:pt x="6601" y="10936"/>
                  </a:lnTo>
                  <a:lnTo>
                    <a:pt x="6747" y="11034"/>
                  </a:lnTo>
                  <a:lnTo>
                    <a:pt x="6893" y="11131"/>
                  </a:lnTo>
                  <a:lnTo>
                    <a:pt x="7063" y="11180"/>
                  </a:lnTo>
                  <a:lnTo>
                    <a:pt x="7234" y="11180"/>
                  </a:lnTo>
                  <a:lnTo>
                    <a:pt x="7234" y="1118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F9ED5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/>
          </p:style>
          <p:txBody>
            <a:bodyPr lIns="90000" tIns="91440" rIns="90000" bIns="9144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600" b="0" strike="noStrike" spc="-1">
                <a:solidFill>
                  <a:schemeClr val="dk1"/>
                </a:solidFill>
                <a:latin typeface="Calibri"/>
                <a:ea typeface="Arial"/>
              </a:endParaRPr>
            </a:p>
          </p:txBody>
        </p:sp>
        <p:sp>
          <p:nvSpPr>
            <p:cNvPr id="233" name="Google Shape;930;p 7"/>
            <p:cNvSpPr/>
            <p:nvPr/>
          </p:nvSpPr>
          <p:spPr>
            <a:xfrm>
              <a:off x="669240" y="5799240"/>
              <a:ext cx="397440" cy="393120"/>
            </a:xfrm>
            <a:custGeom>
              <a:avLst/>
              <a:gdLst>
                <a:gd name="textAreaLeft" fmla="*/ 0 w 397440"/>
                <a:gd name="textAreaRight" fmla="*/ 400320 w 397440"/>
                <a:gd name="textAreaTop" fmla="*/ 0 h 393120"/>
                <a:gd name="textAreaBottom" fmla="*/ 396000 h 393120"/>
              </a:gdLst>
              <a:ahLst/>
              <a:cxnLst/>
              <a:rect l="textAreaLeft" t="textAreaTop" r="textAreaRight" b="textAreaBottom"/>
              <a:pathLst>
                <a:path w="16221" h="16222" fill="none">
                  <a:moveTo>
                    <a:pt x="0" y="8111"/>
                  </a:moveTo>
                  <a:lnTo>
                    <a:pt x="0" y="8111"/>
                  </a:lnTo>
                  <a:lnTo>
                    <a:pt x="0" y="7697"/>
                  </a:lnTo>
                  <a:lnTo>
                    <a:pt x="49" y="7283"/>
                  </a:lnTo>
                  <a:lnTo>
                    <a:pt x="98" y="6869"/>
                  </a:lnTo>
                  <a:lnTo>
                    <a:pt x="171" y="6479"/>
                  </a:lnTo>
                  <a:lnTo>
                    <a:pt x="244" y="6090"/>
                  </a:lnTo>
                  <a:lnTo>
                    <a:pt x="366" y="5700"/>
                  </a:lnTo>
                  <a:lnTo>
                    <a:pt x="487" y="5335"/>
                  </a:lnTo>
                  <a:lnTo>
                    <a:pt x="634" y="4945"/>
                  </a:lnTo>
                  <a:lnTo>
                    <a:pt x="804" y="4604"/>
                  </a:lnTo>
                  <a:lnTo>
                    <a:pt x="975" y="4239"/>
                  </a:lnTo>
                  <a:lnTo>
                    <a:pt x="1169" y="3898"/>
                  </a:lnTo>
                  <a:lnTo>
                    <a:pt x="1389" y="3581"/>
                  </a:lnTo>
                  <a:lnTo>
                    <a:pt x="1608" y="3264"/>
                  </a:lnTo>
                  <a:lnTo>
                    <a:pt x="1851" y="2948"/>
                  </a:lnTo>
                  <a:lnTo>
                    <a:pt x="2119" y="2656"/>
                  </a:lnTo>
                  <a:lnTo>
                    <a:pt x="2387" y="2388"/>
                  </a:lnTo>
                  <a:lnTo>
                    <a:pt x="2655" y="2120"/>
                  </a:lnTo>
                  <a:lnTo>
                    <a:pt x="2947" y="1852"/>
                  </a:lnTo>
                  <a:lnTo>
                    <a:pt x="3264" y="1608"/>
                  </a:lnTo>
                  <a:lnTo>
                    <a:pt x="3581" y="1389"/>
                  </a:lnTo>
                  <a:lnTo>
                    <a:pt x="3897" y="1170"/>
                  </a:lnTo>
                  <a:lnTo>
                    <a:pt x="4238" y="975"/>
                  </a:lnTo>
                  <a:lnTo>
                    <a:pt x="4603" y="805"/>
                  </a:lnTo>
                  <a:lnTo>
                    <a:pt x="4944" y="634"/>
                  </a:lnTo>
                  <a:lnTo>
                    <a:pt x="5334" y="488"/>
                  </a:lnTo>
                  <a:lnTo>
                    <a:pt x="5699" y="366"/>
                  </a:lnTo>
                  <a:lnTo>
                    <a:pt x="6089" y="244"/>
                  </a:lnTo>
                  <a:lnTo>
                    <a:pt x="6479" y="171"/>
                  </a:lnTo>
                  <a:lnTo>
                    <a:pt x="6868" y="98"/>
                  </a:lnTo>
                  <a:lnTo>
                    <a:pt x="7282" y="50"/>
                  </a:lnTo>
                  <a:lnTo>
                    <a:pt x="7696" y="1"/>
                  </a:lnTo>
                  <a:lnTo>
                    <a:pt x="8111" y="1"/>
                  </a:lnTo>
                  <a:lnTo>
                    <a:pt x="8111" y="1"/>
                  </a:lnTo>
                  <a:lnTo>
                    <a:pt x="8525" y="1"/>
                  </a:lnTo>
                  <a:lnTo>
                    <a:pt x="8939" y="50"/>
                  </a:lnTo>
                  <a:lnTo>
                    <a:pt x="9353" y="98"/>
                  </a:lnTo>
                  <a:lnTo>
                    <a:pt x="9742" y="171"/>
                  </a:lnTo>
                  <a:lnTo>
                    <a:pt x="10132" y="244"/>
                  </a:lnTo>
                  <a:lnTo>
                    <a:pt x="10522" y="366"/>
                  </a:lnTo>
                  <a:lnTo>
                    <a:pt x="10911" y="488"/>
                  </a:lnTo>
                  <a:lnTo>
                    <a:pt x="11277" y="634"/>
                  </a:lnTo>
                  <a:lnTo>
                    <a:pt x="11618" y="805"/>
                  </a:lnTo>
                  <a:lnTo>
                    <a:pt x="11983" y="975"/>
                  </a:lnTo>
                  <a:lnTo>
                    <a:pt x="12324" y="1170"/>
                  </a:lnTo>
                  <a:lnTo>
                    <a:pt x="12641" y="1389"/>
                  </a:lnTo>
                  <a:lnTo>
                    <a:pt x="12957" y="1608"/>
                  </a:lnTo>
                  <a:lnTo>
                    <a:pt x="13274" y="1852"/>
                  </a:lnTo>
                  <a:lnTo>
                    <a:pt x="13566" y="2120"/>
                  </a:lnTo>
                  <a:lnTo>
                    <a:pt x="13834" y="2388"/>
                  </a:lnTo>
                  <a:lnTo>
                    <a:pt x="14126" y="2656"/>
                  </a:lnTo>
                  <a:lnTo>
                    <a:pt x="14370" y="2948"/>
                  </a:lnTo>
                  <a:lnTo>
                    <a:pt x="14613" y="3264"/>
                  </a:lnTo>
                  <a:lnTo>
                    <a:pt x="14832" y="3581"/>
                  </a:lnTo>
                  <a:lnTo>
                    <a:pt x="15052" y="3898"/>
                  </a:lnTo>
                  <a:lnTo>
                    <a:pt x="15247" y="4239"/>
                  </a:lnTo>
                  <a:lnTo>
                    <a:pt x="15417" y="4604"/>
                  </a:lnTo>
                  <a:lnTo>
                    <a:pt x="15587" y="4945"/>
                  </a:lnTo>
                  <a:lnTo>
                    <a:pt x="15734" y="5335"/>
                  </a:lnTo>
                  <a:lnTo>
                    <a:pt x="15855" y="5700"/>
                  </a:lnTo>
                  <a:lnTo>
                    <a:pt x="15977" y="6090"/>
                  </a:lnTo>
                  <a:lnTo>
                    <a:pt x="16050" y="6479"/>
                  </a:lnTo>
                  <a:lnTo>
                    <a:pt x="16123" y="6869"/>
                  </a:lnTo>
                  <a:lnTo>
                    <a:pt x="16172" y="7283"/>
                  </a:lnTo>
                  <a:lnTo>
                    <a:pt x="16221" y="7697"/>
                  </a:lnTo>
                  <a:lnTo>
                    <a:pt x="16221" y="8111"/>
                  </a:lnTo>
                  <a:lnTo>
                    <a:pt x="16221" y="8111"/>
                  </a:lnTo>
                  <a:lnTo>
                    <a:pt x="16221" y="8525"/>
                  </a:lnTo>
                  <a:lnTo>
                    <a:pt x="16172" y="8939"/>
                  </a:lnTo>
                  <a:lnTo>
                    <a:pt x="16123" y="9353"/>
                  </a:lnTo>
                  <a:lnTo>
                    <a:pt x="16050" y="9743"/>
                  </a:lnTo>
                  <a:lnTo>
                    <a:pt x="15977" y="10133"/>
                  </a:lnTo>
                  <a:lnTo>
                    <a:pt x="15855" y="10522"/>
                  </a:lnTo>
                  <a:lnTo>
                    <a:pt x="15734" y="10888"/>
                  </a:lnTo>
                  <a:lnTo>
                    <a:pt x="15587" y="11277"/>
                  </a:lnTo>
                  <a:lnTo>
                    <a:pt x="15417" y="11618"/>
                  </a:lnTo>
                  <a:lnTo>
                    <a:pt x="15247" y="11984"/>
                  </a:lnTo>
                  <a:lnTo>
                    <a:pt x="15052" y="12324"/>
                  </a:lnTo>
                  <a:lnTo>
                    <a:pt x="14832" y="12641"/>
                  </a:lnTo>
                  <a:lnTo>
                    <a:pt x="14613" y="12958"/>
                  </a:lnTo>
                  <a:lnTo>
                    <a:pt x="14370" y="13274"/>
                  </a:lnTo>
                  <a:lnTo>
                    <a:pt x="14126" y="13567"/>
                  </a:lnTo>
                  <a:lnTo>
                    <a:pt x="13834" y="13835"/>
                  </a:lnTo>
                  <a:lnTo>
                    <a:pt x="13566" y="14102"/>
                  </a:lnTo>
                  <a:lnTo>
                    <a:pt x="13274" y="14370"/>
                  </a:lnTo>
                  <a:lnTo>
                    <a:pt x="12957" y="14614"/>
                  </a:lnTo>
                  <a:lnTo>
                    <a:pt x="12641" y="14833"/>
                  </a:lnTo>
                  <a:lnTo>
                    <a:pt x="12324" y="15052"/>
                  </a:lnTo>
                  <a:lnTo>
                    <a:pt x="11983" y="15247"/>
                  </a:lnTo>
                  <a:lnTo>
                    <a:pt x="11618" y="15418"/>
                  </a:lnTo>
                  <a:lnTo>
                    <a:pt x="11277" y="15588"/>
                  </a:lnTo>
                  <a:lnTo>
                    <a:pt x="10911" y="15734"/>
                  </a:lnTo>
                  <a:lnTo>
                    <a:pt x="10522" y="15856"/>
                  </a:lnTo>
                  <a:lnTo>
                    <a:pt x="10132" y="15978"/>
                  </a:lnTo>
                  <a:lnTo>
                    <a:pt x="9742" y="16051"/>
                  </a:lnTo>
                  <a:lnTo>
                    <a:pt x="9353" y="16124"/>
                  </a:lnTo>
                  <a:lnTo>
                    <a:pt x="8939" y="16173"/>
                  </a:lnTo>
                  <a:lnTo>
                    <a:pt x="8525" y="16221"/>
                  </a:lnTo>
                  <a:lnTo>
                    <a:pt x="8111" y="16221"/>
                  </a:lnTo>
                  <a:lnTo>
                    <a:pt x="8111" y="16221"/>
                  </a:lnTo>
                  <a:lnTo>
                    <a:pt x="7696" y="16221"/>
                  </a:lnTo>
                  <a:lnTo>
                    <a:pt x="7282" y="16173"/>
                  </a:lnTo>
                  <a:lnTo>
                    <a:pt x="6868" y="16124"/>
                  </a:lnTo>
                  <a:lnTo>
                    <a:pt x="6479" y="16051"/>
                  </a:lnTo>
                  <a:lnTo>
                    <a:pt x="6089" y="15978"/>
                  </a:lnTo>
                  <a:lnTo>
                    <a:pt x="5699" y="15856"/>
                  </a:lnTo>
                  <a:lnTo>
                    <a:pt x="5334" y="15734"/>
                  </a:lnTo>
                  <a:lnTo>
                    <a:pt x="4944" y="15588"/>
                  </a:lnTo>
                  <a:lnTo>
                    <a:pt x="4603" y="15418"/>
                  </a:lnTo>
                  <a:lnTo>
                    <a:pt x="4238" y="15247"/>
                  </a:lnTo>
                  <a:lnTo>
                    <a:pt x="3897" y="15052"/>
                  </a:lnTo>
                  <a:lnTo>
                    <a:pt x="3581" y="14833"/>
                  </a:lnTo>
                  <a:lnTo>
                    <a:pt x="3264" y="14614"/>
                  </a:lnTo>
                  <a:lnTo>
                    <a:pt x="2947" y="14370"/>
                  </a:lnTo>
                  <a:lnTo>
                    <a:pt x="2655" y="14102"/>
                  </a:lnTo>
                  <a:lnTo>
                    <a:pt x="2387" y="13835"/>
                  </a:lnTo>
                  <a:lnTo>
                    <a:pt x="2119" y="13567"/>
                  </a:lnTo>
                  <a:lnTo>
                    <a:pt x="1851" y="13274"/>
                  </a:lnTo>
                  <a:lnTo>
                    <a:pt x="1608" y="12958"/>
                  </a:lnTo>
                  <a:lnTo>
                    <a:pt x="1389" y="12641"/>
                  </a:lnTo>
                  <a:lnTo>
                    <a:pt x="1169" y="12324"/>
                  </a:lnTo>
                  <a:lnTo>
                    <a:pt x="975" y="11984"/>
                  </a:lnTo>
                  <a:lnTo>
                    <a:pt x="804" y="11618"/>
                  </a:lnTo>
                  <a:lnTo>
                    <a:pt x="634" y="11277"/>
                  </a:lnTo>
                  <a:lnTo>
                    <a:pt x="487" y="10888"/>
                  </a:lnTo>
                  <a:lnTo>
                    <a:pt x="366" y="10522"/>
                  </a:lnTo>
                  <a:lnTo>
                    <a:pt x="244" y="10133"/>
                  </a:lnTo>
                  <a:lnTo>
                    <a:pt x="171" y="9743"/>
                  </a:lnTo>
                  <a:lnTo>
                    <a:pt x="98" y="9353"/>
                  </a:lnTo>
                  <a:lnTo>
                    <a:pt x="49" y="8939"/>
                  </a:lnTo>
                  <a:lnTo>
                    <a:pt x="0" y="8525"/>
                  </a:lnTo>
                  <a:lnTo>
                    <a:pt x="0" y="8111"/>
                  </a:lnTo>
                  <a:lnTo>
                    <a:pt x="0" y="8111"/>
                  </a:lnTo>
                  <a:close/>
                  <a:moveTo>
                    <a:pt x="7234" y="11180"/>
                  </a:moveTo>
                  <a:lnTo>
                    <a:pt x="7234" y="11180"/>
                  </a:lnTo>
                  <a:lnTo>
                    <a:pt x="7282" y="11180"/>
                  </a:lnTo>
                  <a:lnTo>
                    <a:pt x="7282" y="11180"/>
                  </a:lnTo>
                  <a:lnTo>
                    <a:pt x="7453" y="11155"/>
                  </a:lnTo>
                  <a:lnTo>
                    <a:pt x="7623" y="11082"/>
                  </a:lnTo>
                  <a:lnTo>
                    <a:pt x="7794" y="10985"/>
                  </a:lnTo>
                  <a:lnTo>
                    <a:pt x="7916" y="10863"/>
                  </a:lnTo>
                  <a:lnTo>
                    <a:pt x="12007" y="6747"/>
                  </a:lnTo>
                  <a:lnTo>
                    <a:pt x="12007" y="6747"/>
                  </a:lnTo>
                  <a:lnTo>
                    <a:pt x="12105" y="6625"/>
                  </a:lnTo>
                  <a:lnTo>
                    <a:pt x="12153" y="6504"/>
                  </a:lnTo>
                  <a:lnTo>
                    <a:pt x="12202" y="6358"/>
                  </a:lnTo>
                  <a:lnTo>
                    <a:pt x="12202" y="6211"/>
                  </a:lnTo>
                  <a:lnTo>
                    <a:pt x="12202" y="6211"/>
                  </a:lnTo>
                  <a:lnTo>
                    <a:pt x="12178" y="6017"/>
                  </a:lnTo>
                  <a:lnTo>
                    <a:pt x="12129" y="5822"/>
                  </a:lnTo>
                  <a:lnTo>
                    <a:pt x="12032" y="5676"/>
                  </a:lnTo>
                  <a:lnTo>
                    <a:pt x="11886" y="5529"/>
                  </a:lnTo>
                  <a:lnTo>
                    <a:pt x="11886" y="5529"/>
                  </a:lnTo>
                  <a:lnTo>
                    <a:pt x="11764" y="5432"/>
                  </a:lnTo>
                  <a:lnTo>
                    <a:pt x="11618" y="5383"/>
                  </a:lnTo>
                  <a:lnTo>
                    <a:pt x="11472" y="5335"/>
                  </a:lnTo>
                  <a:lnTo>
                    <a:pt x="11325" y="5335"/>
                  </a:lnTo>
                  <a:lnTo>
                    <a:pt x="11325" y="5335"/>
                  </a:lnTo>
                  <a:lnTo>
                    <a:pt x="11131" y="5359"/>
                  </a:lnTo>
                  <a:lnTo>
                    <a:pt x="10960" y="5408"/>
                  </a:lnTo>
                  <a:lnTo>
                    <a:pt x="10790" y="5505"/>
                  </a:lnTo>
                  <a:lnTo>
                    <a:pt x="10643" y="5651"/>
                  </a:lnTo>
                  <a:lnTo>
                    <a:pt x="7161" y="8988"/>
                  </a:lnTo>
                  <a:lnTo>
                    <a:pt x="5797" y="7648"/>
                  </a:lnTo>
                  <a:lnTo>
                    <a:pt x="5797" y="7648"/>
                  </a:lnTo>
                  <a:lnTo>
                    <a:pt x="5675" y="7527"/>
                  </a:lnTo>
                  <a:lnTo>
                    <a:pt x="5505" y="7454"/>
                  </a:lnTo>
                  <a:lnTo>
                    <a:pt x="5358" y="7405"/>
                  </a:lnTo>
                  <a:lnTo>
                    <a:pt x="5188" y="7380"/>
                  </a:lnTo>
                  <a:lnTo>
                    <a:pt x="5188" y="7380"/>
                  </a:lnTo>
                  <a:lnTo>
                    <a:pt x="5017" y="7405"/>
                  </a:lnTo>
                  <a:lnTo>
                    <a:pt x="4847" y="7454"/>
                  </a:lnTo>
                  <a:lnTo>
                    <a:pt x="4701" y="7527"/>
                  </a:lnTo>
                  <a:lnTo>
                    <a:pt x="4555" y="7648"/>
                  </a:lnTo>
                  <a:lnTo>
                    <a:pt x="4555" y="7648"/>
                  </a:lnTo>
                  <a:lnTo>
                    <a:pt x="4457" y="7770"/>
                  </a:lnTo>
                  <a:lnTo>
                    <a:pt x="4360" y="7916"/>
                  </a:lnTo>
                  <a:lnTo>
                    <a:pt x="4311" y="8087"/>
                  </a:lnTo>
                  <a:lnTo>
                    <a:pt x="4311" y="8257"/>
                  </a:lnTo>
                  <a:lnTo>
                    <a:pt x="4311" y="8257"/>
                  </a:lnTo>
                  <a:lnTo>
                    <a:pt x="4311" y="8428"/>
                  </a:lnTo>
                  <a:lnTo>
                    <a:pt x="4360" y="8598"/>
                  </a:lnTo>
                  <a:lnTo>
                    <a:pt x="4457" y="8744"/>
                  </a:lnTo>
                  <a:lnTo>
                    <a:pt x="4555" y="8890"/>
                  </a:lnTo>
                  <a:lnTo>
                    <a:pt x="6601" y="10936"/>
                  </a:lnTo>
                  <a:lnTo>
                    <a:pt x="6601" y="10936"/>
                  </a:lnTo>
                  <a:lnTo>
                    <a:pt x="6747" y="11034"/>
                  </a:lnTo>
                  <a:lnTo>
                    <a:pt x="6893" y="11131"/>
                  </a:lnTo>
                  <a:lnTo>
                    <a:pt x="7063" y="11180"/>
                  </a:lnTo>
                  <a:lnTo>
                    <a:pt x="7234" y="11180"/>
                  </a:lnTo>
                  <a:lnTo>
                    <a:pt x="7234" y="11180"/>
                  </a:lnTo>
                  <a:close/>
                </a:path>
              </a:pathLst>
            </a:custGeom>
            <a:solidFill>
              <a:srgbClr val="FFFFFF"/>
            </a:solidFill>
            <a:ln>
              <a:solidFill>
                <a:srgbClr val="0F9ED5"/>
              </a:solidFill>
              <a:round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/>
          </p:style>
          <p:txBody>
            <a:bodyPr lIns="90000" tIns="91440" rIns="90000" bIns="91440" anchor="ctr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600" b="0" strike="noStrike" spc="-1">
                <a:solidFill>
                  <a:schemeClr val="dk1"/>
                </a:solidFill>
                <a:latin typeface="Calibri"/>
                <a:ea typeface="Arial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p15="http://schemas.microsoft.com/office/powerpoint/2012/main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45;p 3"/>
          <p:cNvSpPr/>
          <p:nvPr/>
        </p:nvSpPr>
        <p:spPr>
          <a:xfrm>
            <a:off x="956520" y="650160"/>
            <a:ext cx="8690400" cy="3024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36000" rIns="36000" bIns="36000" anchor="t">
            <a:spAutoFit/>
          </a:bodyPr>
          <a:lstStyle/>
          <a:p>
            <a:endParaRPr lang="ru-RU" sz="2000" spc="52">
              <a:solidFill>
                <a:srgbClr val="A6A6A6"/>
              </a:solidFill>
              <a:ea typeface="Arial"/>
            </a:endParaRPr>
          </a:p>
        </p:txBody>
      </p:sp>
      <p:sp>
        <p:nvSpPr>
          <p:cNvPr id="298" name="Google Shape;45;p 4"/>
          <p:cNvSpPr/>
          <p:nvPr/>
        </p:nvSpPr>
        <p:spPr>
          <a:xfrm>
            <a:off x="308520" y="339480"/>
            <a:ext cx="8690400" cy="68148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36000" rIns="36000" bIns="36000" anchor="t">
            <a:spAutoFit/>
          </a:bodyPr>
          <a:lstStyle/>
          <a:p>
            <a:r>
              <a:rPr lang="ru-RU" sz="2000" b="1" spc="52">
                <a:solidFill>
                  <a:srgbClr val="A6A6A6"/>
                </a:solidFill>
                <a:latin typeface="Montserrat"/>
                <a:ea typeface="Arial"/>
              </a:rPr>
              <a:t>МОДЕЛЬ КОНСУЛЬТАЦИОННО-КРИЗИСНОЙ СЛУЖБЫ И ОРГАНИЗАЦИЯ МЕЖВЕДОМСТВЕННОГО ВЗАИМОДЕЙСТВИЯ</a:t>
            </a:r>
            <a:endParaRPr lang="ru-RU" sz="20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299" name="TextBox 7"/>
          <p:cNvSpPr/>
          <p:nvPr/>
        </p:nvSpPr>
        <p:spPr>
          <a:xfrm>
            <a:off x="234000" y="1236960"/>
            <a:ext cx="3556080" cy="5141520"/>
          </a:xfrm>
          <a:prstGeom prst="rect">
            <a:avLst/>
          </a:prstGeom>
          <a:solidFill>
            <a:srgbClr val="DADADA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000" tIns="108000" rIns="108000" bIns="108000" anchor="t">
            <a:spAutoFit/>
          </a:bodyPr>
          <a:lstStyle/>
          <a:p>
            <a:pPr algn="ctr">
              <a:spcBef>
                <a:spcPts val="601"/>
              </a:spcBef>
            </a:pPr>
            <a:r>
              <a:rPr lang="ru-RU" sz="1400" b="1" spc="-1">
                <a:solidFill>
                  <a:srgbClr val="000000"/>
                </a:solidFill>
                <a:latin typeface="Montserrat"/>
                <a:ea typeface="Montserrat"/>
              </a:rPr>
              <a:t>Региональная консультационно-кризисная служба</a:t>
            </a:r>
            <a:endParaRPr lang="ru-RU" sz="14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Arial"/>
              <a:buChar char="-"/>
            </a:pPr>
            <a:r>
              <a:rPr lang="ru-RU" sz="1400" spc="-1">
                <a:solidFill>
                  <a:srgbClr val="000000"/>
                </a:solidFill>
                <a:latin typeface="Montserrat"/>
                <a:ea typeface="Montserrat"/>
              </a:rPr>
              <a:t>методическое руководство Муниципальными службами</a:t>
            </a:r>
            <a:endParaRPr lang="ru-RU" sz="14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Arial"/>
              <a:buChar char="-"/>
            </a:pPr>
            <a:r>
              <a:rPr lang="ru-RU" sz="1400" spc="-1">
                <a:solidFill>
                  <a:srgbClr val="000000"/>
                </a:solidFill>
                <a:latin typeface="Montserrat"/>
                <a:ea typeface="Montserrat"/>
              </a:rPr>
              <a:t>экспертная поддержка </a:t>
            </a:r>
            <a:endParaRPr lang="ru-RU" sz="14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Arial"/>
              <a:buChar char="-"/>
            </a:pPr>
            <a:r>
              <a:rPr lang="ru-RU" sz="1400" spc="-1">
                <a:solidFill>
                  <a:srgbClr val="000000"/>
                </a:solidFill>
                <a:latin typeface="Montserrat"/>
                <a:ea typeface="Montserrat"/>
              </a:rPr>
              <a:t>обучение, супервизия и наставничество </a:t>
            </a:r>
            <a:r>
              <a:rPr lang="ru-RU" sz="1200" spc="-1">
                <a:solidFill>
                  <a:srgbClr val="000000"/>
                </a:solidFill>
                <a:latin typeface="Montserrat"/>
                <a:ea typeface="Montserrat"/>
              </a:rPr>
              <a:t>специалистов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Arial"/>
              <a:buChar char="-"/>
            </a:pPr>
            <a:r>
              <a:rPr lang="ru-RU" sz="1400" spc="-1">
                <a:solidFill>
                  <a:srgbClr val="000000"/>
                </a:solidFill>
                <a:latin typeface="Montserrat"/>
                <a:ea typeface="Montserrat"/>
              </a:rPr>
              <a:t>сбор и анализ информации о состоянии профилактической работы в муниципальных образованиях Московской области</a:t>
            </a:r>
            <a:endParaRPr lang="ru-RU" sz="14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Arial"/>
              <a:buChar char="-"/>
            </a:pPr>
            <a:r>
              <a:rPr lang="ru-RU" sz="1400" spc="-1">
                <a:solidFill>
                  <a:srgbClr val="000000"/>
                </a:solidFill>
                <a:latin typeface="Montserrat"/>
                <a:ea typeface="Montserrat"/>
              </a:rPr>
              <a:t>организация обратной связи от участников образовательного процесса  </a:t>
            </a:r>
            <a:endParaRPr lang="ru-RU" sz="14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Arial"/>
              <a:buChar char="-"/>
            </a:pPr>
            <a:r>
              <a:rPr lang="ru-RU" sz="1400" spc="-1">
                <a:solidFill>
                  <a:srgbClr val="000000"/>
                </a:solidFill>
                <a:latin typeface="Montserrat"/>
                <a:ea typeface="Montserrat"/>
              </a:rPr>
              <a:t>формирование и ведение реестра «сложных случаев»</a:t>
            </a:r>
            <a:endParaRPr lang="ru-RU" sz="14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Arial"/>
              <a:buChar char="-"/>
            </a:pPr>
            <a:r>
              <a:rPr lang="ru-RU" sz="1400" spc="-1">
                <a:solidFill>
                  <a:srgbClr val="000000"/>
                </a:solidFill>
                <a:latin typeface="Montserrat"/>
                <a:ea typeface="Montserrat"/>
              </a:rPr>
              <a:t>мониторинг деятельности Муниципальных служб</a:t>
            </a:r>
            <a:endParaRPr lang="ru-RU" sz="14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Arial"/>
              <a:buChar char="-"/>
            </a:pPr>
            <a:r>
              <a:rPr lang="ru-RU" sz="1400" spc="-1">
                <a:solidFill>
                  <a:srgbClr val="000000"/>
                </a:solidFill>
                <a:latin typeface="Montserrat"/>
                <a:ea typeface="Montserrat"/>
              </a:rPr>
              <a:t>сбор и анализ лучших муниципальных практик </a:t>
            </a:r>
            <a:endParaRPr lang="ru-RU" sz="1400" spc="-1">
              <a:solidFill>
                <a:srgbClr val="000000"/>
              </a:solidFill>
              <a:latin typeface="Open Sans"/>
            </a:endParaRPr>
          </a:p>
          <a:p>
            <a:pPr>
              <a:spcBef>
                <a:spcPts val="601"/>
              </a:spcBef>
            </a:pPr>
            <a:endParaRPr lang="ru-RU" sz="14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00" name="TextBox 8"/>
          <p:cNvSpPr/>
          <p:nvPr/>
        </p:nvSpPr>
        <p:spPr>
          <a:xfrm>
            <a:off x="8081640" y="1028880"/>
            <a:ext cx="3815280" cy="2442240"/>
          </a:xfrm>
          <a:prstGeom prst="rect">
            <a:avLst/>
          </a:prstGeom>
          <a:solidFill>
            <a:srgbClr val="DADADA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000" tIns="108000" rIns="108000" bIns="108000" anchor="t">
            <a:spAutoFit/>
          </a:bodyPr>
          <a:lstStyle/>
          <a:p>
            <a:pPr algn="ctr">
              <a:spcBef>
                <a:spcPts val="601"/>
              </a:spcBef>
            </a:pPr>
            <a:r>
              <a:rPr lang="ru-RU" sz="1400" b="1" spc="-1">
                <a:solidFill>
                  <a:srgbClr val="000000"/>
                </a:solidFill>
                <a:latin typeface="Montserrat"/>
                <a:ea typeface="Montserrat"/>
              </a:rPr>
              <a:t>Муниципальная консультационно-кризисная служба</a:t>
            </a:r>
            <a:endParaRPr lang="ru-RU" sz="14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Arial"/>
              <a:buChar char="-"/>
            </a:pPr>
            <a:r>
              <a:rPr lang="ru-RU" sz="1400" spc="-1">
                <a:solidFill>
                  <a:srgbClr val="000000"/>
                </a:solidFill>
                <a:latin typeface="Montserrat"/>
                <a:ea typeface="Montserrat"/>
              </a:rPr>
              <a:t>профилактическая работа</a:t>
            </a:r>
            <a:endParaRPr lang="ru-RU" sz="14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Arial"/>
              <a:buChar char="-"/>
            </a:pPr>
            <a:r>
              <a:rPr lang="ru-RU" sz="1400" spc="-1">
                <a:solidFill>
                  <a:srgbClr val="000000"/>
                </a:solidFill>
                <a:latin typeface="Montserrat"/>
                <a:ea typeface="Montserrat"/>
              </a:rPr>
              <a:t>реагирование на кризисные ситуации</a:t>
            </a:r>
            <a:endParaRPr lang="ru-RU" sz="14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Arial"/>
              <a:buChar char="-"/>
            </a:pPr>
            <a:r>
              <a:rPr lang="ru-RU" sz="1400" spc="-1">
                <a:solidFill>
                  <a:srgbClr val="000000"/>
                </a:solidFill>
                <a:latin typeface="Montserrat"/>
                <a:ea typeface="Montserrat"/>
              </a:rPr>
              <a:t>консультативное сопровождение</a:t>
            </a:r>
            <a:endParaRPr lang="ru-RU" sz="14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Arial"/>
              <a:buChar char="-"/>
            </a:pPr>
            <a:r>
              <a:rPr lang="ru-RU" sz="1400" spc="-1">
                <a:solidFill>
                  <a:srgbClr val="000000"/>
                </a:solidFill>
                <a:latin typeface="Montserrat"/>
                <a:ea typeface="Montserrat"/>
              </a:rPr>
              <a:t>сопровождение обучающихся муниципальных образовательных организаций, находящихся в социально-психологической дезадаптации, конфликтной или кризисной ситуации </a:t>
            </a:r>
            <a:endParaRPr lang="ru-RU" sz="1400" spc="-1">
              <a:solidFill>
                <a:srgbClr val="000000"/>
              </a:solidFill>
              <a:latin typeface="Open Sans"/>
            </a:endParaRPr>
          </a:p>
        </p:txBody>
      </p:sp>
      <p:cxnSp>
        <p:nvCxnSpPr>
          <p:cNvPr id="301" name="Прямая со стрелкой 3"/>
          <p:cNvCxnSpPr/>
          <p:nvPr/>
        </p:nvCxnSpPr>
        <p:spPr>
          <a:xfrm flipH="1">
            <a:off x="3778200" y="1575360"/>
            <a:ext cx="4305600" cy="2520"/>
          </a:xfrm>
          <a:prstGeom prst="straightConnector1">
            <a:avLst/>
          </a:prstGeom>
          <a:ln w="57150">
            <a:solidFill>
              <a:srgbClr val="D9D9D9"/>
            </a:solidFill>
            <a:round/>
            <a:tailEnd type="triangle" w="med" len="med"/>
          </a:ln>
        </p:spPr>
      </p:cxnSp>
      <p:sp>
        <p:nvSpPr>
          <p:cNvPr id="302" name="TextBox 15"/>
          <p:cNvSpPr/>
          <p:nvPr/>
        </p:nvSpPr>
        <p:spPr>
          <a:xfrm>
            <a:off x="3984480" y="1780560"/>
            <a:ext cx="3963600" cy="77292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36000" tIns="36000" rIns="36000" bIns="36000" numCol="1" spcCol="38160" anchor="t">
            <a:spAutoFit/>
          </a:bodyPr>
          <a:lstStyle/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Wingdings" charset="2"/>
              <a:buChar char=""/>
            </a:pPr>
            <a:r>
              <a:rPr lang="ru-RU" sz="1200" spc="-1">
                <a:solidFill>
                  <a:srgbClr val="000000"/>
                </a:solidFill>
                <a:latin typeface="Montserrat"/>
                <a:ea typeface="Montserrat"/>
              </a:rPr>
              <a:t>Отчетность по деятельности службы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Wingdings" charset="2"/>
              <a:buChar char=""/>
            </a:pPr>
            <a:r>
              <a:rPr lang="ru-RU" sz="1200" spc="-1">
                <a:solidFill>
                  <a:srgbClr val="000000"/>
                </a:solidFill>
                <a:latin typeface="Montserrat"/>
                <a:ea typeface="Montserrat"/>
              </a:rPr>
              <a:t>Запросы на методическую и экспертную поддержку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>
              <a:spcBef>
                <a:spcPts val="601"/>
              </a:spcBef>
              <a:tabLst>
                <a:tab pos="0" algn="l"/>
              </a:tabLst>
            </a:pP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cxnSp>
        <p:nvCxnSpPr>
          <p:cNvPr id="303" name="Прямая со стрелкой 7"/>
          <p:cNvCxnSpPr/>
          <p:nvPr/>
        </p:nvCxnSpPr>
        <p:spPr>
          <a:xfrm>
            <a:off x="3657600" y="2642400"/>
            <a:ext cx="4426200" cy="2520"/>
          </a:xfrm>
          <a:prstGeom prst="straightConnector1">
            <a:avLst/>
          </a:prstGeom>
          <a:ln w="57150">
            <a:solidFill>
              <a:srgbClr val="D9D9D9"/>
            </a:solidFill>
            <a:round/>
            <a:tailEnd type="triangle" w="med" len="med"/>
          </a:ln>
        </p:spPr>
      </p:cxnSp>
      <p:sp>
        <p:nvSpPr>
          <p:cNvPr id="304" name="TextBox 16"/>
          <p:cNvSpPr/>
          <p:nvPr/>
        </p:nvSpPr>
        <p:spPr>
          <a:xfrm>
            <a:off x="3937680" y="2847600"/>
            <a:ext cx="4010400" cy="147420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36000" tIns="36000" rIns="36000" bIns="36000" numCol="1" spcCol="38160" anchor="t">
            <a:spAutoFit/>
          </a:bodyPr>
          <a:lstStyle/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Wingdings" charset="2"/>
              <a:buChar char=""/>
            </a:pPr>
            <a:r>
              <a:rPr lang="ru-RU" sz="1200" spc="-1">
                <a:solidFill>
                  <a:srgbClr val="000000"/>
                </a:solidFill>
                <a:latin typeface="Montserrat"/>
                <a:ea typeface="Montserrat"/>
              </a:rPr>
              <a:t>Актуальная информация по алгоритмам и формам работы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Wingdings" charset="2"/>
              <a:buChar char=""/>
            </a:pPr>
            <a:r>
              <a:rPr lang="ru-RU" sz="1200" spc="-1">
                <a:solidFill>
                  <a:srgbClr val="000000"/>
                </a:solidFill>
                <a:latin typeface="Montserrat"/>
                <a:ea typeface="Montserrat"/>
              </a:rPr>
              <a:t>Обучение и наставничество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Wingdings" charset="2"/>
              <a:buChar char=""/>
            </a:pPr>
            <a:r>
              <a:rPr lang="ru-RU" sz="1200" spc="-1">
                <a:solidFill>
                  <a:srgbClr val="000000"/>
                </a:solidFill>
                <a:latin typeface="Montserrat"/>
                <a:ea typeface="Montserrat"/>
              </a:rPr>
              <a:t>Подготовка заключений экспертов, участие в кейс-конференциях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Wingdings" charset="2"/>
              <a:buChar char=""/>
            </a:pPr>
            <a:r>
              <a:rPr lang="ru-RU" sz="1200" spc="-1">
                <a:solidFill>
                  <a:srgbClr val="000000"/>
                </a:solidFill>
                <a:latin typeface="Montserrat"/>
                <a:ea typeface="Montserrat"/>
              </a:rPr>
              <a:t>Разработка и направление методических материалов 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>
              <a:spcBef>
                <a:spcPts val="601"/>
              </a:spcBef>
              <a:tabLst>
                <a:tab pos="0" algn="l"/>
              </a:tabLst>
            </a:pP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05" name="TextBox 17"/>
          <p:cNvSpPr/>
          <p:nvPr/>
        </p:nvSpPr>
        <p:spPr>
          <a:xfrm>
            <a:off x="8067240" y="5011200"/>
            <a:ext cx="3829680" cy="427680"/>
          </a:xfrm>
          <a:prstGeom prst="rect">
            <a:avLst/>
          </a:prstGeom>
          <a:solidFill>
            <a:srgbClr val="DADADA"/>
          </a:solidFill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108000" tIns="107280" rIns="108000" bIns="107280" anchor="t">
            <a:spAutoFit/>
          </a:bodyPr>
          <a:lstStyle/>
          <a:p>
            <a:pPr algn="ctr">
              <a:spcBef>
                <a:spcPts val="601"/>
              </a:spcBef>
            </a:pPr>
            <a:r>
              <a:rPr lang="ru-RU" sz="1400" b="1" spc="-1">
                <a:solidFill>
                  <a:srgbClr val="000000"/>
                </a:solidFill>
                <a:latin typeface="Montserrat"/>
                <a:ea typeface="Montserrat"/>
              </a:rPr>
              <a:t>Министерство образования Московской области</a:t>
            </a:r>
            <a:endParaRPr lang="ru-RU" sz="1400" spc="-1">
              <a:solidFill>
                <a:srgbClr val="000000"/>
              </a:solidFill>
              <a:latin typeface="Open Sans"/>
            </a:endParaRPr>
          </a:p>
        </p:txBody>
      </p:sp>
      <p:cxnSp>
        <p:nvCxnSpPr>
          <p:cNvPr id="306" name="Прямая со стрелкой 8"/>
          <p:cNvCxnSpPr/>
          <p:nvPr/>
        </p:nvCxnSpPr>
        <p:spPr>
          <a:xfrm>
            <a:off x="3526560" y="5172120"/>
            <a:ext cx="4426560" cy="2520"/>
          </a:xfrm>
          <a:prstGeom prst="straightConnector1">
            <a:avLst/>
          </a:prstGeom>
          <a:ln w="57150">
            <a:solidFill>
              <a:srgbClr val="D9D9D9"/>
            </a:solidFill>
            <a:round/>
            <a:tailEnd type="triangle" w="med" len="med"/>
          </a:ln>
        </p:spPr>
      </p:cxnSp>
      <p:sp>
        <p:nvSpPr>
          <p:cNvPr id="307" name="Прямоугольник 34"/>
          <p:cNvSpPr/>
          <p:nvPr/>
        </p:nvSpPr>
        <p:spPr>
          <a:xfrm>
            <a:off x="3937680" y="5335920"/>
            <a:ext cx="4010400" cy="1062360"/>
          </a:xfrm>
          <a:prstGeom prst="rect">
            <a:avLst/>
          </a:prstGeom>
          <a:noFill/>
          <a:ln w="127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36000" tIns="36000" rIns="36000" bIns="36000" numCol="1" spcCol="38160" anchor="t">
            <a:spAutoFit/>
          </a:bodyPr>
          <a:lstStyle/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Wingdings" charset="2"/>
              <a:buChar char=""/>
            </a:pPr>
            <a:r>
              <a:rPr lang="ru-RU" sz="1200" spc="-1">
                <a:solidFill>
                  <a:srgbClr val="000000"/>
                </a:solidFill>
                <a:latin typeface="Montserrat"/>
                <a:ea typeface="Montserrat"/>
              </a:rPr>
              <a:t>Предложения по корректировке политики в сфере сопровождения и профилактики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marL="285840" indent="-285840">
              <a:spcBef>
                <a:spcPts val="601"/>
              </a:spcBef>
              <a:buClr>
                <a:srgbClr val="000000"/>
              </a:buClr>
              <a:buFont typeface="Wingdings" charset="2"/>
              <a:buChar char=""/>
            </a:pPr>
            <a:r>
              <a:rPr lang="ru-RU" sz="1200" spc="-1">
                <a:solidFill>
                  <a:srgbClr val="000000"/>
                </a:solidFill>
                <a:latin typeface="Montserrat"/>
                <a:ea typeface="Montserrat"/>
              </a:rPr>
              <a:t>Информация о состоянии профилактической работы в регионе,  аналитические материалы, обобщенные выводы, доклады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08" name="Прямоугольник 35"/>
          <p:cNvSpPr/>
          <p:nvPr/>
        </p:nvSpPr>
        <p:spPr>
          <a:xfrm>
            <a:off x="8067240" y="4228920"/>
            <a:ext cx="3829680" cy="284760"/>
          </a:xfrm>
          <a:prstGeom prst="rect">
            <a:avLst/>
          </a:prstGeom>
          <a:solidFill>
            <a:schemeClr val="bg1">
              <a:lumMod val="85000"/>
            </a:schemeClr>
          </a:solidFill>
          <a:ln w="25400">
            <a:solidFill>
              <a:srgbClr val="D9D9D9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36000" tIns="36000" rIns="36000" bIns="36000" numCol="1" spcCol="38160" anchor="ctr" anchorCtr="1">
            <a:spAutoFit/>
          </a:bodyPr>
          <a:lstStyle/>
          <a:p>
            <a:pPr>
              <a:tabLst>
                <a:tab pos="0" algn="l"/>
              </a:tabLst>
            </a:pPr>
            <a:r>
              <a:rPr lang="ru-RU" sz="1400" b="1" spc="-1">
                <a:solidFill>
                  <a:srgbClr val="000000"/>
                </a:solidFill>
                <a:latin typeface="Montserrat"/>
                <a:ea typeface="Montserrat"/>
              </a:rPr>
              <a:t>Здравоохранение, МВД, ФСБ, МЧС                     </a:t>
            </a:r>
            <a:endParaRPr lang="ru-RU" sz="1400" spc="-1">
              <a:solidFill>
                <a:srgbClr val="000000"/>
              </a:solidFill>
              <a:latin typeface="Open Sans"/>
            </a:endParaRPr>
          </a:p>
        </p:txBody>
      </p:sp>
      <p:cxnSp>
        <p:nvCxnSpPr>
          <p:cNvPr id="309" name="Прямая со стрелкой 9"/>
          <p:cNvCxnSpPr/>
          <p:nvPr/>
        </p:nvCxnSpPr>
        <p:spPr>
          <a:xfrm>
            <a:off x="9333720" y="3890880"/>
            <a:ext cx="2520" cy="355680"/>
          </a:xfrm>
          <a:prstGeom prst="straightConnector1">
            <a:avLst/>
          </a:prstGeom>
          <a:ln w="57150">
            <a:solidFill>
              <a:srgbClr val="D9D9D9"/>
            </a:solidFill>
            <a:round/>
            <a:tailEnd type="triangle" w="med" len="med"/>
          </a:ln>
        </p:spPr>
      </p:cxnSp>
      <p:cxnSp>
        <p:nvCxnSpPr>
          <p:cNvPr id="310" name="Прямая со стрелкой 10"/>
          <p:cNvCxnSpPr/>
          <p:nvPr/>
        </p:nvCxnSpPr>
        <p:spPr>
          <a:xfrm flipV="1">
            <a:off x="10775880" y="3785040"/>
            <a:ext cx="2520" cy="355680"/>
          </a:xfrm>
          <a:prstGeom prst="straightConnector1">
            <a:avLst/>
          </a:prstGeom>
          <a:ln w="57150">
            <a:solidFill>
              <a:srgbClr val="D9D9D9"/>
            </a:solidFill>
            <a:round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3436987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99;p 1"/>
          <p:cNvSpPr/>
          <p:nvPr/>
        </p:nvSpPr>
        <p:spPr>
          <a:xfrm>
            <a:off x="540000" y="409680"/>
            <a:ext cx="6981120" cy="849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6000" tIns="36000" rIns="36000" bIns="36000" anchor="ctr">
            <a:noAutofit/>
          </a:bodyPr>
          <a:lstStyle/>
          <a:p>
            <a:pPr>
              <a:tabLst>
                <a:tab pos="0" algn="l"/>
              </a:tabLst>
            </a:pPr>
            <a:r>
              <a:rPr lang="en-US" sz="2000" b="1" spc="-1">
                <a:solidFill>
                  <a:srgbClr val="6B6B6B"/>
                </a:solidFill>
                <a:latin typeface="Montserrat"/>
                <a:ea typeface="Montserrat"/>
              </a:rPr>
              <a:t>ПСИХОЛОГО</a:t>
            </a:r>
            <a:r>
              <a:rPr lang="en-US" sz="2000" spc="-1">
                <a:solidFill>
                  <a:srgbClr val="000000"/>
                </a:solidFill>
                <a:latin typeface="Montserrat"/>
                <a:ea typeface="Arial"/>
              </a:rPr>
              <a:t>-</a:t>
            </a:r>
            <a:r>
              <a:rPr lang="en-US" sz="2000" b="1" spc="-1">
                <a:solidFill>
                  <a:srgbClr val="6B6B6B"/>
                </a:solidFill>
                <a:latin typeface="Montserrat"/>
                <a:ea typeface="Montserrat"/>
              </a:rPr>
              <a:t>ПЕДАГОГИЧЕСКАЯ ПОДДЕРЖКА </a:t>
            </a:r>
            <a:endParaRPr lang="ru-RU" sz="2000" spc="-1">
              <a:solidFill>
                <a:srgbClr val="000000"/>
              </a:solidFill>
              <a:latin typeface="Open Sans"/>
            </a:endParaRPr>
          </a:p>
          <a:p>
            <a:pPr>
              <a:tabLst>
                <a:tab pos="0" algn="l"/>
              </a:tabLst>
            </a:pPr>
            <a:r>
              <a:rPr lang="en-US" sz="2000" b="1" spc="-1">
                <a:solidFill>
                  <a:srgbClr val="6B6B6B"/>
                </a:solidFill>
                <a:latin typeface="Montserrat"/>
                <a:ea typeface="Montserrat"/>
              </a:rPr>
              <a:t>ОБУЧАЮЩИХСЯ ГРУППЫ РИСКА</a:t>
            </a:r>
            <a:endParaRPr lang="ru-RU" sz="20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12" name="Прямоугольник 3"/>
          <p:cNvSpPr/>
          <p:nvPr/>
        </p:nvSpPr>
        <p:spPr>
          <a:xfrm>
            <a:off x="183240" y="1391760"/>
            <a:ext cx="672588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tabLst>
                <a:tab pos="0" algn="l"/>
              </a:tabLst>
            </a:pPr>
            <a:r>
              <a:rPr lang="ru-RU" sz="1600" b="1" spc="-1">
                <a:solidFill>
                  <a:srgbClr val="000000"/>
                </a:solidFill>
                <a:latin typeface="Montserrat"/>
              </a:rPr>
              <a:t>	30 </a:t>
            </a:r>
            <a:r>
              <a:rPr lang="ru-RU" sz="1600" spc="-1">
                <a:solidFill>
                  <a:srgbClr val="000000"/>
                </a:solidFill>
                <a:latin typeface="Montserrat"/>
              </a:rPr>
              <a:t>Центров психолого-педагогической, медицинской и социальной помощи</a:t>
            </a:r>
            <a:endParaRPr lang="ru-RU" sz="16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13" name="Прямоугольник 4"/>
          <p:cNvSpPr/>
          <p:nvPr/>
        </p:nvSpPr>
        <p:spPr>
          <a:xfrm>
            <a:off x="6964200" y="564120"/>
            <a:ext cx="517824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tabLst>
                <a:tab pos="0" algn="l"/>
              </a:tabLst>
            </a:pPr>
            <a:r>
              <a:rPr lang="ru-RU" sz="1400" b="1" spc="-1">
                <a:solidFill>
                  <a:srgbClr val="000000">
                    <a:lumMod val="90000"/>
                    <a:lumOff val="5000"/>
                  </a:srgbClr>
                </a:solidFill>
                <a:latin typeface="Montserrat"/>
              </a:rPr>
              <a:t>	Портал «Цифровой психолог» </a:t>
            </a:r>
            <a:r>
              <a:rPr lang="ru-RU" sz="1400" spc="-1">
                <a:solidFill>
                  <a:srgbClr val="000000">
                    <a:lumMod val="90000"/>
                    <a:lumOff val="5000"/>
                  </a:srgbClr>
                </a:solidFill>
                <a:latin typeface="Montserrat"/>
              </a:rPr>
              <a:t>- оказание консультативной помощи в дистанционном формате</a:t>
            </a:r>
            <a:endParaRPr lang="ru-RU" sz="14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14" name="Прямоугольник 6"/>
          <p:cNvSpPr/>
          <p:nvPr/>
        </p:nvSpPr>
        <p:spPr>
          <a:xfrm>
            <a:off x="7232400" y="4160880"/>
            <a:ext cx="481320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tabLst>
                <a:tab pos="0" algn="l"/>
              </a:tabLst>
            </a:pPr>
            <a:r>
              <a:rPr lang="ru-RU" sz="1400" spc="-1">
                <a:solidFill>
                  <a:srgbClr val="000000">
                    <a:lumMod val="90000"/>
                    <a:lumOff val="5000"/>
                  </a:srgbClr>
                </a:solidFill>
                <a:latin typeface="Montserrat"/>
              </a:rPr>
              <a:t>	</a:t>
            </a:r>
            <a:r>
              <a:rPr lang="ru-RU" sz="1400" b="1" spc="-1">
                <a:solidFill>
                  <a:srgbClr val="000000">
                    <a:lumMod val="90000"/>
                    <a:lumOff val="5000"/>
                  </a:srgbClr>
                </a:solidFill>
                <a:latin typeface="Montserrat"/>
              </a:rPr>
              <a:t>Региональный портал психологической помощи центра «Ариадна»  </a:t>
            </a:r>
            <a:endParaRPr lang="ru-RU" sz="1400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315" name="Рисунок 1"/>
          <p:cNvPicPr/>
          <p:nvPr/>
        </p:nvPicPr>
        <p:blipFill>
          <a:blip r:embed="rId2"/>
          <a:stretch/>
        </p:blipFill>
        <p:spPr>
          <a:xfrm>
            <a:off x="7262640" y="1391760"/>
            <a:ext cx="3792240" cy="2719800"/>
          </a:xfrm>
          <a:prstGeom prst="rect">
            <a:avLst/>
          </a:prstGeom>
          <a:ln w="0">
            <a:noFill/>
          </a:ln>
        </p:spPr>
      </p:pic>
      <p:sp>
        <p:nvSpPr>
          <p:cNvPr id="316" name="Прямоугольник 7"/>
          <p:cNvSpPr/>
          <p:nvPr/>
        </p:nvSpPr>
        <p:spPr>
          <a:xfrm>
            <a:off x="9969120" y="1108080"/>
            <a:ext cx="217332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r>
              <a:rPr lang="ru-RU" sz="1200" b="1" spc="-1">
                <a:solidFill>
                  <a:srgbClr val="000000"/>
                </a:solidFill>
                <a:latin typeface="Montserrat"/>
                <a:ea typeface="Montserrat"/>
              </a:rPr>
              <a:t>https://psy.edu.ru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17" name="Прямоугольник 8"/>
          <p:cNvSpPr/>
          <p:nvPr/>
        </p:nvSpPr>
        <p:spPr>
          <a:xfrm>
            <a:off x="10697040" y="4677480"/>
            <a:ext cx="144540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horzOverflow="overflow" lIns="90000" tIns="45000" rIns="90000" bIns="45000" numCol="1" spcCol="0" anchor="t">
            <a:spAutoFit/>
          </a:bodyPr>
          <a:lstStyle/>
          <a:p>
            <a:pPr marL="285840" indent="-285840">
              <a:tabLst>
                <a:tab pos="0" algn="l"/>
              </a:tabLst>
            </a:pPr>
            <a:r>
              <a:rPr lang="ru-RU" sz="1200" b="1" spc="-1">
                <a:solidFill>
                  <a:srgbClr val="000000"/>
                </a:solidFill>
                <a:latin typeface="Montserrat"/>
              </a:rPr>
              <a:t>https://phmr.ru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318" name="Рисунок 5"/>
          <p:cNvPicPr/>
          <p:nvPr/>
        </p:nvPicPr>
        <p:blipFill>
          <a:blip r:embed="rId3"/>
          <a:stretch/>
        </p:blipFill>
        <p:spPr>
          <a:xfrm>
            <a:off x="7759800" y="4679280"/>
            <a:ext cx="2980800" cy="1911600"/>
          </a:xfrm>
          <a:prstGeom prst="rect">
            <a:avLst/>
          </a:prstGeom>
          <a:ln w="0">
            <a:noFill/>
          </a:ln>
        </p:spPr>
      </p:pic>
      <p:sp>
        <p:nvSpPr>
          <p:cNvPr id="319" name="Прямоугольник 9"/>
          <p:cNvSpPr/>
          <p:nvPr/>
        </p:nvSpPr>
        <p:spPr>
          <a:xfrm>
            <a:off x="354240" y="5013360"/>
            <a:ext cx="6664320" cy="119400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lnSpc>
                <a:spcPct val="112000"/>
              </a:lnSpc>
              <a:tabLst>
                <a:tab pos="0" algn="l"/>
              </a:tabLst>
            </a:pPr>
            <a:r>
              <a:rPr lang="ru-RU" sz="1600" b="1" spc="-1" dirty="0">
                <a:solidFill>
                  <a:srgbClr val="000000"/>
                </a:solidFill>
                <a:latin typeface="Montserrat"/>
                <a:ea typeface="Arial"/>
              </a:rPr>
              <a:t>	22 </a:t>
            </a:r>
            <a:r>
              <a:rPr lang="ru-RU" sz="1600" spc="-1" dirty="0" smtClean="0">
                <a:solidFill>
                  <a:srgbClr val="000000"/>
                </a:solidFill>
                <a:latin typeface="Montserrat"/>
                <a:ea typeface="Arial"/>
              </a:rPr>
              <a:t>муниципалитета </a:t>
            </a:r>
            <a:r>
              <a:rPr lang="ru-RU" sz="1600" spc="-1" dirty="0">
                <a:solidFill>
                  <a:srgbClr val="000000"/>
                </a:solidFill>
                <a:latin typeface="Montserrat"/>
                <a:ea typeface="Arial"/>
              </a:rPr>
              <a:t>создали муниципальные консультационно-кризисные службы:  </a:t>
            </a:r>
            <a:endParaRPr lang="ru-RU" sz="1600" spc="-1" dirty="0">
              <a:solidFill>
                <a:srgbClr val="000000"/>
              </a:solidFill>
              <a:latin typeface="Open Sans"/>
            </a:endParaRPr>
          </a:p>
          <a:p>
            <a:pPr marL="285840" indent="-285840">
              <a:lnSpc>
                <a:spcPct val="112000"/>
              </a:lnSpc>
              <a:tabLst>
                <a:tab pos="0" algn="l"/>
              </a:tabLst>
            </a:pPr>
            <a:r>
              <a:rPr lang="ru-RU" sz="1600" b="1" spc="-1" dirty="0">
                <a:solidFill>
                  <a:srgbClr val="000000"/>
                </a:solidFill>
                <a:latin typeface="Montserrat"/>
                <a:ea typeface="Arial"/>
              </a:rPr>
              <a:t>	18 </a:t>
            </a:r>
            <a:r>
              <a:rPr lang="ru-RU" sz="1600" spc="-1" dirty="0">
                <a:solidFill>
                  <a:srgbClr val="000000"/>
                </a:solidFill>
                <a:latin typeface="Montserrat"/>
                <a:ea typeface="Arial"/>
              </a:rPr>
              <a:t>ККС на базе ППМС-центров</a:t>
            </a:r>
            <a:endParaRPr lang="ru-RU" sz="1600" spc="-1" dirty="0">
              <a:solidFill>
                <a:srgbClr val="000000"/>
              </a:solidFill>
              <a:latin typeface="Open Sans"/>
            </a:endParaRPr>
          </a:p>
          <a:p>
            <a:pPr marL="285840" indent="-285840">
              <a:lnSpc>
                <a:spcPct val="112000"/>
              </a:lnSpc>
              <a:tabLst>
                <a:tab pos="0" algn="l"/>
              </a:tabLst>
            </a:pPr>
            <a:r>
              <a:rPr lang="ru-RU" sz="1600" b="1" spc="-1" dirty="0">
                <a:solidFill>
                  <a:srgbClr val="000000"/>
                </a:solidFill>
                <a:latin typeface="Montserrat"/>
                <a:ea typeface="Arial"/>
              </a:rPr>
              <a:t>	4 </a:t>
            </a:r>
            <a:r>
              <a:rPr lang="ru-RU" sz="1600" spc="-1" dirty="0">
                <a:solidFill>
                  <a:srgbClr val="000000"/>
                </a:solidFill>
                <a:latin typeface="Montserrat"/>
                <a:ea typeface="Arial"/>
              </a:rPr>
              <a:t>ККС из числа педагогов-психологов </a:t>
            </a:r>
            <a:r>
              <a:rPr lang="ru-RU" sz="1600" spc="-1" dirty="0" smtClean="0">
                <a:solidFill>
                  <a:srgbClr val="000000"/>
                </a:solidFill>
                <a:latin typeface="Montserrat"/>
                <a:ea typeface="Arial"/>
              </a:rPr>
              <a:t>школ</a:t>
            </a:r>
            <a:endParaRPr lang="ru-RU" sz="1600" spc="-1" dirty="0">
              <a:solidFill>
                <a:srgbClr val="000000"/>
              </a:solidFill>
              <a:latin typeface="Open Sans"/>
            </a:endParaRPr>
          </a:p>
        </p:txBody>
      </p:sp>
      <p:graphicFrame>
        <p:nvGraphicFramePr>
          <p:cNvPr id="320" name="null 1"/>
          <p:cNvGraphicFramePr/>
          <p:nvPr/>
        </p:nvGraphicFramePr>
        <p:xfrm>
          <a:off x="614520" y="2160000"/>
          <a:ext cx="1365480" cy="1371600"/>
        </p:xfrm>
        <a:graphic>
          <a:graphicData uri="http://schemas.openxmlformats.org/drawingml/2006/table">
            <a:tbl>
              <a:tblPr/>
              <a:tblGrid>
                <a:gridCol w="1365480"/>
              </a:tblGrid>
              <a:tr h="2743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Балашиха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Богородский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Воскресенск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Жуковский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Истра 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1" name="null 2"/>
          <p:cNvGraphicFramePr/>
          <p:nvPr/>
        </p:nvGraphicFramePr>
        <p:xfrm>
          <a:off x="2032200" y="2167920"/>
          <a:ext cx="1567800" cy="1645920"/>
        </p:xfrm>
        <a:graphic>
          <a:graphicData uri="http://schemas.openxmlformats.org/drawingml/2006/table">
            <a:tbl>
              <a:tblPr/>
              <a:tblGrid>
                <a:gridCol w="1567800"/>
              </a:tblGrid>
              <a:tr h="2386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Одинцово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386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Орехово-Зуево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</a:tr>
              <a:tr h="2386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Павловский Посад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386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Подольск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386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Пушкино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386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Раменский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2" name="Таблица 2"/>
          <p:cNvGraphicFramePr/>
          <p:nvPr/>
        </p:nvGraphicFramePr>
        <p:xfrm>
          <a:off x="610560" y="3524040"/>
          <a:ext cx="1369440" cy="822960"/>
        </p:xfrm>
        <a:graphic>
          <a:graphicData uri="http://schemas.openxmlformats.org/drawingml/2006/table">
            <a:tbl>
              <a:tblPr/>
              <a:tblGrid>
                <a:gridCol w="1369440"/>
              </a:tblGrid>
              <a:tr h="2386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Красногорск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386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Ленинский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386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Луховицы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3" name="Таблица 6"/>
          <p:cNvGraphicFramePr/>
          <p:nvPr/>
        </p:nvGraphicFramePr>
        <p:xfrm>
          <a:off x="2048040" y="3791160"/>
          <a:ext cx="1552320" cy="1097280"/>
        </p:xfrm>
        <a:graphic>
          <a:graphicData uri="http://schemas.openxmlformats.org/drawingml/2006/table">
            <a:tbl>
              <a:tblPr/>
              <a:tblGrid>
                <a:gridCol w="1552320"/>
              </a:tblGrid>
              <a:tr h="2386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Серпухов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386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Солнечногорск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386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Ступино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  <a:tr h="2401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Электросталь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81D41A"/>
                    </a:solidFill>
                  </a:tcPr>
                </a:tc>
              </a:tr>
            </a:tbl>
          </a:graphicData>
        </a:graphic>
      </p:graphicFrame>
      <p:sp>
        <p:nvSpPr>
          <p:cNvPr id="324" name="TextBox 52"/>
          <p:cNvSpPr/>
          <p:nvPr/>
        </p:nvSpPr>
        <p:spPr>
          <a:xfrm>
            <a:off x="10670040" y="5040000"/>
            <a:ext cx="18720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ru-RU" sz="2000" b="1" spc="-1">
                <a:solidFill>
                  <a:srgbClr val="808080"/>
                </a:solidFill>
              </a:rPr>
              <a:t>1313</a:t>
            </a:r>
            <a:r>
              <a:rPr lang="ru-RU" sz="1600" b="1" spc="-1">
                <a:solidFill>
                  <a:srgbClr val="808080"/>
                </a:solidFill>
              </a:rPr>
              <a:t> консультаций</a:t>
            </a:r>
            <a:endParaRPr lang="ru-RU" sz="16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325" name="TextBox 54"/>
          <p:cNvSpPr/>
          <p:nvPr/>
        </p:nvSpPr>
        <p:spPr>
          <a:xfrm>
            <a:off x="10656000" y="2340000"/>
            <a:ext cx="1872000" cy="638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ru-RU" sz="2000" b="1" spc="-1">
                <a:solidFill>
                  <a:srgbClr val="808080"/>
                </a:solidFill>
              </a:rPr>
              <a:t>100</a:t>
            </a:r>
            <a:r>
              <a:rPr lang="ru-RU" sz="1600" b="1" spc="-1">
                <a:solidFill>
                  <a:srgbClr val="808080"/>
                </a:solidFill>
              </a:rPr>
              <a:t> консультаций</a:t>
            </a:r>
            <a:endParaRPr lang="ru-RU" sz="1600" spc="-1">
              <a:solidFill>
                <a:srgbClr val="000000"/>
              </a:solidFill>
              <a:latin typeface="Open Sans"/>
            </a:endParaRPr>
          </a:p>
        </p:txBody>
      </p:sp>
      <p:graphicFrame>
        <p:nvGraphicFramePr>
          <p:cNvPr id="326" name="null 5"/>
          <p:cNvGraphicFramePr/>
          <p:nvPr/>
        </p:nvGraphicFramePr>
        <p:xfrm>
          <a:off x="3709080" y="2160000"/>
          <a:ext cx="1272960" cy="824040"/>
        </p:xfrm>
        <a:graphic>
          <a:graphicData uri="http://schemas.openxmlformats.org/drawingml/2006/table">
            <a:tbl>
              <a:tblPr/>
              <a:tblGrid>
                <a:gridCol w="1272960"/>
              </a:tblGrid>
              <a:tr h="2736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Бронницы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736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Домодедово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754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Клин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7" name="null 6"/>
          <p:cNvGraphicFramePr/>
          <p:nvPr/>
        </p:nvGraphicFramePr>
        <p:xfrm>
          <a:off x="3691080" y="2982600"/>
          <a:ext cx="1612800" cy="617400"/>
        </p:xfrm>
        <a:graphic>
          <a:graphicData uri="http://schemas.openxmlformats.org/drawingml/2006/table">
            <a:tbl>
              <a:tblPr/>
              <a:tblGrid>
                <a:gridCol w="1612800"/>
              </a:tblGrid>
              <a:tr h="3078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Реутов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3096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Руза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8" name="Таблица 7"/>
          <p:cNvGraphicFramePr/>
          <p:nvPr/>
        </p:nvGraphicFramePr>
        <p:xfrm>
          <a:off x="4994640" y="2160000"/>
          <a:ext cx="1125360" cy="1440000"/>
        </p:xfrm>
        <a:graphic>
          <a:graphicData uri="http://schemas.openxmlformats.org/drawingml/2006/table">
            <a:tbl>
              <a:tblPr/>
              <a:tblGrid>
                <a:gridCol w="1125360"/>
              </a:tblGrid>
              <a:tr h="2872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Коломна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872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Лобня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872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Люберцы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8872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Montserrat"/>
                        </a:rPr>
                        <a:t>Мытищи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894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Коломна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9" name="Таблица 8"/>
          <p:cNvGraphicFramePr/>
          <p:nvPr/>
        </p:nvGraphicFramePr>
        <p:xfrm>
          <a:off x="6096240" y="2170440"/>
          <a:ext cx="875520" cy="1429560"/>
        </p:xfrm>
        <a:graphic>
          <a:graphicData uri="http://schemas.openxmlformats.org/drawingml/2006/table">
            <a:tbl>
              <a:tblPr/>
              <a:tblGrid>
                <a:gridCol w="875520"/>
              </a:tblGrid>
              <a:tr h="2858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Талдом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858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Montserrat"/>
                        </a:rPr>
                        <a:t>Химки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858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Чехов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858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Шатура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  <a:tr h="28620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DejaVu Sans"/>
                        </a:rPr>
                        <a:t>Щелково 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1800" marR="1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rgbClr val="FFFF38"/>
                    </a:solidFill>
                  </a:tcPr>
                </a:tc>
              </a:tr>
            </a:tbl>
          </a:graphicData>
        </a:graphic>
      </p:graphicFrame>
      <p:sp>
        <p:nvSpPr>
          <p:cNvPr id="330" name="TextBox 431"/>
          <p:cNvSpPr/>
          <p:nvPr/>
        </p:nvSpPr>
        <p:spPr>
          <a:xfrm>
            <a:off x="4140000" y="3960000"/>
            <a:ext cx="2338560" cy="519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285840" indent="-285840" algn="just">
              <a:lnSpc>
                <a:spcPct val="112000"/>
              </a:lnSpc>
              <a:tabLst>
                <a:tab pos="0" algn="l"/>
              </a:tabLst>
            </a:pPr>
            <a:r>
              <a:rPr lang="ru-RU" sz="1600" spc="-1">
                <a:solidFill>
                  <a:srgbClr val="000000"/>
                </a:solidFill>
                <a:latin typeface="Montserrat"/>
                <a:ea typeface="Arial"/>
              </a:rPr>
              <a:t>в процессе создания ККС на базе ППМС-центра</a:t>
            </a:r>
            <a:endParaRPr lang="ru-RU" sz="1600" spc="-1">
              <a:solidFill>
                <a:srgbClr val="00000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201891904"/>
      </p:ext>
    </p:extLst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Прямоугольник 46"/>
          <p:cNvSpPr/>
          <p:nvPr/>
        </p:nvSpPr>
        <p:spPr>
          <a:xfrm>
            <a:off x="263520" y="1196640"/>
            <a:ext cx="6334200" cy="3505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/>
            <a:r>
              <a:rPr lang="ru-RU" sz="1400" spc="-1" dirty="0">
                <a:solidFill>
                  <a:srgbClr val="000000"/>
                </a:solidFill>
                <a:latin typeface="Montserrat"/>
                <a:ea typeface="Montserrat Light"/>
              </a:rPr>
              <a:t>Методическая площадка для  специалистов психолого-педагогических служб образовательных организаций Подмосковья</a:t>
            </a:r>
            <a:endParaRPr lang="ru-RU" sz="1400" spc="-1" dirty="0">
              <a:solidFill>
                <a:srgbClr val="000000"/>
              </a:solidFill>
              <a:latin typeface="Open Sans"/>
            </a:endParaRPr>
          </a:p>
          <a:p>
            <a:pPr algn="just"/>
            <a:endParaRPr lang="ru-RU" sz="1400" spc="-1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sz="1400" spc="-1" dirty="0">
                <a:solidFill>
                  <a:srgbClr val="000000"/>
                </a:solidFill>
                <a:latin typeface="Montserrat"/>
                <a:ea typeface="Montserrat Light"/>
              </a:rPr>
              <a:t>Проводится вторую среду каждого месяца в 15:30</a:t>
            </a:r>
            <a:endParaRPr lang="ru-RU" sz="1400" spc="-1" dirty="0">
              <a:solidFill>
                <a:srgbClr val="000000"/>
              </a:solidFill>
              <a:latin typeface="Open Sans"/>
            </a:endParaRPr>
          </a:p>
          <a:p>
            <a:pPr algn="just"/>
            <a:endParaRPr lang="ru-RU" sz="1400" spc="-1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sz="1400" spc="-1" dirty="0">
                <a:solidFill>
                  <a:srgbClr val="000000"/>
                </a:solidFill>
                <a:latin typeface="Montserrat"/>
                <a:ea typeface="Montserrat Light"/>
              </a:rPr>
              <a:t>Результаты:</a:t>
            </a:r>
            <a:endParaRPr lang="ru-RU" sz="1400" spc="-1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sz="1400" spc="-1" dirty="0">
                <a:solidFill>
                  <a:srgbClr val="000000"/>
                </a:solidFill>
                <a:latin typeface="Montserrat"/>
                <a:ea typeface="Montserrat Light"/>
              </a:rPr>
              <a:t>С 2025 года проведено 15 методических семинаров в </a:t>
            </a:r>
            <a:r>
              <a:rPr lang="ru-RU" sz="1400" spc="-1" dirty="0" smtClean="0">
                <a:solidFill>
                  <a:srgbClr val="000000"/>
                </a:solidFill>
                <a:latin typeface="Montserrat"/>
                <a:ea typeface="Montserrat Light"/>
              </a:rPr>
              <a:t>онлайн-формате </a:t>
            </a:r>
            <a:r>
              <a:rPr lang="ru-RU" sz="1400" spc="-1" dirty="0">
                <a:solidFill>
                  <a:srgbClr val="000000"/>
                </a:solidFill>
                <a:latin typeface="Montserrat"/>
                <a:ea typeface="Montserrat Light"/>
              </a:rPr>
              <a:t>с суммарным охватом более </a:t>
            </a:r>
            <a:r>
              <a:rPr lang="ru-RU" sz="1400" spc="-1" dirty="0" smtClean="0">
                <a:solidFill>
                  <a:srgbClr val="000000"/>
                </a:solidFill>
                <a:latin typeface="Montserrat"/>
                <a:ea typeface="Arial"/>
              </a:rPr>
              <a:t>18000</a:t>
            </a:r>
            <a:r>
              <a:rPr lang="ru-RU" sz="1400" spc="-1" dirty="0" smtClean="0">
                <a:solidFill>
                  <a:srgbClr val="000000"/>
                </a:solidFill>
                <a:latin typeface="Montserrat"/>
                <a:ea typeface="Montserrat Light"/>
              </a:rPr>
              <a:t> </a:t>
            </a:r>
            <a:r>
              <a:rPr lang="ru-RU" sz="1400" spc="-1" dirty="0">
                <a:solidFill>
                  <a:srgbClr val="000000"/>
                </a:solidFill>
                <a:latin typeface="Montserrat"/>
                <a:ea typeface="Montserrat Light"/>
              </a:rPr>
              <a:t>участников</a:t>
            </a:r>
            <a:endParaRPr lang="ru-RU" sz="1400" spc="-1" dirty="0">
              <a:solidFill>
                <a:srgbClr val="000000"/>
              </a:solidFill>
              <a:latin typeface="Open Sans"/>
            </a:endParaRPr>
          </a:p>
          <a:p>
            <a:pPr algn="just"/>
            <a:endParaRPr lang="ru-RU" sz="1400" spc="-1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sz="1400" spc="-1" dirty="0">
                <a:solidFill>
                  <a:srgbClr val="000000"/>
                </a:solidFill>
                <a:latin typeface="Montserrat"/>
                <a:ea typeface="Montserrat Light"/>
              </a:rPr>
              <a:t>Создан раздел «Час психолога» на сайте КУРО</a:t>
            </a:r>
            <a:endParaRPr lang="ru-RU" sz="1400" spc="-1" dirty="0">
              <a:solidFill>
                <a:srgbClr val="000000"/>
              </a:solidFill>
              <a:latin typeface="Open Sans"/>
            </a:endParaRPr>
          </a:p>
          <a:p>
            <a:pPr algn="just"/>
            <a:endParaRPr lang="ru-RU" sz="1400" spc="-1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sz="1400" spc="-1" dirty="0">
                <a:solidFill>
                  <a:srgbClr val="000000"/>
                </a:solidFill>
                <a:latin typeface="Montserrat"/>
                <a:ea typeface="Arial"/>
              </a:rPr>
              <a:t>Видеоматериалы публикуются: на сайте и канале КУРО, канале в МАХ «#</a:t>
            </a:r>
            <a:r>
              <a:rPr lang="ru-RU" sz="1400" spc="-1" dirty="0" err="1">
                <a:solidFill>
                  <a:srgbClr val="000000"/>
                </a:solidFill>
                <a:latin typeface="Montserrat"/>
                <a:ea typeface="Arial"/>
              </a:rPr>
              <a:t>ВоспитаниеПодмосковья</a:t>
            </a:r>
            <a:r>
              <a:rPr lang="ru-RU" sz="1400" spc="-1" dirty="0">
                <a:solidFill>
                  <a:srgbClr val="000000"/>
                </a:solidFill>
                <a:latin typeface="Montserrat"/>
                <a:ea typeface="Arial"/>
              </a:rPr>
              <a:t>», в сообществе КУРО в ВК</a:t>
            </a:r>
            <a:endParaRPr lang="ru-RU" sz="1400" spc="-1" dirty="0">
              <a:solidFill>
                <a:srgbClr val="000000"/>
              </a:solidFill>
              <a:latin typeface="Open Sans"/>
            </a:endParaRPr>
          </a:p>
          <a:p>
            <a:pPr algn="just"/>
            <a:endParaRPr lang="ru-RU" sz="1400" spc="-1" dirty="0">
              <a:solidFill>
                <a:srgbClr val="000000"/>
              </a:solidFill>
              <a:latin typeface="Open Sans"/>
            </a:endParaRPr>
          </a:p>
          <a:p>
            <a:pPr algn="just"/>
            <a:r>
              <a:rPr lang="ru-RU" sz="1400" spc="-1" dirty="0">
                <a:solidFill>
                  <a:srgbClr val="000000"/>
                </a:solidFill>
                <a:latin typeface="Montserrat"/>
                <a:ea typeface="Montserrat Light"/>
              </a:rPr>
              <a:t>                           </a:t>
            </a:r>
            <a:endParaRPr lang="ru-RU" sz="1400" spc="-1" dirty="0">
              <a:solidFill>
                <a:srgbClr val="000000"/>
              </a:solidFill>
              <a:latin typeface="Open Sans"/>
            </a:endParaRPr>
          </a:p>
          <a:p>
            <a:endParaRPr lang="ru-RU" sz="1400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92" name="CustomShape 2"/>
          <p:cNvSpPr/>
          <p:nvPr/>
        </p:nvSpPr>
        <p:spPr>
          <a:xfrm>
            <a:off x="360000" y="360000"/>
            <a:ext cx="10746360" cy="6140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ru-RU" sz="1400" spc="-1" dirty="0">
              <a:solidFill>
                <a:srgbClr val="000000"/>
              </a:solidFill>
              <a:latin typeface="Open Sans"/>
            </a:endParaRPr>
          </a:p>
          <a:p>
            <a:r>
              <a:rPr lang="ru-RU" sz="2000" b="1" cap="all" spc="32" dirty="0" smtClean="0">
                <a:solidFill>
                  <a:srgbClr val="999999"/>
                </a:solidFill>
                <a:latin typeface="Montserrat"/>
                <a:ea typeface="Arial"/>
              </a:rPr>
              <a:t>РЕГИОНАЛЬНЫЙ проект </a:t>
            </a:r>
            <a:r>
              <a:rPr lang="ru-RU" sz="2000" b="1" cap="all" spc="32" dirty="0">
                <a:solidFill>
                  <a:srgbClr val="999999"/>
                </a:solidFill>
                <a:latin typeface="Montserrat"/>
                <a:ea typeface="Arial"/>
              </a:rPr>
              <a:t>«Час психолога»</a:t>
            </a:r>
            <a:endParaRPr lang="ru-RU" sz="2000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93" name="TextBox 4"/>
          <p:cNvSpPr/>
          <p:nvPr/>
        </p:nvSpPr>
        <p:spPr>
          <a:xfrm>
            <a:off x="8396280" y="5816880"/>
            <a:ext cx="1978560" cy="478080"/>
          </a:xfrm>
          <a:prstGeom prst="rect">
            <a:avLst/>
          </a:prstGeom>
          <a:solidFill>
            <a:schemeClr val="bg1"/>
          </a:solidFill>
          <a:ln w="317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lang="ru-RU" sz="2000" spc="-1">
              <a:solidFill>
                <a:srgbClr val="000000"/>
              </a:solidFill>
              <a:latin typeface="Montserrat"/>
              <a:ea typeface="Arial"/>
            </a:endParaRPr>
          </a:p>
        </p:txBody>
      </p:sp>
      <p:sp>
        <p:nvSpPr>
          <p:cNvPr id="195" name="Прямоугольник 48"/>
          <p:cNvSpPr/>
          <p:nvPr/>
        </p:nvSpPr>
        <p:spPr>
          <a:xfrm>
            <a:off x="4424040" y="4500000"/>
            <a:ext cx="2173680" cy="516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/>
            <a:r>
              <a:rPr lang="ru-RU" sz="1400" spc="-1">
                <a:solidFill>
                  <a:srgbClr val="000000"/>
                </a:solidFill>
                <a:latin typeface="Montserrat"/>
                <a:ea typeface="Montserrat Light"/>
              </a:rPr>
              <a:t>Постоянная ссылка для участия:</a:t>
            </a:r>
            <a:endParaRPr lang="ru-RU" sz="1400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196" name="Рисунок 22"/>
          <p:cNvPicPr/>
          <p:nvPr/>
        </p:nvPicPr>
        <p:blipFill>
          <a:blip r:embed="rId2"/>
          <a:stretch/>
        </p:blipFill>
        <p:spPr>
          <a:xfrm>
            <a:off x="5001480" y="5220000"/>
            <a:ext cx="1117080" cy="1117080"/>
          </a:xfrm>
          <a:prstGeom prst="rect">
            <a:avLst/>
          </a:prstGeom>
          <a:ln w="0">
            <a:noFill/>
          </a:ln>
        </p:spPr>
      </p:pic>
      <p:pic>
        <p:nvPicPr>
          <p:cNvPr id="197" name="Рисунок 23"/>
          <p:cNvPicPr/>
          <p:nvPr/>
        </p:nvPicPr>
        <p:blipFill>
          <a:blip r:embed="rId3"/>
          <a:stretch/>
        </p:blipFill>
        <p:spPr>
          <a:xfrm>
            <a:off x="2340000" y="5325480"/>
            <a:ext cx="1035360" cy="973080"/>
          </a:xfrm>
          <a:prstGeom prst="rect">
            <a:avLst/>
          </a:prstGeom>
          <a:ln w="9525">
            <a:noFill/>
          </a:ln>
        </p:spPr>
      </p:pic>
      <p:graphicFrame>
        <p:nvGraphicFramePr>
          <p:cNvPr id="198" name="Таблица 5"/>
          <p:cNvGraphicFramePr/>
          <p:nvPr>
            <p:extLst>
              <p:ext uri="{D42A27DB-BD31-4B8C-83A1-F6EECF244321}">
                <p14:modId xmlns:p14="http://schemas.microsoft.com/office/powerpoint/2010/main" val="1640087405"/>
              </p:ext>
            </p:extLst>
          </p:nvPr>
        </p:nvGraphicFramePr>
        <p:xfrm>
          <a:off x="6819583" y="815040"/>
          <a:ext cx="5112360" cy="4322520"/>
        </p:xfrm>
        <a:graphic>
          <a:graphicData uri="http://schemas.openxmlformats.org/drawingml/2006/table">
            <a:tbl>
              <a:tblPr/>
              <a:tblGrid>
                <a:gridCol w="1002240"/>
                <a:gridCol w="4110120"/>
              </a:tblGrid>
              <a:tr h="3448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10.09.2025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«Психолого-педагогическое обследование обучающихся в ОО»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</a:tr>
              <a:tr h="45036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08.10.2025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«Организационная работа с обучающимися с социально-психологической дезадаптацией»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</a:tr>
              <a:tr h="3142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12.11.2025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«Формировании психологически безопасной образовательной среды»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</a:tr>
              <a:tr h="3448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10.12.2025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«Единое пространство поддержки и безопасности: педагоги, родители, дети»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</a:tr>
              <a:tr h="3142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15.01.2026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«Безопасность детей в школе: от превенции к посткризисному сопровождению».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</a:tr>
              <a:tr h="6382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11.02.2026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«Комплексный подход к формированию и развитию стрессоустойчивости у подростков с аутоагрессивным поведением».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</a:tr>
              <a:tr h="17244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11.03.2026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«Работа с родителями: стратегии партнерства».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</a:tr>
              <a:tr h="314280"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ru-RU" sz="1200" b="0" strike="noStrike" spc="-1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15.04.2026</a:t>
                      </a:r>
                      <a:endParaRPr lang="ru-RU" sz="12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spcBef>
                          <a:spcPts val="283"/>
                        </a:spcBef>
                        <a:spcAft>
                          <a:spcPts val="283"/>
                        </a:spcAft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Montserrat"/>
                          <a:ea typeface="Montserrat Light"/>
                        </a:rPr>
                        <a:t>«Мероприятия весенней недели психологии. Психологические аспекты подготовки к экзаменам обучающихся».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68400" marR="68400"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820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Montserrat Regular"/>
                          <a:ea typeface="Arial"/>
                        </a:rPr>
                        <a:t>10.06.2026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200" b="0" strike="noStrike" spc="-1" dirty="0">
                          <a:solidFill>
                            <a:schemeClr val="dk1"/>
                          </a:solidFill>
                          <a:latin typeface="Montserrat Regular"/>
                          <a:ea typeface="Arial"/>
                        </a:rPr>
                        <a:t>Зависимое поведение – глобальный фактор угрозы безопасности здоровья и позитивного развития</a:t>
                      </a:r>
                      <a:endParaRPr lang="ru-RU" sz="12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>
                    <a:lnL w="12240">
                      <a:solidFill>
                        <a:srgbClr val="4F81BD"/>
                      </a:solidFill>
                      <a:prstDash val="solid"/>
                    </a:lnL>
                    <a:lnR w="12240">
                      <a:solidFill>
                        <a:srgbClr val="4F81BD"/>
                      </a:solidFill>
                      <a:prstDash val="solid"/>
                    </a:lnR>
                    <a:lnT w="12240">
                      <a:solidFill>
                        <a:srgbClr val="4F81BD"/>
                      </a:solidFill>
                      <a:prstDash val="solid"/>
                    </a:lnT>
                    <a:lnB w="12240">
                      <a:solidFill>
                        <a:srgbClr val="4F81BD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99" name="Прямоугольник 49"/>
          <p:cNvSpPr/>
          <p:nvPr/>
        </p:nvSpPr>
        <p:spPr>
          <a:xfrm>
            <a:off x="8403120" y="416880"/>
            <a:ext cx="1999440" cy="303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r>
              <a:rPr lang="ru-RU" sz="1400" spc="-1">
                <a:solidFill>
                  <a:srgbClr val="000000"/>
                </a:solidFill>
                <a:latin typeface="Montserrat"/>
                <a:ea typeface="Montserrat Light"/>
              </a:rPr>
              <a:t> 2025/2026 УЧЕБНЫЙ ГОД</a:t>
            </a:r>
            <a:endParaRPr lang="ru-RU" sz="1400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200" name="Picture 3" descr="https://downloader.disk.yandex.ru/preview/2a63210064ff513c5049a0b065fde441400bc8e8432fbb12dc4d8c43e6975276/6925b7cd/Xuwj3Q7_nb9rWpaSrfiMvoj8BfYlS_7X15_jNQ5j5aywbMvAW2jKSaz4JvH3zn6or95D-Oi8n3loZY4RwUuAlw%3D%3D?uid=0&amp;filename=%D0%A0%D0%B5%D1%81%D1%83%D1%80%D1%81%20188%404x.png&amp;disposition=inline&amp;hash=&amp;limit=0&amp;content_type=image%2Fpng&amp;owner_uid=0&amp;tknv=v3&amp;size=1460x993"/>
          <p:cNvPicPr/>
          <p:nvPr/>
        </p:nvPicPr>
        <p:blipFill>
          <a:blip r:embed="rId4"/>
          <a:stretch/>
        </p:blipFill>
        <p:spPr>
          <a:xfrm>
            <a:off x="263520" y="5360040"/>
            <a:ext cx="1174320" cy="1113840"/>
          </a:xfrm>
          <a:prstGeom prst="rect">
            <a:avLst/>
          </a:prstGeom>
          <a:ln w="0">
            <a:noFill/>
          </a:ln>
        </p:spPr>
      </p:pic>
      <p:sp>
        <p:nvSpPr>
          <p:cNvPr id="201" name="TextBox 561"/>
          <p:cNvSpPr/>
          <p:nvPr/>
        </p:nvSpPr>
        <p:spPr>
          <a:xfrm>
            <a:off x="1620000" y="4551480"/>
            <a:ext cx="2367720" cy="667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/>
            <a:r>
              <a:rPr lang="ru-RU" sz="1400" spc="-1" dirty="0">
                <a:solidFill>
                  <a:srgbClr val="000000"/>
                </a:solidFill>
                <a:latin typeface="Montserrat"/>
                <a:ea typeface="Montserrat Light"/>
              </a:rPr>
              <a:t>Все выпуски можно посмотреть</a:t>
            </a:r>
            <a:endParaRPr lang="ru-RU" sz="1400" spc="-1" dirty="0">
              <a:solidFill>
                <a:srgbClr val="000000"/>
              </a:solidFill>
              <a:latin typeface="Open Sans"/>
            </a:endParaRPr>
          </a:p>
          <a:p>
            <a:pPr algn="ctr"/>
            <a:r>
              <a:rPr lang="ru-RU" sz="1400" spc="-1" dirty="0">
                <a:solidFill>
                  <a:srgbClr val="000000"/>
                </a:solidFill>
                <a:latin typeface="Montserrat"/>
                <a:ea typeface="Montserrat Light"/>
              </a:rPr>
              <a:t>здесь: </a:t>
            </a:r>
            <a:endParaRPr lang="ru-RU" sz="1400" spc="-1" dirty="0">
              <a:solidFill>
                <a:srgbClr val="000000"/>
              </a:solidFill>
              <a:latin typeface="Open Sans"/>
            </a:endParaRPr>
          </a:p>
          <a:p>
            <a:pPr algn="ctr"/>
            <a:endParaRPr lang="ru-RU" sz="1400" spc="-1" dirty="0">
              <a:solidFill>
                <a:srgbClr val="00000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09668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Picture 12" descr="http://qrcoder.ru/code/?https%3A%2F%2Fclc.li%2FqWnfF&amp;4&amp;0"/>
          <p:cNvPicPr/>
          <p:nvPr/>
        </p:nvPicPr>
        <p:blipFill>
          <a:blip r:embed="rId2"/>
          <a:stretch/>
        </p:blipFill>
        <p:spPr>
          <a:xfrm>
            <a:off x="6712200" y="5339880"/>
            <a:ext cx="1254960" cy="1254960"/>
          </a:xfrm>
          <a:prstGeom prst="rect">
            <a:avLst/>
          </a:prstGeom>
          <a:ln w="0">
            <a:noFill/>
          </a:ln>
        </p:spPr>
      </p:pic>
      <p:pic>
        <p:nvPicPr>
          <p:cNvPr id="165" name="Picture 7" descr="http://qrcoder.ru/code/?https%3A%2F%2Fvk.cc%2FcVPhJL&amp;4&amp;0"/>
          <p:cNvPicPr/>
          <p:nvPr/>
        </p:nvPicPr>
        <p:blipFill>
          <a:blip r:embed="rId3"/>
          <a:stretch/>
        </p:blipFill>
        <p:spPr>
          <a:xfrm>
            <a:off x="3662640" y="5339880"/>
            <a:ext cx="1254960" cy="1254960"/>
          </a:xfrm>
          <a:prstGeom prst="rect">
            <a:avLst/>
          </a:prstGeom>
          <a:ln w="0">
            <a:noFill/>
          </a:ln>
        </p:spPr>
      </p:pic>
      <p:pic>
        <p:nvPicPr>
          <p:cNvPr id="166" name="Picture 8" descr="http://qrcoder.ru/code/?https%3A%2F%2Fvk.cc%2FcVPhqs&amp;4&amp;0"/>
          <p:cNvPicPr/>
          <p:nvPr/>
        </p:nvPicPr>
        <p:blipFill>
          <a:blip r:embed="rId4"/>
          <a:stretch/>
        </p:blipFill>
        <p:spPr>
          <a:xfrm>
            <a:off x="9842040" y="2302560"/>
            <a:ext cx="1339200" cy="1339200"/>
          </a:xfrm>
          <a:prstGeom prst="rect">
            <a:avLst/>
          </a:prstGeom>
          <a:ln w="0">
            <a:noFill/>
          </a:ln>
        </p:spPr>
      </p:pic>
      <p:pic>
        <p:nvPicPr>
          <p:cNvPr id="167" name="Picture 9" descr="http://qrcoder.ru/code/?https%3A%2F%2Fvk.cc%2FcVPhee&amp;4&amp;0"/>
          <p:cNvPicPr/>
          <p:nvPr/>
        </p:nvPicPr>
        <p:blipFill>
          <a:blip r:embed="rId5"/>
          <a:stretch/>
        </p:blipFill>
        <p:spPr>
          <a:xfrm>
            <a:off x="7157160" y="2358000"/>
            <a:ext cx="1254960" cy="1254960"/>
          </a:xfrm>
          <a:prstGeom prst="rect">
            <a:avLst/>
          </a:prstGeom>
          <a:ln w="0">
            <a:noFill/>
          </a:ln>
        </p:spPr>
      </p:pic>
      <p:pic>
        <p:nvPicPr>
          <p:cNvPr id="168" name="Picture 10" descr="http://qrcoder.ru/code/?https%3A%2F%2Fvk.cc%2FcVPh3N&amp;4&amp;0"/>
          <p:cNvPicPr/>
          <p:nvPr/>
        </p:nvPicPr>
        <p:blipFill>
          <a:blip r:embed="rId6"/>
          <a:stretch/>
        </p:blipFill>
        <p:spPr>
          <a:xfrm>
            <a:off x="5010120" y="2413800"/>
            <a:ext cx="1254960" cy="1254960"/>
          </a:xfrm>
          <a:prstGeom prst="rect">
            <a:avLst/>
          </a:prstGeom>
          <a:ln w="0">
            <a:noFill/>
          </a:ln>
        </p:spPr>
      </p:pic>
      <p:sp>
        <p:nvSpPr>
          <p:cNvPr id="169" name="Google Shape;219;p 2"/>
          <p:cNvSpPr/>
          <p:nvPr/>
        </p:nvSpPr>
        <p:spPr>
          <a:xfrm>
            <a:off x="360000" y="283680"/>
            <a:ext cx="9921960" cy="90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tabLst>
                <a:tab pos="0" algn="l"/>
              </a:tabLst>
            </a:pPr>
            <a:r>
              <a:rPr lang="ru-RU" sz="2000" b="1" spc="-1" dirty="0" smtClean="0">
                <a:solidFill>
                  <a:srgbClr val="7F7F7F"/>
                </a:solidFill>
                <a:latin typeface="Montserrat"/>
                <a:ea typeface="Montserrat"/>
              </a:rPr>
              <a:t>РЕГИОНАЛЬНЫЙ ПРОЕКТ </a:t>
            </a:r>
            <a:r>
              <a:rPr lang="ru-RU" sz="2000" b="1" spc="-1" dirty="0">
                <a:solidFill>
                  <a:srgbClr val="7F7F7F"/>
                </a:solidFill>
                <a:latin typeface="Montserrat"/>
                <a:ea typeface="Montserrat"/>
              </a:rPr>
              <a:t>«КЛАССНЫЙ ЧАС» ДЛЯ КЛАССНЫХ РУКОВОДИТЕЛЕЙ, СОВЕТНИКОВ ПО ВОСПИТАНИЮ, СОЦИАЛЬНЫХ ПЕДАГОГОВ ПО ВОПРОСАМ ПРОФИЛАКТИКИ</a:t>
            </a:r>
            <a:endParaRPr lang="ru-RU" sz="2000" spc="-1" dirty="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70" name="Google Shape;220;p 8"/>
          <p:cNvSpPr/>
          <p:nvPr/>
        </p:nvSpPr>
        <p:spPr>
          <a:xfrm>
            <a:off x="-28440" y="4091760"/>
            <a:ext cx="306936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spAutoFit/>
          </a:bodyPr>
          <a:lstStyle/>
          <a:p>
            <a:pPr algn="ctr"/>
            <a:r>
              <a:rPr lang="ru-RU" sz="1200" b="1" spc="-1">
                <a:solidFill>
                  <a:srgbClr val="666666"/>
                </a:solidFill>
                <a:latin typeface="Montserrat"/>
                <a:ea typeface="Montserrat"/>
              </a:rPr>
              <a:t>22.01.2026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>
              <a:tabLst>
                <a:tab pos="0" algn="l"/>
              </a:tabLst>
            </a:pPr>
            <a:r>
              <a:rPr lang="ru-RU" sz="1200" b="1" spc="-1">
                <a:solidFill>
                  <a:srgbClr val="666666"/>
                </a:solidFill>
                <a:latin typeface="Montserrat"/>
                <a:ea typeface="Montserrat"/>
              </a:rPr>
              <a:t>«Профилактика вовлечения подростков в экстремистскую и террористическую деятельность»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71" name="Google Shape;224;p 2"/>
          <p:cNvSpPr/>
          <p:nvPr/>
        </p:nvSpPr>
        <p:spPr>
          <a:xfrm>
            <a:off x="633240" y="6473520"/>
            <a:ext cx="456840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en-US" sz="1200" u="sng" spc="-1">
                <a:solidFill>
                  <a:srgbClr val="000000"/>
                </a:solidFill>
                <a:ea typeface="Arial"/>
                <a:hlinkClick r:id="rId7"/>
              </a:rPr>
              <a:t>https://</a:t>
            </a:r>
            <a:r>
              <a:rPr lang="en-US" sz="1200" u="sng" spc="-1">
                <a:solidFill>
                  <a:srgbClr val="000000"/>
                </a:solidFill>
                <a:ea typeface="Arial"/>
                <a:hlinkClick r:id="rId7"/>
              </a:rPr>
              <a:t>vk.cc/cVPewY</a:t>
            </a:r>
            <a:r>
              <a:rPr lang="ru-RU" sz="1200" u="sng" spc="-1">
                <a:solidFill>
                  <a:srgbClr val="000000"/>
                </a:solidFill>
                <a:ea typeface="Arial"/>
              </a:rPr>
              <a:t> 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172" name="Google Shape;225;p 2"/>
          <p:cNvPicPr/>
          <p:nvPr/>
        </p:nvPicPr>
        <p:blipFill>
          <a:blip r:embed="rId8"/>
          <a:stretch/>
        </p:blipFill>
        <p:spPr>
          <a:xfrm>
            <a:off x="870120" y="5106600"/>
            <a:ext cx="1052280" cy="1078560"/>
          </a:xfrm>
          <a:prstGeom prst="rect">
            <a:avLst/>
          </a:prstGeom>
          <a:ln w="0">
            <a:noFill/>
          </a:ln>
        </p:spPr>
      </p:pic>
      <p:sp>
        <p:nvSpPr>
          <p:cNvPr id="173" name="Google Shape;226;p 2"/>
          <p:cNvSpPr/>
          <p:nvPr/>
        </p:nvSpPr>
        <p:spPr>
          <a:xfrm>
            <a:off x="8746920" y="3515040"/>
            <a:ext cx="3300120" cy="365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spAutoFit/>
          </a:bodyPr>
          <a:lstStyle/>
          <a:p>
            <a:pPr algn="ctr"/>
            <a:r>
              <a:rPr lang="en-US" sz="1200" u="sng" spc="-1">
                <a:solidFill>
                  <a:srgbClr val="0000FF"/>
                </a:solidFill>
                <a:ea typeface="Montserrat"/>
                <a:hlinkClick r:id="rId9"/>
              </a:rPr>
              <a:t>https</a:t>
            </a:r>
            <a:r>
              <a:rPr lang="en-US" sz="1200" u="sng" spc="-1">
                <a:solidFill>
                  <a:srgbClr val="000000"/>
                </a:solidFill>
                <a:ea typeface="Arial"/>
                <a:hlinkClick r:id="rId9"/>
              </a:rPr>
              <a:t>://</a:t>
            </a:r>
            <a:r>
              <a:rPr lang="en-US" sz="1200" u="sng" spc="-1">
                <a:solidFill>
                  <a:srgbClr val="0000FF"/>
                </a:solidFill>
                <a:ea typeface="Montserrat"/>
                <a:hlinkClick r:id="rId9"/>
              </a:rPr>
              <a:t>vk.cc/cVPhqs</a:t>
            </a:r>
            <a:r>
              <a:rPr lang="ru-RU" sz="1200" spc="-1">
                <a:solidFill>
                  <a:srgbClr val="666666"/>
                </a:solidFill>
                <a:ea typeface="Montserrat"/>
              </a:rPr>
              <a:t> 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74" name="Google Shape;229;p 2"/>
          <p:cNvSpPr/>
          <p:nvPr/>
        </p:nvSpPr>
        <p:spPr>
          <a:xfrm>
            <a:off x="10002240" y="6435720"/>
            <a:ext cx="245016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ru-RU" sz="1200" u="sng" spc="-1">
                <a:solidFill>
                  <a:srgbClr val="000000"/>
                </a:solidFill>
                <a:ea typeface="Arial"/>
                <a:hlinkClick r:id="rId10"/>
              </a:rPr>
              <a:t>https://vk.cc/cVOL8s</a:t>
            </a:r>
            <a:r>
              <a:rPr lang="ru-RU" sz="1200" u="sng" spc="-1">
                <a:solidFill>
                  <a:srgbClr val="000000"/>
                </a:solidFill>
                <a:ea typeface="Arial"/>
              </a:rPr>
              <a:t> 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175" name="Google Shape;230;p 2"/>
          <p:cNvPicPr/>
          <p:nvPr/>
        </p:nvPicPr>
        <p:blipFill>
          <a:blip r:embed="rId11"/>
          <a:stretch/>
        </p:blipFill>
        <p:spPr>
          <a:xfrm>
            <a:off x="10158120" y="5437080"/>
            <a:ext cx="1086840" cy="1027800"/>
          </a:xfrm>
          <a:prstGeom prst="rect">
            <a:avLst/>
          </a:prstGeom>
          <a:ln w="0">
            <a:noFill/>
          </a:ln>
        </p:spPr>
      </p:pic>
      <p:grpSp>
        <p:nvGrpSpPr>
          <p:cNvPr id="176" name="Google Shape;231;p 2"/>
          <p:cNvGrpSpPr/>
          <p:nvPr/>
        </p:nvGrpSpPr>
        <p:grpSpPr>
          <a:xfrm>
            <a:off x="9950760" y="258840"/>
            <a:ext cx="2064600" cy="360360"/>
            <a:chOff x="9950760" y="258840"/>
            <a:chExt cx="2064600" cy="360360"/>
          </a:xfrm>
        </p:grpSpPr>
        <p:pic>
          <p:nvPicPr>
            <p:cNvPr id="177" name="Google Shape;232;p 2"/>
            <p:cNvPicPr/>
            <p:nvPr/>
          </p:nvPicPr>
          <p:blipFill>
            <a:blip r:embed="rId12"/>
            <a:stretch/>
          </p:blipFill>
          <p:spPr>
            <a:xfrm>
              <a:off x="9950760" y="258840"/>
              <a:ext cx="272520" cy="360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178" name="Google Shape;233;p 2"/>
            <p:cNvSpPr/>
            <p:nvPr/>
          </p:nvSpPr>
          <p:spPr>
            <a:xfrm>
              <a:off x="10225440" y="330120"/>
              <a:ext cx="1789920" cy="287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tabLst>
                  <a:tab pos="0" algn="l"/>
                </a:tabLst>
              </a:pPr>
              <a:r>
                <a:rPr lang="ru-RU" sz="650" spc="-1">
                  <a:solidFill>
                    <a:srgbClr val="000000"/>
                  </a:solidFill>
                  <a:latin typeface="Montserrat SemiBold"/>
                  <a:ea typeface="Montserrat SemiBold"/>
                </a:rPr>
                <a:t>МИНИСТЕРСТВО ОБРАЗОВАНИЯ </a:t>
              </a:r>
              <a:r>
                <a:rPr sz="650">
                  <a:solidFill>
                    <a:srgbClr val="000000"/>
                  </a:solidFill>
                </a:rPr>
                <a:t/>
              </a:r>
              <a:br>
                <a:rPr sz="650">
                  <a:solidFill>
                    <a:srgbClr val="000000"/>
                  </a:solidFill>
                </a:rPr>
              </a:br>
              <a:r>
                <a:rPr lang="ru-RU" sz="650" spc="-1">
                  <a:solidFill>
                    <a:srgbClr val="000000"/>
                  </a:solidFill>
                  <a:latin typeface="Montserrat SemiBold"/>
                  <a:ea typeface="Montserrat SemiBold"/>
                </a:rPr>
                <a:t>МОСКОВСКОЙ ОБЛАСТИ</a:t>
              </a:r>
              <a:endParaRPr lang="ru-RU" sz="650" spc="-1">
                <a:solidFill>
                  <a:srgbClr val="000000"/>
                </a:solidFill>
                <a:latin typeface="Open Sans"/>
              </a:endParaRPr>
            </a:p>
          </p:txBody>
        </p:sp>
      </p:grpSp>
      <p:sp>
        <p:nvSpPr>
          <p:cNvPr id="179" name="Google Shape;220;p 9"/>
          <p:cNvSpPr/>
          <p:nvPr/>
        </p:nvSpPr>
        <p:spPr>
          <a:xfrm>
            <a:off x="4565160" y="1576440"/>
            <a:ext cx="214452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spAutoFit/>
          </a:bodyPr>
          <a:lstStyle/>
          <a:p>
            <a:pPr algn="ctr"/>
            <a:r>
              <a:rPr lang="ru-RU" sz="1200" b="1" spc="-1">
                <a:solidFill>
                  <a:srgbClr val="666666"/>
                </a:solidFill>
                <a:latin typeface="Montserrat"/>
                <a:ea typeface="Montserrat"/>
              </a:rPr>
              <a:t>04.09.2025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/>
            <a:r>
              <a:rPr lang="ru-RU" sz="1200" b="1" spc="-1">
                <a:solidFill>
                  <a:srgbClr val="666666"/>
                </a:solidFill>
                <a:latin typeface="Montserrat"/>
                <a:ea typeface="Montserrat"/>
              </a:rPr>
              <a:t>«Разговоры о важном: региональный компонент»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80" name="Прямоугольник 41"/>
          <p:cNvSpPr/>
          <p:nvPr/>
        </p:nvSpPr>
        <p:spPr>
          <a:xfrm>
            <a:off x="4814640" y="3532680"/>
            <a:ext cx="164556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en-US" sz="1200" u="sng" spc="-1">
                <a:solidFill>
                  <a:srgbClr val="000000"/>
                </a:solidFill>
                <a:ea typeface="Arial"/>
                <a:hlinkClick r:id="rId13"/>
              </a:rPr>
              <a:t>https://vk.cc/cVPh3N</a:t>
            </a:r>
            <a:r>
              <a:rPr lang="ru-RU" sz="1200" u="sng" spc="-1">
                <a:solidFill>
                  <a:srgbClr val="000000"/>
                </a:solidFill>
                <a:ea typeface="Arial"/>
              </a:rPr>
              <a:t> 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81" name="Google Shape;220;p 10"/>
          <p:cNvSpPr/>
          <p:nvPr/>
        </p:nvSpPr>
        <p:spPr>
          <a:xfrm>
            <a:off x="6712200" y="1576440"/>
            <a:ext cx="214452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spAutoFit/>
          </a:bodyPr>
          <a:lstStyle/>
          <a:p>
            <a:pPr algn="ctr"/>
            <a:r>
              <a:rPr lang="ru-RU" sz="1200" b="1" spc="-1">
                <a:solidFill>
                  <a:srgbClr val="666666"/>
                </a:solidFill>
                <a:latin typeface="Montserrat"/>
                <a:ea typeface="Montserrat"/>
              </a:rPr>
              <a:t>02.10.2025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/>
            <a:r>
              <a:rPr lang="ru-RU" sz="1200" b="1" spc="-1">
                <a:solidFill>
                  <a:srgbClr val="666666"/>
                </a:solidFill>
                <a:latin typeface="Montserrat"/>
                <a:ea typeface="Montserrat"/>
              </a:rPr>
              <a:t>«О проведении олимпиады «Безопасные дороги»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82" name="Прямоугольник 42"/>
          <p:cNvSpPr/>
          <p:nvPr/>
        </p:nvSpPr>
        <p:spPr>
          <a:xfrm>
            <a:off x="6974640" y="3555000"/>
            <a:ext cx="162000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en-US" sz="1200" u="sng" spc="-1">
                <a:solidFill>
                  <a:srgbClr val="000000"/>
                </a:solidFill>
                <a:ea typeface="Arial"/>
                <a:hlinkClick r:id="rId14"/>
              </a:rPr>
              <a:t>https://vk.cc/cVPhee</a:t>
            </a:r>
            <a:r>
              <a:rPr lang="ru-RU" sz="1200" u="sng" spc="-1">
                <a:solidFill>
                  <a:srgbClr val="000000"/>
                </a:solidFill>
                <a:ea typeface="Arial"/>
              </a:rPr>
              <a:t> 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83" name="Google Shape;220;p 11"/>
          <p:cNvSpPr/>
          <p:nvPr/>
        </p:nvSpPr>
        <p:spPr>
          <a:xfrm>
            <a:off x="9414720" y="1576440"/>
            <a:ext cx="2144520" cy="73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spAutoFit/>
          </a:bodyPr>
          <a:lstStyle/>
          <a:p>
            <a:pPr algn="ctr"/>
            <a:r>
              <a:rPr lang="ru-RU" sz="1200" b="1" spc="-1">
                <a:solidFill>
                  <a:srgbClr val="666666"/>
                </a:solidFill>
                <a:latin typeface="Montserrat"/>
                <a:ea typeface="Montserrat"/>
              </a:rPr>
              <a:t>11.11.2025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/>
            <a:r>
              <a:rPr lang="ru-RU" sz="1200" b="1" spc="-1">
                <a:solidFill>
                  <a:srgbClr val="666666"/>
                </a:solidFill>
                <a:latin typeface="Montserrat"/>
                <a:ea typeface="Montserrat"/>
              </a:rPr>
              <a:t>«О проведении олимпиады «Безопасный интернет»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84" name="Google Shape;220;p 12"/>
          <p:cNvSpPr/>
          <p:nvPr/>
        </p:nvSpPr>
        <p:spPr>
          <a:xfrm>
            <a:off x="2833920" y="4091760"/>
            <a:ext cx="3069360" cy="109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spAutoFit/>
          </a:bodyPr>
          <a:lstStyle/>
          <a:p>
            <a:pPr algn="ctr"/>
            <a:r>
              <a:rPr lang="ru-RU" sz="1200" b="1" spc="-1">
                <a:solidFill>
                  <a:srgbClr val="666666"/>
                </a:solidFill>
                <a:latin typeface="Montserrat"/>
                <a:ea typeface="Montserrat"/>
              </a:rPr>
              <a:t>20.02.2026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/>
            <a:r>
              <a:rPr lang="ru-RU" sz="1200" b="1" spc="-1">
                <a:solidFill>
                  <a:srgbClr val="666666"/>
                </a:solidFill>
                <a:latin typeface="Montserrat"/>
                <a:ea typeface="Montserrat"/>
              </a:rPr>
              <a:t>«Организация участия обучающихся во Всероссийской онлайн-олимпиаде «Финансовая грамотность и предпринимательство»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85" name="Прямоугольник 43"/>
          <p:cNvSpPr/>
          <p:nvPr/>
        </p:nvSpPr>
        <p:spPr>
          <a:xfrm>
            <a:off x="3561480" y="6436440"/>
            <a:ext cx="159984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r>
              <a:rPr lang="en-US" sz="1200" u="sng" spc="-1">
                <a:solidFill>
                  <a:srgbClr val="0000FF"/>
                </a:solidFill>
                <a:ea typeface="Arial"/>
                <a:hlinkClick r:id="rId15"/>
              </a:rPr>
              <a:t>https://</a:t>
            </a:r>
            <a:r>
              <a:rPr lang="en-US" sz="1200" u="sng" spc="-1">
                <a:solidFill>
                  <a:srgbClr val="0000FF"/>
                </a:solidFill>
                <a:ea typeface="Arial"/>
                <a:hlinkClick r:id="rId15"/>
              </a:rPr>
              <a:t>vk.cc/cVPhJL</a:t>
            </a:r>
            <a:r>
              <a:rPr lang="ru-RU" sz="1200" spc="-1">
                <a:solidFill>
                  <a:srgbClr val="000000"/>
                </a:solidFill>
                <a:ea typeface="Arial"/>
              </a:rPr>
              <a:t> 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86" name="Google Shape;220;p 13"/>
          <p:cNvSpPr/>
          <p:nvPr/>
        </p:nvSpPr>
        <p:spPr>
          <a:xfrm>
            <a:off x="5805000" y="4091760"/>
            <a:ext cx="3069360" cy="109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spAutoFit/>
          </a:bodyPr>
          <a:lstStyle/>
          <a:p>
            <a:pPr algn="ctr"/>
            <a:r>
              <a:rPr lang="ru-RU" sz="1200" b="1" spc="-1">
                <a:solidFill>
                  <a:srgbClr val="666666"/>
                </a:solidFill>
                <a:latin typeface="Montserrat"/>
                <a:ea typeface="Montserrat"/>
              </a:rPr>
              <a:t>19.03.2026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/>
            <a:r>
              <a:rPr lang="ru-RU" sz="1200" b="1" spc="-1">
                <a:solidFill>
                  <a:srgbClr val="666666"/>
                </a:solidFill>
                <a:latin typeface="Montserrat"/>
                <a:ea typeface="Montserrat"/>
              </a:rPr>
              <a:t>«Повышение квалификации классных руководителей в области профилактики деструктивного поведения обучающихся во 2-ом квартале 2026 года»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87" name="Прямоугольник 44"/>
          <p:cNvSpPr/>
          <p:nvPr/>
        </p:nvSpPr>
        <p:spPr>
          <a:xfrm>
            <a:off x="6719040" y="6494040"/>
            <a:ext cx="1470600" cy="272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r>
              <a:rPr lang="en-US" sz="1200" u="sng" spc="-1">
                <a:solidFill>
                  <a:srgbClr val="0000FF"/>
                </a:solidFill>
                <a:ea typeface="Arial"/>
                <a:hlinkClick r:id="rId16"/>
              </a:rPr>
              <a:t>https://</a:t>
            </a:r>
            <a:r>
              <a:rPr lang="en-US" sz="1200" u="sng" spc="-1">
                <a:solidFill>
                  <a:srgbClr val="0000FF"/>
                </a:solidFill>
                <a:ea typeface="Arial"/>
                <a:hlinkClick r:id="rId16"/>
              </a:rPr>
              <a:t>clc.li/qWnfF</a:t>
            </a:r>
            <a:r>
              <a:rPr lang="ru-RU" sz="1200" spc="-1">
                <a:solidFill>
                  <a:srgbClr val="000000"/>
                </a:solidFill>
                <a:ea typeface="Arial"/>
              </a:rPr>
              <a:t> 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88" name="Google Shape;220;p 14"/>
          <p:cNvSpPr/>
          <p:nvPr/>
        </p:nvSpPr>
        <p:spPr>
          <a:xfrm>
            <a:off x="8876880" y="4091760"/>
            <a:ext cx="3313440" cy="9140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91440" rIns="90000" bIns="91440" anchor="t">
            <a:spAutoFit/>
          </a:bodyPr>
          <a:lstStyle/>
          <a:p>
            <a:pPr algn="ctr"/>
            <a:r>
              <a:rPr lang="ru-RU" sz="1200" b="1" spc="-1">
                <a:solidFill>
                  <a:srgbClr val="666666"/>
                </a:solidFill>
                <a:latin typeface="Montserrat"/>
                <a:ea typeface="Montserrat"/>
              </a:rPr>
              <a:t>23.04.2026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  <a:p>
            <a:pPr algn="ctr"/>
            <a:r>
              <a:rPr lang="ru-RU" sz="1200" b="1" spc="-1">
                <a:solidFill>
                  <a:srgbClr val="666666"/>
                </a:solidFill>
                <a:latin typeface="Montserrat"/>
                <a:ea typeface="Montserrat"/>
              </a:rPr>
              <a:t>«Навигатор профилактики социальных рисков детства в цифровой среде в работе классного руководителя»</a:t>
            </a:r>
            <a:endParaRPr lang="ru-RU" sz="12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189" name="Прямоугольник 45"/>
          <p:cNvSpPr/>
          <p:nvPr/>
        </p:nvSpPr>
        <p:spPr>
          <a:xfrm>
            <a:off x="358560" y="1188000"/>
            <a:ext cx="11832120" cy="95265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ru-RU" sz="1600" b="1" spc="-1" dirty="0">
                <a:solidFill>
                  <a:srgbClr val="666666"/>
                </a:solidFill>
                <a:latin typeface="Montserrat"/>
                <a:ea typeface="Montserrat"/>
              </a:rPr>
              <a:t>Цель: повышение профессиональных компетенций и методическое сопровождение классных руководителей</a:t>
            </a:r>
            <a:endParaRPr lang="ru-RU" sz="1600" spc="-1" dirty="0">
              <a:solidFill>
                <a:srgbClr val="000000"/>
              </a:solidFill>
              <a:latin typeface="Open Sans"/>
            </a:endParaRPr>
          </a:p>
          <a:p>
            <a:endParaRPr lang="ru-RU" sz="1200" spc="-1" dirty="0">
              <a:solidFill>
                <a:srgbClr val="000000"/>
              </a:solidFill>
              <a:latin typeface="Open Sans"/>
            </a:endParaRPr>
          </a:p>
          <a:p>
            <a:r>
              <a:rPr lang="ru-RU" sz="1600" b="1" spc="-1" dirty="0" smtClean="0">
                <a:solidFill>
                  <a:srgbClr val="666666"/>
                </a:solidFill>
                <a:latin typeface="Montserrat"/>
                <a:ea typeface="Montserrat"/>
              </a:rPr>
              <a:t>7 </a:t>
            </a:r>
            <a:r>
              <a:rPr lang="ru-RU" sz="1600" b="1" spc="-1" dirty="0" err="1">
                <a:solidFill>
                  <a:srgbClr val="666666"/>
                </a:solidFill>
                <a:latin typeface="Montserrat"/>
                <a:ea typeface="Montserrat"/>
              </a:rPr>
              <a:t>вебинаров</a:t>
            </a:r>
            <a:r>
              <a:rPr lang="ru-RU" sz="1600" b="1" spc="-1" dirty="0">
                <a:solidFill>
                  <a:srgbClr val="666666"/>
                </a:solidFill>
                <a:latin typeface="Montserrat"/>
                <a:ea typeface="Montserrat"/>
              </a:rPr>
              <a:t> - 60 000 просмотров </a:t>
            </a:r>
            <a:endParaRPr lang="ru-RU" sz="1600" spc="-1" dirty="0">
              <a:solidFill>
                <a:srgbClr val="000000"/>
              </a:solidFill>
              <a:latin typeface="Open Sans"/>
            </a:endParaRPr>
          </a:p>
          <a:p>
            <a:endParaRPr lang="ru-RU" sz="1200" spc="-1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190" name="Рисунок 21"/>
          <p:cNvPicPr/>
          <p:nvPr/>
        </p:nvPicPr>
        <p:blipFill>
          <a:blip r:embed="rId17"/>
          <a:srcRect l="16240" t="19920" r="27591" b="18124"/>
          <a:stretch/>
        </p:blipFill>
        <p:spPr>
          <a:xfrm>
            <a:off x="824040" y="2413800"/>
            <a:ext cx="2750040" cy="170532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19445698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PlaceHolder 1"/>
          <p:cNvSpPr>
            <a:spLocks noGrp="1"/>
          </p:cNvSpPr>
          <p:nvPr>
            <p:ph idx="4294967295"/>
          </p:nvPr>
        </p:nvSpPr>
        <p:spPr>
          <a:xfrm>
            <a:off x="502200" y="127440"/>
            <a:ext cx="8643960" cy="102816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 indent="0" defTabSz="914400">
              <a:lnSpc>
                <a:spcPct val="90000"/>
              </a:lnSpc>
              <a:buNone/>
              <a:tabLst>
                <a:tab pos="0" algn="l"/>
              </a:tabLst>
            </a:pPr>
            <a:r>
              <a:rPr lang="ru-RU" sz="2000" b="1" strike="noStrike" spc="-1">
                <a:solidFill>
                  <a:srgbClr val="7F7F7F"/>
                </a:solidFill>
                <a:latin typeface="Montserrat"/>
                <a:ea typeface="Montserrat"/>
              </a:rPr>
              <a:t>ПРОСВЕТИТЕЛЬСКИЙ ПРОЕКТ «РОДИТЕЛЬСКИЙ ЧАС»</a:t>
            </a:r>
            <a:endParaRPr lang="ru-RU" sz="2000" b="0" strike="noStrike" spc="-1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436" name="Google Shape;412;p18" descr="http://qrcoder.ru/code/?https%3A%2F%2Fvkvideo.ru%2F%40kuro_mo_official&amp;4&amp;0"/>
          <p:cNvPicPr/>
          <p:nvPr/>
        </p:nvPicPr>
        <p:blipFill>
          <a:blip r:embed="rId2"/>
          <a:stretch/>
        </p:blipFill>
        <p:spPr>
          <a:xfrm>
            <a:off x="2340000" y="4860000"/>
            <a:ext cx="1708920" cy="17089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437" name="Google Shape;414;p18"/>
          <p:cNvGraphicFramePr/>
          <p:nvPr>
            <p:extLst>
              <p:ext uri="{D42A27DB-BD31-4B8C-83A1-F6EECF244321}">
                <p14:modId xmlns:p14="http://schemas.microsoft.com/office/powerpoint/2010/main" val="2568987848"/>
              </p:ext>
            </p:extLst>
          </p:nvPr>
        </p:nvGraphicFramePr>
        <p:xfrm>
          <a:off x="6404134" y="1067427"/>
          <a:ext cx="5484051" cy="6006600"/>
        </p:xfrm>
        <a:graphic>
          <a:graphicData uri="http://schemas.openxmlformats.org/drawingml/2006/table">
            <a:tbl>
              <a:tblPr/>
              <a:tblGrid>
                <a:gridCol w="4358331"/>
                <a:gridCol w="1125720"/>
              </a:tblGrid>
              <a:tr h="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«Интернет: когда друг, а когда враг?»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37800" marR="3780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 defTabSz="914400">
                        <a:lnSpc>
                          <a:spcPct val="112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Сентябрь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37800" marR="37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93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1480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«Адаптация к школе: учимся и растем вместе!»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37800" marR="3780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 sz="18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</a:tr>
              <a:tr h="3110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«Как вернуть детей в офлайн-пространство»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37800" marR="3780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2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Октябрь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37800" marR="37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1480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«Мошеннические сети: как уберечь себя и своих детей!?»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37800" marR="3780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2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Ноябрь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37800" marR="37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1480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«Школа здорового питания: советы специалистов»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37800" marR="3780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2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Декабрь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37800" marR="37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1480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 dirty="0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</a:t>
                      </a:r>
                      <a:r>
                        <a:rPr lang="ru-RU" sz="1600" b="1" strike="noStrike" spc="-1" dirty="0" err="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Радикализация</a:t>
                      </a:r>
                      <a:r>
                        <a:rPr lang="ru-RU" sz="1600" b="1" strike="noStrike" spc="-1" dirty="0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 молодежи: что важно знать родителям?!» 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37800" marR="3780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2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Январь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37800" marR="37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48780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«Мир подростковых субкультур: зачем ребенку принадлежать к группе?»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37800" marR="3780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2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Февраль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37800" marR="37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3920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«Школа и семья – партнеры в воспитании»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37800" marR="3780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2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Март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37800" marR="37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5648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«К  экзаменам без стресса!»</a:t>
                      </a:r>
                      <a:r>
                        <a:rPr lang="ru-RU" sz="1600" b="0" strike="noStrike" spc="-1" dirty="0">
                          <a:solidFill>
                            <a:srgbClr val="808080"/>
                          </a:solidFill>
                          <a:latin typeface="Open Sans"/>
                          <a:ea typeface="Open Sans"/>
                        </a:rPr>
                        <a:t> 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37800" marR="3780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3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Апрель</a:t>
                      </a:r>
                      <a:endParaRPr lang="ru-RU" sz="1600" b="0" strike="noStrike" spc="-1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37800" marR="37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  <a:tr h="960840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«</a:t>
                      </a:r>
                      <a:r>
                        <a:rPr lang="ru-RU" sz="1600" b="1" strike="noStrike" spc="-1" dirty="0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Каникулы без тревог: как обеспечить безопасность детей в летний период</a:t>
                      </a:r>
                      <a:r>
                        <a:rPr lang="ru-RU" sz="1600" b="1" strike="noStrike" spc="-1" dirty="0" smtClean="0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?!»</a:t>
                      </a:r>
                    </a:p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endParaRPr lang="ru-RU" sz="1600" b="1" strike="noStrike" spc="-1" dirty="0" smtClean="0">
                        <a:solidFill>
                          <a:srgbClr val="808080"/>
                        </a:solidFill>
                        <a:latin typeface="Arial"/>
                        <a:ea typeface="Arial"/>
                      </a:endParaRPr>
                    </a:p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endParaRPr lang="ru-RU" sz="1600" b="1" strike="noStrike" spc="-1" dirty="0" smtClean="0">
                        <a:solidFill>
                          <a:srgbClr val="808080"/>
                        </a:solidFill>
                        <a:latin typeface="Arial"/>
                        <a:ea typeface="Arial"/>
                      </a:endParaRPr>
                    </a:p>
                    <a:p>
                      <a:pPr algn="ctr" defTabSz="914400">
                        <a:lnSpc>
                          <a:spcPct val="99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1" strike="noStrike" spc="-1" dirty="0" smtClean="0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 </a:t>
                      </a:r>
                      <a:endParaRPr lang="ru-RU" sz="16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37800" marR="37800" anchor="ctr">
                    <a:lnL w="936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13000"/>
                        </a:lnSpc>
                        <a:tabLst>
                          <a:tab pos="0" algn="l"/>
                        </a:tabLst>
                      </a:pPr>
                      <a:r>
                        <a:rPr lang="ru-RU" sz="1600" b="0" strike="noStrike" spc="-1" dirty="0" smtClean="0">
                          <a:solidFill>
                            <a:srgbClr val="808080"/>
                          </a:solidFill>
                          <a:latin typeface="Arial"/>
                          <a:ea typeface="Arial"/>
                        </a:rPr>
                        <a:t>Май</a:t>
                      </a:r>
                    </a:p>
                    <a:p>
                      <a:pPr algn="ctr" defTabSz="914400">
                        <a:lnSpc>
                          <a:spcPct val="113000"/>
                        </a:lnSpc>
                        <a:tabLst>
                          <a:tab pos="0" algn="l"/>
                        </a:tabLst>
                      </a:pPr>
                      <a:endParaRPr lang="ru-RU" sz="1600" b="0" strike="noStrike" spc="-1" dirty="0" smtClean="0">
                        <a:solidFill>
                          <a:srgbClr val="80808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13000"/>
                        </a:lnSpc>
                        <a:tabLst>
                          <a:tab pos="0" algn="l"/>
                        </a:tabLst>
                      </a:pPr>
                      <a:endParaRPr lang="ru-RU" sz="1600" b="0" strike="noStrike" spc="-1" dirty="0" smtClean="0">
                        <a:solidFill>
                          <a:srgbClr val="808080"/>
                        </a:solidFill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13000"/>
                        </a:lnSpc>
                        <a:tabLst>
                          <a:tab pos="0" algn="l"/>
                        </a:tabLst>
                      </a:pPr>
                      <a:endParaRPr lang="ru-RU" sz="1600" b="0" strike="noStrike" spc="-1" dirty="0">
                        <a:solidFill>
                          <a:srgbClr val="000000"/>
                        </a:solidFill>
                        <a:latin typeface="Open Sans"/>
                      </a:endParaRPr>
                    </a:p>
                  </a:txBody>
                  <a:tcPr marL="37800" marR="37800" anchor="ctr">
                    <a:lnL w="12240">
                      <a:solidFill>
                        <a:srgbClr val="FFFFFF"/>
                      </a:solidFill>
                      <a:prstDash val="solid"/>
                    </a:lnL>
                    <a:lnR w="936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438" name="Google Shape;415;p18"/>
          <p:cNvGrpSpPr/>
          <p:nvPr/>
        </p:nvGrpSpPr>
        <p:grpSpPr>
          <a:xfrm>
            <a:off x="725760" y="2415240"/>
            <a:ext cx="5124600" cy="1720800"/>
            <a:chOff x="725760" y="2415240"/>
            <a:chExt cx="5124600" cy="1720800"/>
          </a:xfrm>
        </p:grpSpPr>
        <p:pic>
          <p:nvPicPr>
            <p:cNvPr id="439" name="Google Shape;416;p18"/>
            <p:cNvPicPr/>
            <p:nvPr/>
          </p:nvPicPr>
          <p:blipFill>
            <a:blip r:embed="rId3"/>
            <a:srcRect l="77421" b="7801"/>
            <a:stretch/>
          </p:blipFill>
          <p:spPr>
            <a:xfrm>
              <a:off x="4278600" y="2415240"/>
              <a:ext cx="1571760" cy="172080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40" name="Google Shape;417;p18"/>
            <p:cNvPicPr/>
            <p:nvPr/>
          </p:nvPicPr>
          <p:blipFill>
            <a:blip r:embed="rId3"/>
            <a:srcRect r="51497" b="7870"/>
            <a:stretch/>
          </p:blipFill>
          <p:spPr>
            <a:xfrm>
              <a:off x="725760" y="2435760"/>
              <a:ext cx="3344040" cy="170028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1" name="Google Shape;418;p18"/>
          <p:cNvSpPr/>
          <p:nvPr/>
        </p:nvSpPr>
        <p:spPr>
          <a:xfrm>
            <a:off x="2340000" y="4500000"/>
            <a:ext cx="1618560" cy="333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tabLst>
                <a:tab pos="0" algn="l"/>
              </a:tabLst>
            </a:pPr>
            <a:r>
              <a:rPr lang="ru-RU" sz="1600" b="1" i="1" spc="-1">
                <a:solidFill>
                  <a:srgbClr val="808080"/>
                </a:solidFill>
                <a:ea typeface="Arial"/>
              </a:rPr>
              <a:t>Все выпуски:</a:t>
            </a:r>
            <a:endParaRPr lang="ru-RU" sz="1600" spc="-1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442" name="Google Shape;420;p18"/>
          <p:cNvSpPr/>
          <p:nvPr/>
        </p:nvSpPr>
        <p:spPr>
          <a:xfrm>
            <a:off x="337937" y="1288575"/>
            <a:ext cx="6154560" cy="10142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285840" indent="-285840">
              <a:buClr>
                <a:srgbClr val="000000"/>
              </a:buClr>
              <a:buFont typeface="Noto Sans Symbols"/>
              <a:buChar char="❑"/>
            </a:pPr>
            <a:r>
              <a:rPr lang="ru-RU" sz="1400" spc="-1" dirty="0" smtClean="0">
                <a:solidFill>
                  <a:srgbClr val="000000"/>
                </a:solidFill>
                <a:latin typeface="Montserrat"/>
                <a:ea typeface="Montserrat"/>
              </a:rPr>
              <a:t>С февраля 2025 года Опубликовано </a:t>
            </a:r>
            <a:r>
              <a:rPr lang="ru-RU" sz="1600" b="1" spc="-1" dirty="0">
                <a:solidFill>
                  <a:srgbClr val="000000"/>
                </a:solidFill>
                <a:latin typeface="Montserrat"/>
                <a:ea typeface="Montserrat"/>
              </a:rPr>
              <a:t>15 </a:t>
            </a:r>
            <a:r>
              <a:rPr lang="ru-RU" sz="1600" b="1" spc="-1" dirty="0" err="1">
                <a:solidFill>
                  <a:srgbClr val="000000"/>
                </a:solidFill>
                <a:latin typeface="Montserrat"/>
                <a:ea typeface="Montserrat"/>
              </a:rPr>
              <a:t>видеоподкастов</a:t>
            </a:r>
            <a:r>
              <a:rPr lang="ru-RU" sz="1600" b="1" spc="-1" dirty="0">
                <a:solidFill>
                  <a:srgbClr val="000000"/>
                </a:solidFill>
                <a:latin typeface="Montserrat"/>
                <a:ea typeface="Montserrat"/>
              </a:rPr>
              <a:t> </a:t>
            </a:r>
            <a:endParaRPr lang="ru-RU" sz="1600" spc="-1" dirty="0">
              <a:solidFill>
                <a:srgbClr val="000000"/>
              </a:solidFill>
              <a:latin typeface="Open Sans"/>
            </a:endParaRPr>
          </a:p>
          <a:p>
            <a:pPr marL="285840" indent="-285840">
              <a:buClr>
                <a:srgbClr val="000000"/>
              </a:buClr>
              <a:buFont typeface="Noto Sans Symbols"/>
              <a:buChar char="❑"/>
            </a:pPr>
            <a:r>
              <a:rPr lang="ru-RU" sz="1400" spc="-1" dirty="0">
                <a:solidFill>
                  <a:srgbClr val="000000"/>
                </a:solidFill>
                <a:latin typeface="Montserrat"/>
                <a:ea typeface="Montserrat"/>
              </a:rPr>
              <a:t>Более </a:t>
            </a:r>
            <a:r>
              <a:rPr lang="ru-RU" sz="1600" b="1" spc="-1" dirty="0">
                <a:solidFill>
                  <a:srgbClr val="000000"/>
                </a:solidFill>
                <a:latin typeface="Montserrat"/>
                <a:ea typeface="Montserrat"/>
              </a:rPr>
              <a:t>400 000 просмотров </a:t>
            </a:r>
            <a:endParaRPr lang="ru-RU" sz="1600" spc="-1" dirty="0">
              <a:solidFill>
                <a:srgbClr val="000000"/>
              </a:solidFill>
              <a:latin typeface="Open Sans"/>
            </a:endParaRPr>
          </a:p>
          <a:p>
            <a:pPr marL="285840" indent="-285840">
              <a:buClr>
                <a:srgbClr val="000000"/>
              </a:buClr>
              <a:buFont typeface="Noto Sans Symbols"/>
              <a:buChar char="❑"/>
            </a:pPr>
            <a:r>
              <a:rPr lang="ru-RU" sz="1400" spc="-1" dirty="0">
                <a:solidFill>
                  <a:srgbClr val="000000"/>
                </a:solidFill>
                <a:latin typeface="Montserrat"/>
                <a:ea typeface="Montserrat"/>
              </a:rPr>
              <a:t>Публикации на телеканале 360.Новости, ВК, </a:t>
            </a:r>
            <a:r>
              <a:rPr lang="ru-RU" sz="1400" spc="-1" dirty="0" err="1">
                <a:solidFill>
                  <a:srgbClr val="000000"/>
                </a:solidFill>
                <a:latin typeface="Montserrat"/>
                <a:ea typeface="Montserrat"/>
              </a:rPr>
              <a:t>Rutube</a:t>
            </a:r>
            <a:r>
              <a:rPr lang="ru-RU" sz="1400" spc="-1" dirty="0">
                <a:solidFill>
                  <a:srgbClr val="000000"/>
                </a:solidFill>
                <a:latin typeface="Montserrat"/>
                <a:ea typeface="Montserrat"/>
              </a:rPr>
              <a:t>, в родительских чатах и профессиональных сообществах</a:t>
            </a:r>
            <a:endParaRPr lang="ru-RU" sz="1400" spc="-1" dirty="0">
              <a:solidFill>
                <a:srgbClr val="000000"/>
              </a:solidFill>
              <a:latin typeface="Open Sans"/>
            </a:endParaRPr>
          </a:p>
        </p:txBody>
      </p:sp>
      <p:grpSp>
        <p:nvGrpSpPr>
          <p:cNvPr id="443" name="Google Shape;421;p18"/>
          <p:cNvGrpSpPr/>
          <p:nvPr/>
        </p:nvGrpSpPr>
        <p:grpSpPr>
          <a:xfrm>
            <a:off x="9950760" y="258840"/>
            <a:ext cx="2064600" cy="360360"/>
            <a:chOff x="9950760" y="258840"/>
            <a:chExt cx="2064600" cy="360360"/>
          </a:xfrm>
        </p:grpSpPr>
        <p:pic>
          <p:nvPicPr>
            <p:cNvPr id="444" name="Google Shape;422;p18"/>
            <p:cNvPicPr/>
            <p:nvPr/>
          </p:nvPicPr>
          <p:blipFill>
            <a:blip r:embed="rId4"/>
            <a:stretch/>
          </p:blipFill>
          <p:spPr>
            <a:xfrm>
              <a:off x="9950760" y="258840"/>
              <a:ext cx="272520" cy="360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445" name="Google Shape;423;p18"/>
            <p:cNvSpPr/>
            <p:nvPr/>
          </p:nvSpPr>
          <p:spPr>
            <a:xfrm>
              <a:off x="10225440" y="330120"/>
              <a:ext cx="1789920" cy="287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90000" tIns="45000" rIns="90000" bIns="45000" anchor="t">
              <a:spAutoFit/>
            </a:bodyPr>
            <a:lstStyle/>
            <a:p>
              <a:pPr>
                <a:tabLst>
                  <a:tab pos="0" algn="l"/>
                </a:tabLst>
              </a:pPr>
              <a:r>
                <a:rPr lang="ru-RU" sz="650" spc="-1">
                  <a:solidFill>
                    <a:srgbClr val="000000"/>
                  </a:solidFill>
                  <a:latin typeface="Montserrat SemiBold"/>
                  <a:ea typeface="Montserrat SemiBold"/>
                </a:rPr>
                <a:t>МИНИСТЕРСТВО ОБРАЗОВАНИЯ </a:t>
              </a:r>
              <a:r>
                <a:rPr sz="650">
                  <a:solidFill>
                    <a:srgbClr val="000000"/>
                  </a:solidFill>
                </a:rPr>
                <a:t/>
              </a:r>
              <a:br>
                <a:rPr sz="650">
                  <a:solidFill>
                    <a:srgbClr val="000000"/>
                  </a:solidFill>
                </a:rPr>
              </a:br>
              <a:r>
                <a:rPr lang="ru-RU" sz="650" spc="-1">
                  <a:solidFill>
                    <a:srgbClr val="000000"/>
                  </a:solidFill>
                  <a:latin typeface="Montserrat SemiBold"/>
                  <a:ea typeface="Montserrat SemiBold"/>
                </a:rPr>
                <a:t>МОСКОВСКОЙ ОБЛАСТИ</a:t>
              </a:r>
              <a:endParaRPr lang="ru-RU" sz="650" spc="-1">
                <a:solidFill>
                  <a:srgbClr val="000000"/>
                </a:solidFill>
                <a:latin typeface="Open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4454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HDOfficeLightV0">
  <a:themeElements>
    <a:clrScheme name="HDOfficeLightV0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2F5496"/>
      </a:accent1>
      <a:accent2>
        <a:srgbClr val="C55A11"/>
      </a:accent2>
      <a:accent3>
        <a:srgbClr val="538135"/>
      </a:accent3>
      <a:accent4>
        <a:srgbClr val="6F3B55"/>
      </a:accent4>
      <a:accent5>
        <a:srgbClr val="2E75B5"/>
      </a:accent5>
      <a:accent6>
        <a:srgbClr val="BF9000"/>
      </a:accent6>
      <a:hlink>
        <a:srgbClr val="0000FF"/>
      </a:hlink>
      <a:folHlink>
        <a:srgbClr val="FF00FF"/>
      </a:folHlink>
    </a:clrScheme>
    <a:fontScheme name="HDOfficeLightV0">
      <a:majorFont>
        <a:latin typeface="Montserrat Regular"/>
        <a:ea typeface="Montserrat Regular"/>
        <a:cs typeface="Montserrat Regular"/>
      </a:majorFont>
      <a:minorFont>
        <a:latin typeface="Helvetica"/>
        <a:ea typeface="Helvetica"/>
        <a:cs typeface="Helvetica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_HDOfficeLightV0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Liberation Sans"/>
        <a:cs typeface="Liberation Sans"/>
      </a:majorFont>
      <a:minorFont>
        <a:latin typeface="Arial"/>
        <a:ea typeface="Liberation Sans"/>
        <a:cs typeface="Liberation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DOfficeLightV0">
  <a:themeElements>
    <a:clrScheme name="HDOfficeLightV0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2F5496"/>
      </a:accent1>
      <a:accent2>
        <a:srgbClr val="C55A11"/>
      </a:accent2>
      <a:accent3>
        <a:srgbClr val="538135"/>
      </a:accent3>
      <a:accent4>
        <a:srgbClr val="6F3B55"/>
      </a:accent4>
      <a:accent5>
        <a:srgbClr val="2E75B5"/>
      </a:accent5>
      <a:accent6>
        <a:srgbClr val="BF9000"/>
      </a:accent6>
      <a:hlink>
        <a:srgbClr val="0000FF"/>
      </a:hlink>
      <a:folHlink>
        <a:srgbClr val="FF00FF"/>
      </a:folHlink>
    </a:clrScheme>
    <a:fontScheme name="HDOfficeLightV0">
      <a:majorFont>
        <a:latin typeface="Montserrat Regular"/>
        <a:ea typeface="Montserrat Regular"/>
        <a:cs typeface="Montserrat Regular"/>
      </a:majorFont>
      <a:minorFont>
        <a:latin typeface="Helvetica"/>
        <a:ea typeface="Helvetica"/>
        <a:cs typeface="Helvetica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Liberation Sans"/>
        <a:cs typeface="Liberation Sans"/>
      </a:majorFont>
      <a:minorFont>
        <a:latin typeface="Arial"/>
        <a:ea typeface="Liberation Sans"/>
        <a:cs typeface="Liberation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3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Liberation Sans"/>
        <a:cs typeface="Liberation Sans"/>
      </a:majorFont>
      <a:minorFont>
        <a:latin typeface="Arial"/>
        <a:ea typeface="Liberation Sans"/>
        <a:cs typeface="Liberation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4_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5_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6_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Liberation Sans"/>
        <a:cs typeface="Liberation Sans"/>
      </a:majorFont>
      <a:minorFont>
        <a:latin typeface="Arial"/>
        <a:ea typeface="Liberation Sans"/>
        <a:cs typeface="Liberation Sans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2034</TotalTime>
  <Words>1843</Words>
  <Application>Microsoft Office PowerPoint</Application>
  <PresentationFormat>Широкоэкранный</PresentationFormat>
  <Paragraphs>373</Paragraphs>
  <Slides>17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16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17</vt:i4>
      </vt:variant>
    </vt:vector>
  </HeadingPairs>
  <TitlesOfParts>
    <vt:vector size="43" baseType="lpstr">
      <vt:lpstr>Arial</vt:lpstr>
      <vt:lpstr>Calibri</vt:lpstr>
      <vt:lpstr>DejaVu Sans</vt:lpstr>
      <vt:lpstr>Helvetica</vt:lpstr>
      <vt:lpstr>Liberation Sans</vt:lpstr>
      <vt:lpstr>Montserrat</vt:lpstr>
      <vt:lpstr>Montserrat Light</vt:lpstr>
      <vt:lpstr>Montserrat Regular</vt:lpstr>
      <vt:lpstr>Montserrat SemiBold</vt:lpstr>
      <vt:lpstr>Noto Sans Symbols</vt:lpstr>
      <vt:lpstr>Open Sans</vt:lpstr>
      <vt:lpstr>Proxima Nova</vt:lpstr>
      <vt:lpstr>Symbol</vt:lpstr>
      <vt:lpstr>Times New Roman</vt:lpstr>
      <vt:lpstr>undefined</vt:lpstr>
      <vt:lpstr>Wingdings</vt:lpstr>
      <vt:lpstr>HDOfficeLightV0</vt:lpstr>
      <vt:lpstr>HDOfficeLightV0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1_HDOfficeLightV0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Таланова Виктория Александровна</dc:creator>
  <dc:description/>
  <cp:lastModifiedBy>Акимов Лидия Викторовна</cp:lastModifiedBy>
  <cp:revision>192</cp:revision>
  <dcterms:modified xsi:type="dcterms:W3CDTF">2026-06-17T06:29:06Z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11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17</vt:i4>
  </property>
</Properties>
</file>