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6" r:id="rId1"/>
    <p:sldMasterId id="2147483658" r:id="rId2"/>
    <p:sldMasterId id="2147483730" r:id="rId3"/>
    <p:sldMasterId id="2147483732" r:id="rId4"/>
    <p:sldMasterId id="2147483734" r:id="rId5"/>
    <p:sldMasterId id="2147483736" r:id="rId6"/>
    <p:sldMasterId id="2147483738" r:id="rId7"/>
    <p:sldMasterId id="2147483740" r:id="rId8"/>
    <p:sldMasterId id="2147483742" r:id="rId9"/>
    <p:sldMasterId id="2147483744" r:id="rId10"/>
  </p:sldMasterIdLst>
  <p:notesMasterIdLst>
    <p:notesMasterId r:id="rId28"/>
  </p:notesMasterIdLst>
  <p:sldIdLst>
    <p:sldId id="256" r:id="rId11"/>
    <p:sldId id="258" r:id="rId12"/>
    <p:sldId id="276" r:id="rId13"/>
    <p:sldId id="257" r:id="rId14"/>
    <p:sldId id="280" r:id="rId15"/>
    <p:sldId id="281" r:id="rId16"/>
    <p:sldId id="277" r:id="rId17"/>
    <p:sldId id="278" r:id="rId18"/>
    <p:sldId id="279" r:id="rId19"/>
    <p:sldId id="264" r:id="rId20"/>
    <p:sldId id="285" r:id="rId21"/>
    <p:sldId id="286" r:id="rId22"/>
    <p:sldId id="266" r:id="rId23"/>
    <p:sldId id="282" r:id="rId24"/>
    <p:sldId id="262" r:id="rId25"/>
    <p:sldId id="271" r:id="rId26"/>
    <p:sldId id="284" r:id="rId2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Open Sans"/>
              </a:rPr>
              <a:t>Для перемещения страницы щёлкните мышью</a:t>
            </a: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Для правки формата примечаний щёлкните мышью</a:t>
            </a:r>
          </a:p>
        </p:txBody>
      </p:sp>
      <p:sp>
        <p:nvSpPr>
          <p:cNvPr id="21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214" name="PlaceHolder 4"/>
          <p:cNvSpPr>
            <a:spLocks noGrp="1"/>
          </p:cNvSpPr>
          <p:nvPr>
            <p:ph type="dt" idx="5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215" name="PlaceHolder 5"/>
          <p:cNvSpPr>
            <a:spLocks noGrp="1"/>
          </p:cNvSpPr>
          <p:nvPr>
            <p:ph type="ftr" idx="5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16" name="PlaceHolder 6"/>
          <p:cNvSpPr>
            <a:spLocks noGrp="1"/>
          </p:cNvSpPr>
          <p:nvPr>
            <p:ph type="sldNum" idx="5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DBC73D7-EE04-433A-85F9-F1C4890BF491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55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3213" cy="2312988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1219320" y="3300480"/>
            <a:ext cx="9752400" cy="26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60"/>
          </p:nvPr>
        </p:nvSpPr>
        <p:spPr>
          <a:xfrm>
            <a:off x="6905520" y="6513480"/>
            <a:ext cx="5282280" cy="343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j-lt"/>
                <a:ea typeface="+mj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CBB0611-B08D-4D78-94C5-CF80DB45F2E8}" type="slidenum">
              <a:rPr lang="ru-RU" sz="1200" b="0" strike="noStrike" spc="-1">
                <a:solidFill>
                  <a:srgbClr val="000000"/>
                </a:solidFill>
                <a:latin typeface="+mj-lt"/>
                <a:ea typeface="+mj-ea"/>
              </a:rPr>
              <a:t>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90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0325" cy="3605213"/>
          </a:xfrm>
          <a:prstGeom prst="rect">
            <a:avLst/>
          </a:prstGeom>
          <a:ln w="0">
            <a:noFill/>
          </a:ln>
        </p:spPr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5840" cy="4207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sldNum" idx="64"/>
          </p:nvPr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3D9E3A0-3246-4CB7-929F-35C56D0396B5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23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CF70898-6997-4850-85A7-F02AABF6173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8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339075A-3383-4A0F-AD56-011E7308F28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1A0A34A8-CB3E-481F-8975-4B5BCD1CD27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D1FFF64-F597-4234-ACC0-F97E20A3617F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1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B9DD2CB-79B8-4CA9-B753-2FF83CC4AA31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49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25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91DF433-3DF5-4DAA-A3A0-91E3AD365D30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62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>
                <a:solidFill>
                  <a:srgbClr val="000000">
                    <a:tint val="75000"/>
                  </a:srgbClr>
                </a:solidFill>
              </a:rP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3574713-C9EA-4602-8E6E-07B8AF238D5E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3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AC69F1C-7356-4B0F-B556-4147599C24C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9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2" hidden="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rgbClr val="A6A6A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Montserrat Regular"/>
              <a:ea typeface="Montserrat Regular"/>
            </a:endParaRPr>
          </a:p>
        </p:txBody>
      </p:sp>
      <p:sp>
        <p:nvSpPr>
          <p:cNvPr id="47" name="Google Shape;12;p1" hidden="1"/>
          <p:cNvSpPr/>
          <p:nvPr/>
        </p:nvSpPr>
        <p:spPr>
          <a:xfrm>
            <a:off x="10149840" y="596160"/>
            <a:ext cx="169956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600" b="0" strike="noStrike" spc="-1">
                <a:solidFill>
                  <a:srgbClr val="FFFFFF"/>
                </a:solidFill>
                <a:latin typeface="Montserrat SemiBold"/>
                <a:ea typeface="Montserrat SemiBold"/>
              </a:rPr>
              <a:t>ПРАВИТЕЛЬСТВО</a:t>
            </a:r>
            <a:r>
              <a:rPr sz="600"/>
              <a:t/>
            </a:r>
            <a:br>
              <a:rPr sz="600"/>
            </a:br>
            <a:r>
              <a:rPr lang="ru-RU" sz="600" b="0" strike="noStrike" spc="-1">
                <a:solidFill>
                  <a:srgbClr val="FFFFFF"/>
                </a:solidFill>
                <a:latin typeface="Montserrat SemiBold"/>
                <a:ea typeface="Montserrat SemiBold"/>
              </a:rPr>
              <a:t>МОСКОВСКОЙ ОБЛАСТИ</a:t>
            </a:r>
            <a:endParaRPr lang="ru-RU" sz="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8" name="Рисунок 2" descr="Рисунок 2"/>
          <p:cNvPicPr/>
          <p:nvPr/>
        </p:nvPicPr>
        <p:blipFill>
          <a:blip r:embed="rId3"/>
          <a:stretch/>
        </p:blipFill>
        <p:spPr>
          <a:xfrm>
            <a:off x="9839160" y="524880"/>
            <a:ext cx="263880" cy="330840"/>
          </a:xfrm>
          <a:prstGeom prst="rect">
            <a:avLst/>
          </a:prstGeom>
          <a:ln w="12700">
            <a:noFill/>
          </a:ln>
        </p:spPr>
      </p:pic>
      <p:pic>
        <p:nvPicPr>
          <p:cNvPr id="49" name="Рисунок 6" descr="Рисунок 6"/>
          <p:cNvPicPr/>
          <p:nvPr/>
        </p:nvPicPr>
        <p:blipFill>
          <a:blip r:embed="rId4"/>
          <a:stretch/>
        </p:blipFill>
        <p:spPr>
          <a:xfrm>
            <a:off x="9775800" y="540000"/>
            <a:ext cx="263880" cy="330840"/>
          </a:xfrm>
          <a:prstGeom prst="rect">
            <a:avLst/>
          </a:prstGeom>
          <a:ln w="12700">
            <a:noFill/>
          </a:ln>
        </p:spPr>
      </p:pic>
      <p:sp>
        <p:nvSpPr>
          <p:cNvPr id="50" name="object 4"/>
          <p:cNvSpPr/>
          <p:nvPr/>
        </p:nvSpPr>
        <p:spPr>
          <a:xfrm>
            <a:off x="10101600" y="656280"/>
            <a:ext cx="1827720" cy="10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11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600" b="0" strike="noStrike" cap="all" spc="-1">
                <a:solidFill>
                  <a:srgbClr val="000000"/>
                </a:solidFill>
                <a:latin typeface="Montserrat SemiBold"/>
                <a:ea typeface="Montserrat SemiBold"/>
              </a:rPr>
              <a:t>МИнистерство образования московской области</a:t>
            </a:r>
            <a:endParaRPr lang="ru-RU" sz="6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sldNum" idx="4"/>
          </p:nvPr>
        </p:nvSpPr>
        <p:spPr>
          <a:xfrm>
            <a:off x="384120" y="712800"/>
            <a:ext cx="179640" cy="176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100" b="0" strike="noStrike" spc="-1">
                <a:solidFill>
                  <a:srgbClr val="999999"/>
                </a:solidFill>
                <a:latin typeface="Montserrat Regular"/>
                <a:ea typeface="Montserrat Regular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C89BA27-31C7-49F6-B175-6BC1A9B34252}" type="slidenum">
              <a:rPr lang="ru-RU" sz="1100" b="0" strike="noStrike" spc="-1">
                <a:solidFill>
                  <a:srgbClr val="999999"/>
                </a:solidFill>
                <a:latin typeface="Montserrat Regular"/>
                <a:ea typeface="Montserrat Regular"/>
              </a:rPr>
              <a:t>‹#›</a:t>
            </a:fld>
            <a:endParaRPr lang="ru-RU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61;g3e48348ec06_19_0"/>
          <p:cNvGrpSpPr/>
          <p:nvPr/>
        </p:nvGrpSpPr>
        <p:grpSpPr>
          <a:xfrm>
            <a:off x="9829800" y="525600"/>
            <a:ext cx="2064600" cy="360360"/>
            <a:chOff x="9829800" y="525600"/>
            <a:chExt cx="2064600" cy="360360"/>
          </a:xfrm>
        </p:grpSpPr>
        <p:pic>
          <p:nvPicPr>
            <p:cNvPr id="28" name="Google Shape;62;g3e48348ec06_19_0"/>
            <p:cNvPicPr/>
            <p:nvPr/>
          </p:nvPicPr>
          <p:blipFill>
            <a:blip r:embed="rId3"/>
            <a:stretch/>
          </p:blipFill>
          <p:spPr>
            <a:xfrm>
              <a:off x="9829800" y="525600"/>
              <a:ext cx="272520" cy="360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Google Shape;63;g3e48348ec06_19_0"/>
            <p:cNvSpPr/>
            <p:nvPr/>
          </p:nvSpPr>
          <p:spPr>
            <a:xfrm>
              <a:off x="10104480" y="596880"/>
              <a:ext cx="1789920" cy="2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МИНИСТЕРСТВО ОБРАЗОВАНИЯ </a:t>
              </a:r>
              <a:r>
                <a:rPr sz="650">
                  <a:solidFill>
                    <a:srgbClr val="000000"/>
                  </a:solidFill>
                </a:rPr>
                <a:t/>
              </a:r>
              <a:br>
                <a:rPr sz="650">
                  <a:solidFill>
                    <a:srgbClr val="000000"/>
                  </a:solidFill>
                </a:rPr>
              </a:b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МОСКОВСКОЙ ОБЛАСТИ</a:t>
              </a:r>
              <a:endParaRPr lang="ru-RU" sz="650" spc="-1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88751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2" hidden="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rgbClr val="A6A6A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Montserrat Regular"/>
              <a:ea typeface="Montserrat Regular"/>
            </a:endParaRPr>
          </a:p>
        </p:txBody>
      </p:sp>
      <p:sp>
        <p:nvSpPr>
          <p:cNvPr id="57" name="Google Shape;12;p1" hidden="1"/>
          <p:cNvSpPr/>
          <p:nvPr/>
        </p:nvSpPr>
        <p:spPr>
          <a:xfrm>
            <a:off x="10149840" y="596160"/>
            <a:ext cx="169956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600" b="0" strike="noStrike" spc="-1">
                <a:solidFill>
                  <a:srgbClr val="FFFFFF"/>
                </a:solidFill>
                <a:latin typeface="Montserrat SemiBold"/>
                <a:ea typeface="Montserrat SemiBold"/>
              </a:rPr>
              <a:t>ПРАВИТЕЛЬСТВО</a:t>
            </a:r>
            <a:r>
              <a:rPr sz="600"/>
              <a:t/>
            </a:r>
            <a:br>
              <a:rPr sz="600"/>
            </a:br>
            <a:r>
              <a:rPr lang="ru-RU" sz="600" b="0" strike="noStrike" spc="-1">
                <a:solidFill>
                  <a:srgbClr val="FFFFFF"/>
                </a:solidFill>
                <a:latin typeface="Montserrat SemiBold"/>
                <a:ea typeface="Montserrat SemiBold"/>
              </a:rPr>
              <a:t>МОСКОВСКОЙ ОБЛАСТИ</a:t>
            </a:r>
            <a:endParaRPr lang="ru-RU" sz="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8" name="Рисунок 2" descr="Рисунок 2"/>
          <p:cNvPicPr/>
          <p:nvPr/>
        </p:nvPicPr>
        <p:blipFill>
          <a:blip r:embed="rId3"/>
          <a:stretch/>
        </p:blipFill>
        <p:spPr>
          <a:xfrm>
            <a:off x="9839160" y="524880"/>
            <a:ext cx="263880" cy="330840"/>
          </a:xfrm>
          <a:prstGeom prst="rect">
            <a:avLst/>
          </a:prstGeom>
          <a:ln w="12700">
            <a:noFill/>
          </a:ln>
        </p:spPr>
      </p:pic>
      <p:sp>
        <p:nvSpPr>
          <p:cNvPr id="59" name="object 2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rgbClr val="A6A6A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Montserrat Regular"/>
              <a:ea typeface="Montserrat Regular"/>
            </a:endParaRPr>
          </a:p>
        </p:txBody>
      </p:sp>
      <p:sp>
        <p:nvSpPr>
          <p:cNvPr id="60" name="object 4"/>
          <p:cNvSpPr/>
          <p:nvPr/>
        </p:nvSpPr>
        <p:spPr>
          <a:xfrm>
            <a:off x="10101600" y="656280"/>
            <a:ext cx="1827720" cy="10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11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600" b="0" strike="noStrike" cap="all" spc="-1">
                <a:solidFill>
                  <a:srgbClr val="FFFFFF"/>
                </a:solidFill>
                <a:latin typeface="Montserrat SemiBold"/>
                <a:ea typeface="Montserrat SemiBold"/>
              </a:rPr>
              <a:t>МИнистерство образования московской области</a:t>
            </a:r>
            <a:endParaRPr lang="ru-RU" sz="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1" name="Рисунок 10" descr="Рисунок 10"/>
          <p:cNvPicPr/>
          <p:nvPr/>
        </p:nvPicPr>
        <p:blipFill>
          <a:blip r:embed="rId3"/>
          <a:stretch/>
        </p:blipFill>
        <p:spPr>
          <a:xfrm>
            <a:off x="9775800" y="540000"/>
            <a:ext cx="263880" cy="330840"/>
          </a:xfrm>
          <a:prstGeom prst="rect">
            <a:avLst/>
          </a:prstGeom>
          <a:ln w="12700">
            <a:noFill/>
          </a:ln>
        </p:spPr>
      </p:pic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  <p:sp>
        <p:nvSpPr>
          <p:cNvPr id="64" name="PlaceHolder 3"/>
          <p:cNvSpPr>
            <a:spLocks noGrp="1"/>
          </p:cNvSpPr>
          <p:nvPr>
            <p:ph type="sldNum" idx="5"/>
          </p:nvPr>
        </p:nvSpPr>
        <p:spPr>
          <a:xfrm>
            <a:off x="5892840" y="6172200"/>
            <a:ext cx="2843640" cy="3672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8A6D4E-ABD1-41B5-BC24-8FC497C7F0A3}" type="slidenum">
              <a:rPr lang="ru-RU" sz="12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83520"/>
            <a:ext cx="1097172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  <p:sp>
        <p:nvSpPr>
          <p:cNvPr id="205" name="PlaceHolder 3"/>
          <p:cNvSpPr>
            <a:spLocks noGrp="1"/>
          </p:cNvSpPr>
          <p:nvPr>
            <p:ph type="sldNum" idx="54"/>
          </p:nvPr>
        </p:nvSpPr>
        <p:spPr>
          <a:xfrm>
            <a:off x="802440" y="6431400"/>
            <a:ext cx="131760" cy="39744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1FD0AE-63EF-4492-97BC-A33902E6D3F3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ftr" idx="1"/>
          </p:nvPr>
        </p:nvSpPr>
        <p:spPr>
          <a:xfrm>
            <a:off x="416520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t>&lt;нижний колонтитул&gt;</a:t>
            </a:r>
          </a:p>
        </p:txBody>
      </p:sp>
      <p:sp>
        <p:nvSpPr>
          <p:cNvPr id="11" name="PlaceHolder 4"/>
          <p:cNvSpPr>
            <a:spLocks noGrp="1"/>
          </p:cNvSpPr>
          <p:nvPr>
            <p:ph type="sldNum" idx="2"/>
          </p:nvPr>
        </p:nvSpPr>
        <p:spPr>
          <a:xfrm>
            <a:off x="873720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DA177073-ADEC-4FCD-BA03-F8D0D2D01CE9}" type="slidenum">
              <a:rPr/>
              <a:pPr/>
              <a:t>‹#›</a:t>
            </a:fld>
            <a:endParaRPr/>
          </a:p>
        </p:txBody>
      </p:sp>
      <p:sp>
        <p:nvSpPr>
          <p:cNvPr id="12" name="PlaceHolder 5"/>
          <p:cNvSpPr>
            <a:spLocks noGrp="1"/>
          </p:cNvSpPr>
          <p:nvPr>
            <p:ph type="dt" idx="3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&lt;дата/время&gt;</a:t>
            </a:r>
          </a:p>
        </p:txBody>
      </p:sp>
    </p:spTree>
    <p:extLst>
      <p:ext uri="{BB962C8B-B14F-4D97-AF65-F5344CB8AC3E}">
        <p14:creationId xmlns:p14="http://schemas.microsoft.com/office/powerpoint/2010/main" val="54715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ftr" idx="5"/>
          </p:nvPr>
        </p:nvSpPr>
        <p:spPr>
          <a:xfrm>
            <a:off x="4147560" y="6378120"/>
            <a:ext cx="3900960" cy="397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Arial"/>
              </a:defRPr>
            </a:lvl1pPr>
          </a:lstStyle>
          <a:p>
            <a:r>
              <a:t>&lt;нижний колонтитул&gt;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sldNum" idx="6"/>
          </p:nvPr>
        </p:nvSpPr>
        <p:spPr>
          <a:xfrm>
            <a:off x="802440" y="6431400"/>
            <a:ext cx="132840" cy="397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FDABB703-A134-4102-AB66-09F376F42CED}" type="slidenum">
              <a:rPr/>
              <a:pPr/>
              <a:t>‹#›</a:t>
            </a:fld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dt" idx="7"/>
          </p:nvPr>
        </p:nvSpPr>
        <p:spPr>
          <a:xfrm>
            <a:off x="609840" y="6378120"/>
            <a:ext cx="2802960" cy="397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&lt;дата/время&gt;</a:t>
            </a:r>
          </a:p>
        </p:txBody>
      </p:sp>
      <p:sp>
        <p:nvSpPr>
          <p:cNvPr id="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96353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2006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ftr" idx="8"/>
          </p:nvPr>
        </p:nvSpPr>
        <p:spPr>
          <a:xfrm>
            <a:off x="4147560" y="6378120"/>
            <a:ext cx="3900600" cy="3402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t>&lt;нижний колонтитул&gt;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sldNum" idx="9"/>
          </p:nvPr>
        </p:nvSpPr>
        <p:spPr>
          <a:xfrm>
            <a:off x="802440" y="6431400"/>
            <a:ext cx="132480" cy="177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0DF3357E-C20E-45DA-8D6D-09CB36CAEA31}" type="slidenum">
              <a:rPr/>
              <a:pPr/>
              <a:t>‹#›</a:t>
            </a:fld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dt" idx="10"/>
          </p:nvPr>
        </p:nvSpPr>
        <p:spPr>
          <a:xfrm>
            <a:off x="609840" y="6378120"/>
            <a:ext cx="2802600" cy="34020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&lt;дата/время&gt;</a:t>
            </a: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54742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ftr" idx="14"/>
          </p:nvPr>
        </p:nvSpPr>
        <p:spPr>
          <a:xfrm>
            <a:off x="4145040" y="6377400"/>
            <a:ext cx="3897000" cy="33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  <a:ea typeface="DejaVu Sans"/>
              </a:defRPr>
            </a:lvl1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&lt;нижний колонтитул&gt;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sldNum" idx="15"/>
          </p:nvPr>
        </p:nvSpPr>
        <p:spPr>
          <a:xfrm>
            <a:off x="8778240" y="6377400"/>
            <a:ext cx="2799720" cy="33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768F7F32-C536-4B19-B9C7-1718CD7D67C5}" type="slidenum">
              <a:rPr/>
              <a:pPr/>
              <a:t>‹#›</a:t>
            </a:fld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dt" idx="16"/>
          </p:nvPr>
        </p:nvSpPr>
        <p:spPr>
          <a:xfrm>
            <a:off x="609480" y="6377400"/>
            <a:ext cx="2799720" cy="33804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&lt;дата/время&gt;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3852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sldNum" idx="4"/>
          </p:nvPr>
        </p:nvSpPr>
        <p:spPr>
          <a:xfrm>
            <a:off x="802440" y="6431400"/>
            <a:ext cx="132840" cy="397548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71544B04-668D-499C-A89C-1B038482A88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76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max.ru/id5405347680_gos/AZxGIu-kdM4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cloud.armgs.team/public/wDET/FQTYgg4bS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kimova_lv@mo-kuro.ru" TargetMode="External"/><Relationship Id="rId2" Type="http://schemas.openxmlformats.org/officeDocument/2006/relationships/hyperlink" Target="mailto:lidiyakimova01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vk.cc/cVPh3N" TargetMode="External"/><Relationship Id="rId3" Type="http://schemas.openxmlformats.org/officeDocument/2006/relationships/image" Target="../media/image14.gif"/><Relationship Id="rId7" Type="http://schemas.openxmlformats.org/officeDocument/2006/relationships/hyperlink" Target="https://vk.cc/cVPewY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13.gif"/><Relationship Id="rId16" Type="http://schemas.openxmlformats.org/officeDocument/2006/relationships/hyperlink" Target="https://clc.li/qWnf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11" Type="http://schemas.openxmlformats.org/officeDocument/2006/relationships/image" Target="../media/image19.png"/><Relationship Id="rId5" Type="http://schemas.openxmlformats.org/officeDocument/2006/relationships/image" Target="../media/image16.gif"/><Relationship Id="rId15" Type="http://schemas.openxmlformats.org/officeDocument/2006/relationships/hyperlink" Target="https://vk.cc/cVPhJL" TargetMode="External"/><Relationship Id="rId10" Type="http://schemas.openxmlformats.org/officeDocument/2006/relationships/hyperlink" Target="https://vk.cc/cVOL8s" TargetMode="External"/><Relationship Id="rId4" Type="http://schemas.openxmlformats.org/officeDocument/2006/relationships/image" Target="../media/image15.gif"/><Relationship Id="rId9" Type="http://schemas.openxmlformats.org/officeDocument/2006/relationships/hyperlink" Target="https://vk.cc/cVPhqs" TargetMode="External"/><Relationship Id="rId14" Type="http://schemas.openxmlformats.org/officeDocument/2006/relationships/hyperlink" Target="https://vk.cc/cVPhe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45;p10"/>
          <p:cNvSpPr/>
          <p:nvPr/>
        </p:nvSpPr>
        <p:spPr>
          <a:xfrm>
            <a:off x="956520" y="650160"/>
            <a:ext cx="8691840" cy="304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63">
                <a:solidFill>
                  <a:srgbClr val="A6A6A6"/>
                </a:solidFill>
                <a:latin typeface="Montserrat Regular"/>
                <a:ea typeface="Montserrat Regular"/>
              </a:rPr>
              <a:t>ПЕРЕЧИСЛЕНИЕ ДЕНЕЖНЫХ СРЕДСТ ЗАСТРОЙЩИКАМИ</a:t>
            </a:r>
            <a:endParaRPr lang="ru-RU" sz="2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8" name="Прямая соединительная линия 6"/>
          <p:cNvSpPr/>
          <p:nvPr/>
        </p:nvSpPr>
        <p:spPr>
          <a:xfrm>
            <a:off x="6095880" y="1635480"/>
            <a:ext cx="360" cy="4927320"/>
          </a:xfrm>
          <a:prstGeom prst="line">
            <a:avLst/>
          </a:prstGeom>
          <a:ln w="0">
            <a:solidFill>
              <a:srgbClr val="A6A6A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Montserrat Regular"/>
              <a:ea typeface="Montserrat Regular"/>
            </a:endParaRPr>
          </a:p>
        </p:txBody>
      </p:sp>
      <p:sp>
        <p:nvSpPr>
          <p:cNvPr id="219" name="TextBox 9"/>
          <p:cNvSpPr/>
          <p:nvPr/>
        </p:nvSpPr>
        <p:spPr>
          <a:xfrm>
            <a:off x="563692" y="3236265"/>
            <a:ext cx="11432160" cy="24299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spc="43" dirty="0" smtClean="0">
                <a:solidFill>
                  <a:srgbClr val="FFFFFF"/>
                </a:solidFill>
                <a:latin typeface="Montserrat SemiBold"/>
                <a:ea typeface="Montserrat SemiBold"/>
              </a:rPr>
              <a:t>ПРАКТИКА РЕАЛИЗАЦИИ МАСШТАБНЫХ РЕГИОНАЛЬНЫХ ПРОЕКТОВ В ОБЛАСТИ ВОСПИТАНИЯ. ОПЫТ ПОДМОСКОВЬЯ</a:t>
            </a:r>
            <a:endParaRPr lang="ru-RU" sz="28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Open Sans"/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43" dirty="0">
                <a:solidFill>
                  <a:srgbClr val="FFFFFF"/>
                </a:solidFill>
                <a:latin typeface="Montserrat SemiBold"/>
                <a:ea typeface="Montserrat SemiBold"/>
              </a:rPr>
              <a:t>Акимова Лидия Викторовна, </a:t>
            </a:r>
            <a:r>
              <a:rPr lang="ru-RU" sz="2000" b="0" strike="noStrike" spc="43" dirty="0" err="1">
                <a:solidFill>
                  <a:srgbClr val="FFFFFF"/>
                </a:solidFill>
                <a:latin typeface="Montserrat SemiBold"/>
                <a:ea typeface="Montserrat SemiBold"/>
              </a:rPr>
              <a:t>к.соц.н</a:t>
            </a:r>
            <a:r>
              <a:rPr lang="ru-RU" sz="2000" b="0" strike="noStrike" spc="43" dirty="0">
                <a:solidFill>
                  <a:srgbClr val="FFFFFF"/>
                </a:solidFill>
                <a:latin typeface="Montserrat SemiBold"/>
                <a:ea typeface="Montserrat SemiBold"/>
              </a:rPr>
              <a:t>, доцент,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43" dirty="0">
                <a:solidFill>
                  <a:srgbClr val="FFFFFF"/>
                </a:solidFill>
                <a:latin typeface="Montserrat SemiBold"/>
                <a:ea typeface="Montserrat SemiBold"/>
              </a:rPr>
              <a:t> начальник </a:t>
            </a:r>
            <a:r>
              <a:rPr lang="ru-RU" sz="2000" spc="43" dirty="0">
                <a:solidFill>
                  <a:srgbClr val="FFFFFF"/>
                </a:solidFill>
                <a:latin typeface="Montserrat SemiBold"/>
                <a:ea typeface="Montserrat SemiBold"/>
              </a:rPr>
              <a:t>Ц</a:t>
            </a:r>
            <a:r>
              <a:rPr lang="ru-RU" sz="2000" b="0" strike="noStrike" spc="43" dirty="0" smtClean="0">
                <a:solidFill>
                  <a:srgbClr val="FFFFFF"/>
                </a:solidFill>
                <a:latin typeface="Montserrat SemiBold"/>
                <a:ea typeface="Montserrat SemiBold"/>
              </a:rPr>
              <a:t>ентра социально-педагогического сопровождения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167;p7"/>
          <p:cNvSpPr/>
          <p:nvPr/>
        </p:nvSpPr>
        <p:spPr>
          <a:xfrm>
            <a:off x="393840" y="380880"/>
            <a:ext cx="10306440" cy="53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7F7F7F"/>
                </a:solidFill>
                <a:latin typeface="Montserrat Regular"/>
                <a:ea typeface="Open Sans"/>
              </a:rPr>
              <a:t>МЕРОПРИЯТИЯ ЦЕНТРА: </a:t>
            </a:r>
            <a:r>
              <a:rPr lang="ru-RU" sz="2000" b="1" strike="noStrike" spc="-1">
                <a:solidFill>
                  <a:srgbClr val="FF0000"/>
                </a:solidFill>
                <a:latin typeface="Montserrat Regular"/>
                <a:ea typeface="Open Sans"/>
              </a:rPr>
              <a:t>ПРИОРИТЕТ – ОЧНЫЙ ФОРМАТ</a:t>
            </a:r>
            <a:endParaRPr lang="ru-RU" sz="2000" b="0" strike="noStrike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283" name="Google Shape;172;p7"/>
          <p:cNvCxnSpPr/>
          <p:nvPr/>
        </p:nvCxnSpPr>
        <p:spPr>
          <a:xfrm rot="10800000" flipV="1">
            <a:off x="9997560" y="4647600"/>
            <a:ext cx="987120" cy="360720"/>
          </a:xfrm>
          <a:prstGeom prst="curvedConnector3">
            <a:avLst>
              <a:gd name="adj1" fmla="val 24990"/>
            </a:avLst>
          </a:prstGeom>
          <a:ln w="0">
            <a:noFill/>
          </a:ln>
        </p:spPr>
      </p:cxnSp>
      <p:sp>
        <p:nvSpPr>
          <p:cNvPr id="284" name="Google Shape;173;p7"/>
          <p:cNvSpPr/>
          <p:nvPr/>
        </p:nvSpPr>
        <p:spPr>
          <a:xfrm>
            <a:off x="293400" y="3101400"/>
            <a:ext cx="49507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0000"/>
                </a:solidFill>
                <a:latin typeface="Montserrat Regular"/>
                <a:ea typeface="Calibri"/>
              </a:rPr>
              <a:t>1944 специалиста</a:t>
            </a:r>
            <a:r>
              <a:rPr lang="ru-RU" sz="1600" b="1" strike="noStrike" spc="-1">
                <a:solidFill>
                  <a:schemeClr val="dk1"/>
                </a:solidFill>
                <a:latin typeface="Montserrat Regular"/>
                <a:ea typeface="Calibri"/>
              </a:rPr>
              <a:t>, в том числе представители силовых ведомств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85" name="Google Shape;175;p7"/>
          <p:cNvPicPr/>
          <p:nvPr/>
        </p:nvPicPr>
        <p:blipFill>
          <a:blip r:embed="rId2"/>
          <a:srcRect l="17997" t="23607" r="12151"/>
          <a:stretch/>
        </p:blipFill>
        <p:spPr>
          <a:xfrm>
            <a:off x="393840" y="1567080"/>
            <a:ext cx="2145240" cy="1461600"/>
          </a:xfrm>
          <a:prstGeom prst="rect">
            <a:avLst/>
          </a:prstGeom>
          <a:ln w="0">
            <a:noFill/>
          </a:ln>
        </p:spPr>
      </p:pic>
      <p:pic>
        <p:nvPicPr>
          <p:cNvPr id="286" name="Google Shape;176;p7"/>
          <p:cNvPicPr/>
          <p:nvPr/>
        </p:nvPicPr>
        <p:blipFill>
          <a:blip r:embed="rId3"/>
          <a:srcRect l="8792" t="8207" r="6434" b="2801"/>
          <a:stretch/>
        </p:blipFill>
        <p:spPr>
          <a:xfrm>
            <a:off x="2908440" y="1573200"/>
            <a:ext cx="2335680" cy="1461600"/>
          </a:xfrm>
          <a:prstGeom prst="rect">
            <a:avLst/>
          </a:prstGeom>
          <a:ln w="0">
            <a:noFill/>
          </a:ln>
        </p:spPr>
      </p:pic>
      <p:sp>
        <p:nvSpPr>
          <p:cNvPr id="287" name="Прямоугольник 2"/>
          <p:cNvSpPr/>
          <p:nvPr/>
        </p:nvSpPr>
        <p:spPr>
          <a:xfrm>
            <a:off x="393840" y="757080"/>
            <a:ext cx="609480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МЕЖВЕДОМСТВЕННЫЙ СЕМИНАР 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«ШКОЛА ПОДМОСКОВЬЯ — ТЕРРИТОРИЯ БЕЗОПАСНОГО ПОВЕДЕНИЯ» - 20.08.2025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8" name="Прямоугольник 4"/>
          <p:cNvSpPr/>
          <p:nvPr/>
        </p:nvSpPr>
        <p:spPr>
          <a:xfrm>
            <a:off x="6095880" y="903600"/>
            <a:ext cx="609480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МЕТОДИЧЕСКИЙ СЕМИНАР «ЦИФРОВОЙ ПОРТРЕТ МОЛОДОГО РОССИЯНИНА: ДИАГНОСТИКА ПРОБЛЕМ, ПРЕОДОЛЕНИЕ СТЕРЕОТИПОВ И ВЫСТРАИВАНИЕ ДИАЛОГА ПОКОЛЕНИЙ» - 13.03.2026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89" name="Google Shape;240;p11" descr="https://downloader.disk.yandex.ru/preview/c21d654fffe43147066453acb661e7477a4a834fe802c1dda32be6e03abcf698/69bac679/kcOUeQl3eudG_6u9RUvKJiy8rB6I0wsoSBDE3deJ0uJYERjHjePeyb8VFvge8c3g4-RfePNpRXtRKwHqwjVb9g%3D%3D?uid=0&amp;filename=DSC05587.JPG&amp;disposition=inline&amp;hash=&amp;limit=0&amp;content_type=image%2Fjpeg&amp;owner_uid=0&amp;tknv=v3&amp;size=1920x912"/>
          <p:cNvPicPr/>
          <p:nvPr/>
        </p:nvPicPr>
        <p:blipFill>
          <a:blip r:embed="rId4"/>
          <a:srcRect l="7036" r="10662"/>
          <a:stretch/>
        </p:blipFill>
        <p:spPr>
          <a:xfrm>
            <a:off x="6295680" y="1881720"/>
            <a:ext cx="2245680" cy="1531080"/>
          </a:xfrm>
          <a:prstGeom prst="rect">
            <a:avLst/>
          </a:prstGeom>
          <a:ln w="0">
            <a:noFill/>
          </a:ln>
        </p:spPr>
      </p:pic>
      <p:pic>
        <p:nvPicPr>
          <p:cNvPr id="290" name="Google Shape;241;p11" descr="C:\Users\BebeshkoLO\Downloads\DSC05783.JPG"/>
          <p:cNvPicPr/>
          <p:nvPr/>
        </p:nvPicPr>
        <p:blipFill>
          <a:blip r:embed="rId5"/>
          <a:srcRect l="3525" r="12949"/>
          <a:stretch/>
        </p:blipFill>
        <p:spPr>
          <a:xfrm>
            <a:off x="8861760" y="1886400"/>
            <a:ext cx="2272320" cy="1526400"/>
          </a:xfrm>
          <a:prstGeom prst="rect">
            <a:avLst/>
          </a:prstGeom>
          <a:ln w="0">
            <a:noFill/>
          </a:ln>
        </p:spPr>
      </p:pic>
      <p:sp>
        <p:nvSpPr>
          <p:cNvPr id="291" name="Прямоугольник 5"/>
          <p:cNvSpPr/>
          <p:nvPr/>
        </p:nvSpPr>
        <p:spPr>
          <a:xfrm>
            <a:off x="5397480" y="3421800"/>
            <a:ext cx="66801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chemeClr val="dk1"/>
                </a:solidFill>
                <a:latin typeface="Montserrat Regular"/>
                <a:ea typeface="Calibri"/>
              </a:rPr>
              <a:t>В семинаре приняли участие </a:t>
            </a:r>
            <a:r>
              <a:rPr lang="ru-RU" sz="1400" b="1" strike="noStrike" spc="-1">
                <a:solidFill>
                  <a:srgbClr val="FF0000"/>
                </a:solidFill>
                <a:latin typeface="Montserrat Regular"/>
                <a:ea typeface="Calibri"/>
              </a:rPr>
              <a:t>более 700 заместителей директоров по ВР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2" name="Прямоугольник 6"/>
          <p:cNvSpPr/>
          <p:nvPr/>
        </p:nvSpPr>
        <p:spPr>
          <a:xfrm>
            <a:off x="293400" y="3877560"/>
            <a:ext cx="594828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КРУГЛЫЙ СТОЛ «РОЛЬ ППМС-ЦЕНТРОВ В ПРОФИЛАКТИКЕ ДЕВИАНТНОГО ПОВЕДЕНИЯ И ОКАЗАНИЯ АДРЕСНОЙ ПОМОЩИ ДЕТЯМ, ТРЕБУЮЩИМ ОСОБОГО ВНИМАНИЯ» - 25.03.2026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93" name="Picture 4" descr="https://mo-kuro.ru/upload/media/gallery/0001/20/thumb_19338_gallery_944x618.jpeg"/>
          <p:cNvPicPr/>
          <p:nvPr/>
        </p:nvPicPr>
        <p:blipFill>
          <a:blip r:embed="rId6"/>
          <a:srcRect l="29731" t="32859" r="3820"/>
          <a:stretch/>
        </p:blipFill>
        <p:spPr>
          <a:xfrm>
            <a:off x="2919960" y="4605120"/>
            <a:ext cx="2487960" cy="164556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6" descr="https://mo-kuro.ru/upload/media/gallery/0001/20/thumb_19339_gallery_944x618.jpeg"/>
          <p:cNvPicPr/>
          <p:nvPr/>
        </p:nvPicPr>
        <p:blipFill>
          <a:blip r:embed="rId7"/>
          <a:srcRect r="14735"/>
          <a:stretch/>
        </p:blipFill>
        <p:spPr>
          <a:xfrm>
            <a:off x="393840" y="4623480"/>
            <a:ext cx="2156760" cy="1655640"/>
          </a:xfrm>
          <a:prstGeom prst="rect">
            <a:avLst/>
          </a:prstGeom>
          <a:ln w="0">
            <a:noFill/>
          </a:ln>
        </p:spPr>
      </p:pic>
      <p:sp>
        <p:nvSpPr>
          <p:cNvPr id="295" name="Прямоугольник 8"/>
          <p:cNvSpPr/>
          <p:nvPr/>
        </p:nvSpPr>
        <p:spPr>
          <a:xfrm>
            <a:off x="212040" y="6334920"/>
            <a:ext cx="5113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FF0000"/>
                </a:solidFill>
                <a:latin typeface="Montserrat Regular"/>
                <a:ea typeface="Montserrat Regular"/>
              </a:rPr>
              <a:t>57 руководителей и специалистов ППМС-Центров 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6" name="Прямоугольник 15"/>
          <p:cNvSpPr/>
          <p:nvPr/>
        </p:nvSpPr>
        <p:spPr>
          <a:xfrm>
            <a:off x="6095880" y="3870360"/>
            <a:ext cx="59482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IX МЕЖРЕГИОНАЛЬНЫЙ ФОРУМ ШКОЛЬНЫХ СЛУЖБ МЕДИАЦИИ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 - 2</a:t>
            </a:r>
            <a:r>
              <a:rPr lang="en-US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7</a:t>
            </a: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.</a:t>
            </a:r>
            <a:r>
              <a:rPr lang="en-US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11</a:t>
            </a:r>
            <a:r>
              <a:rPr lang="ru-RU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.202</a:t>
            </a:r>
            <a:r>
              <a:rPr lang="en-US" sz="14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5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97" name="Рисунок 18"/>
          <p:cNvPicPr/>
          <p:nvPr/>
        </p:nvPicPr>
        <p:blipFill>
          <a:blip r:embed="rId8"/>
          <a:srcRect r="11005" b="26479"/>
          <a:stretch/>
        </p:blipFill>
        <p:spPr>
          <a:xfrm>
            <a:off x="8988840" y="4454640"/>
            <a:ext cx="2763000" cy="150696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19"/>
          <p:cNvPicPr/>
          <p:nvPr/>
        </p:nvPicPr>
        <p:blipFill>
          <a:blip r:embed="rId9"/>
          <a:srcRect l="28007" t="1963" r="263" b="32363"/>
          <a:stretch/>
        </p:blipFill>
        <p:spPr>
          <a:xfrm>
            <a:off x="6326640" y="4454640"/>
            <a:ext cx="2410200" cy="1470240"/>
          </a:xfrm>
          <a:prstGeom prst="rect">
            <a:avLst/>
          </a:prstGeom>
          <a:ln w="0">
            <a:noFill/>
          </a:ln>
        </p:spPr>
      </p:pic>
      <p:sp>
        <p:nvSpPr>
          <p:cNvPr id="299" name="Прямоугольник 1"/>
          <p:cNvSpPr/>
          <p:nvPr/>
        </p:nvSpPr>
        <p:spPr>
          <a:xfrm>
            <a:off x="5830920" y="6111720"/>
            <a:ext cx="63147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FF0000"/>
                </a:solidFill>
                <a:latin typeface="Montserrat Regular"/>
                <a:ea typeface="Montserrat Regular"/>
              </a:rPr>
              <a:t>Более 250 специалистов </a:t>
            </a:r>
            <a:r>
              <a:rPr lang="ru-RU" sz="1400" b="1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образовательных организаций Московской области очно и </a:t>
            </a:r>
            <a:r>
              <a:rPr lang="ru-RU" sz="1400" b="1" strike="noStrike" spc="-1">
                <a:solidFill>
                  <a:srgbClr val="FF0000"/>
                </a:solidFill>
                <a:latin typeface="Montserrat Regular"/>
                <a:ea typeface="Montserrat Regular"/>
              </a:rPr>
              <a:t>более 1800 просмотров записи на платформе ВК </a:t>
            </a:r>
            <a:endParaRPr lang="ru-RU" sz="1400" b="0" strike="noStrike" spc="-1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53;p12"/>
          <p:cNvSpPr/>
          <p:nvPr/>
        </p:nvSpPr>
        <p:spPr>
          <a:xfrm>
            <a:off x="288000" y="444600"/>
            <a:ext cx="8982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2000" b="1" spc="-1">
                <a:solidFill>
                  <a:srgbClr val="7F7F7F"/>
                </a:solidFill>
                <a:latin typeface="Montserrat"/>
                <a:ea typeface="Open Sans"/>
              </a:rPr>
              <a:t>ПРОФИЛАКТИЧЕСКИЕ ВИДЕОМАТЕРИАЛЫ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9" name="Google Shape;256;p 2"/>
          <p:cNvSpPr/>
          <p:nvPr/>
        </p:nvSpPr>
        <p:spPr>
          <a:xfrm>
            <a:off x="331560" y="1080000"/>
            <a:ext cx="5967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ru-RU" b="1" spc="-1">
                <a:solidFill>
                  <a:srgbClr val="000000"/>
                </a:solidFill>
                <a:latin typeface="Montserrat"/>
                <a:ea typeface="Open Sans"/>
              </a:rPr>
              <a:t>В 2026 году педагогам, родителям и обучающимся направлены профилактические видеоматериалы</a:t>
            </a:r>
            <a:endParaRPr lang="ru-RU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0" name="Google Shape;258;p 2"/>
          <p:cNvSpPr/>
          <p:nvPr/>
        </p:nvSpPr>
        <p:spPr>
          <a:xfrm>
            <a:off x="569880" y="5064120"/>
            <a:ext cx="112903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2000" b="1" spc="-1">
                <a:solidFill>
                  <a:srgbClr val="000000"/>
                </a:solidFill>
                <a:ea typeface="Open Sans"/>
              </a:rPr>
              <a:t>Фильмы посмотрели: более </a:t>
            </a:r>
            <a:r>
              <a:rPr lang="ru-RU" sz="2000" b="1" spc="-1">
                <a:solidFill>
                  <a:srgbClr val="FF0000"/>
                </a:solidFill>
                <a:ea typeface="Open Sans"/>
              </a:rPr>
              <a:t>350 000 обучающихся и 320 000 родителей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r>
              <a:rPr lang="ru-RU" sz="2000" b="1" spc="-1">
                <a:solidFill>
                  <a:srgbClr val="000000"/>
                </a:solidFill>
                <a:latin typeface="Open Sans"/>
                <a:ea typeface="Open Sans"/>
              </a:rPr>
              <a:t>По итогам просмотра в школах организовано: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r>
              <a:rPr lang="ru-RU" sz="2000" b="1" spc="-1">
                <a:solidFill>
                  <a:srgbClr val="FF0000"/>
                </a:solidFill>
                <a:latin typeface="Open Sans"/>
                <a:ea typeface="Open Sans"/>
              </a:rPr>
              <a:t>более 27 000 классных часов и 11 000 родительских собраний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241" name="Google Shape;259;p 2"/>
          <p:cNvGrpSpPr/>
          <p:nvPr/>
        </p:nvGrpSpPr>
        <p:grpSpPr>
          <a:xfrm>
            <a:off x="9950760" y="258840"/>
            <a:ext cx="2064600" cy="360360"/>
            <a:chOff x="9950760" y="258840"/>
            <a:chExt cx="2064600" cy="360360"/>
          </a:xfrm>
        </p:grpSpPr>
        <p:pic>
          <p:nvPicPr>
            <p:cNvPr id="242" name="Google Shape;260;p 2"/>
            <p:cNvPicPr/>
            <p:nvPr/>
          </p:nvPicPr>
          <p:blipFill>
            <a:blip r:embed="rId2"/>
            <a:stretch/>
          </p:blipFill>
          <p:spPr>
            <a:xfrm>
              <a:off x="9950760" y="258840"/>
              <a:ext cx="272520" cy="360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3" name="Google Shape;261;p 2"/>
            <p:cNvSpPr/>
            <p:nvPr/>
          </p:nvSpPr>
          <p:spPr>
            <a:xfrm>
              <a:off x="10225440" y="330120"/>
              <a:ext cx="1789920" cy="2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МИНИСТЕРСТВО ОБРАЗОВАНИЯ </a:t>
              </a:r>
              <a:r>
                <a:rPr sz="650">
                  <a:solidFill>
                    <a:srgbClr val="000000"/>
                  </a:solidFill>
                </a:rPr>
                <a:t/>
              </a:r>
              <a:br>
                <a:rPr sz="650">
                  <a:solidFill>
                    <a:srgbClr val="000000"/>
                  </a:solidFill>
                </a:rPr>
              </a:b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МОСКОВСКОЙ ОБЛАСТИ</a:t>
              </a:r>
              <a:endParaRPr lang="ru-RU" sz="650" spc="-1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244" name="Скругленный прямоугольник 1"/>
          <p:cNvSpPr/>
          <p:nvPr/>
        </p:nvSpPr>
        <p:spPr>
          <a:xfrm>
            <a:off x="288000" y="2348280"/>
            <a:ext cx="5127480" cy="22262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Профилактический фильм «Расходник»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Профилактический фильм «Схема» 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Видеоролик «Диверсия»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Видеоролик «Вербовка и ее последствия»  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«Недетский террор» 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lvl="1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«Недетские игры»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Серия видеороликов «Первые. Ключ безопасности»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5" name="Прямоугольник 40"/>
          <p:cNvSpPr/>
          <p:nvPr/>
        </p:nvSpPr>
        <p:spPr>
          <a:xfrm>
            <a:off x="6475320" y="1023120"/>
            <a:ext cx="46440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b="1" spc="-1">
                <a:solidFill>
                  <a:srgbClr val="000000"/>
                </a:solidFill>
                <a:latin typeface="Montserrat"/>
                <a:ea typeface="Open Sans"/>
              </a:rPr>
              <a:t>Письмо Министерства образования Московской области от 05.03.2026 </a:t>
            </a:r>
            <a:endParaRPr lang="ru-RU" spc="-1">
              <a:solidFill>
                <a:srgbClr val="000000"/>
              </a:solidFill>
              <a:latin typeface="Open Sans"/>
            </a:endParaRPr>
          </a:p>
          <a:p>
            <a:r>
              <a:rPr lang="ru-RU" b="1" spc="-1">
                <a:solidFill>
                  <a:srgbClr val="000000"/>
                </a:solidFill>
                <a:latin typeface="Montserrat"/>
                <a:ea typeface="Open Sans"/>
              </a:rPr>
              <a:t>№ 18Исх-1877/14-01</a:t>
            </a:r>
            <a:endParaRPr lang="ru-RU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6" name="Скругленный прямоугольник 4"/>
          <p:cNvSpPr/>
          <p:nvPr/>
        </p:nvSpPr>
        <p:spPr>
          <a:xfrm>
            <a:off x="6067080" y="2324160"/>
            <a:ext cx="5864400" cy="22503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«Предательство»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«Предатели по найму»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«За пределом»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«Переписка с незнакомцем» 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lvl="1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Видеоролик «Хотели заработать денег»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pPr marL="285840" lvl="1" indent="-285840">
              <a:buClr>
                <a:srgbClr val="000000"/>
              </a:buClr>
              <a:buFont typeface="Wingdings" charset="2"/>
              <a:buChar char=""/>
            </a:pPr>
            <a:r>
              <a:rPr lang="ru-RU" sz="1600" spc="-1">
                <a:solidFill>
                  <a:srgbClr val="000000"/>
                </a:solidFill>
                <a:ea typeface="Arial"/>
              </a:rPr>
              <a:t>Документальный фильм «Это не игра, это преступление»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581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1"/>
          <p:cNvSpPr/>
          <p:nvPr/>
        </p:nvSpPr>
        <p:spPr>
          <a:xfrm>
            <a:off x="307080" y="706680"/>
            <a:ext cx="101160" cy="17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10080" rIns="36000" bIns="36000" anchor="t">
            <a:spAutoFit/>
          </a:bodyPr>
          <a:lstStyle/>
          <a:p>
            <a:endParaRPr lang="ru-RU" sz="800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248" name="Прямоугольник 435"/>
          <p:cNvSpPr/>
          <p:nvPr/>
        </p:nvSpPr>
        <p:spPr>
          <a:xfrm>
            <a:off x="379440" y="624960"/>
            <a:ext cx="11288520" cy="401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r>
              <a:rPr lang="ru-RU" sz="2000" b="1" spc="-1">
                <a:solidFill>
                  <a:srgbClr val="666666"/>
                </a:solidFill>
                <a:latin typeface="Montserrat"/>
                <a:ea typeface="Montserrat"/>
              </a:rPr>
              <a:t>ВИДЕОМАТЕРИАЛЫ о противодействии экстремизму и терроризму на объектах транспорта 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r>
              <a:rPr lang="ru-RU" sz="2000" spc="-1">
                <a:solidFill>
                  <a:srgbClr val="666666"/>
                </a:solidFill>
                <a:latin typeface="Montserrat"/>
                <a:ea typeface="Montserrat"/>
              </a:rPr>
              <a:t>(по материалам территориальных органов ФСБ России и УТ МВД России по СФО) 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endParaRPr lang="ru-RU" sz="1600" spc="-1">
              <a:solidFill>
                <a:srgbClr val="000000"/>
              </a:solidFill>
              <a:latin typeface="Open Sans"/>
            </a:endParaRPr>
          </a:p>
          <a:p>
            <a:r>
              <a:rPr lang="ru-RU" sz="1500" b="1" spc="-1">
                <a:solidFill>
                  <a:srgbClr val="000000"/>
                </a:solidFill>
                <a:latin typeface="Montserrat"/>
                <a:ea typeface="Montserrat"/>
              </a:rPr>
              <a:t>Документальный фильм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r>
              <a:rPr lang="ru-RU" sz="1500" spc="-1">
                <a:solidFill>
                  <a:srgbClr val="000000"/>
                </a:solidFill>
                <a:latin typeface="Montserrat"/>
                <a:ea typeface="Montserrat"/>
              </a:rPr>
              <a:t>(</a:t>
            </a:r>
            <a:r>
              <a:rPr lang="en-US" sz="1500" spc="-1">
                <a:solidFill>
                  <a:srgbClr val="000000"/>
                </a:solidFill>
                <a:latin typeface="Montserrat"/>
                <a:ea typeface="Montserrat"/>
              </a:rPr>
              <a:t>https://vk.com/away.php?to=https%3A%2F%2Fvk.cc%2FcVl2Ao&amp;utf=1)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850"/>
              </a:spcBef>
            </a:pPr>
            <a:r>
              <a:rPr lang="en-US" sz="1500" b="1" spc="-1">
                <a:solidFill>
                  <a:srgbClr val="000000"/>
                </a:solidFill>
                <a:latin typeface="Montserrat"/>
                <a:ea typeface="Montserrat"/>
              </a:rPr>
              <a:t>Видеоролик «Диверсия»  </a:t>
            </a:r>
            <a:r>
              <a:rPr sz="1500">
                <a:solidFill>
                  <a:srgbClr val="000000"/>
                </a:solidFill>
              </a:rPr>
              <a:t/>
            </a:r>
            <a:br>
              <a:rPr sz="1500">
                <a:solidFill>
                  <a:srgbClr val="000000"/>
                </a:solidFill>
              </a:rPr>
            </a:br>
            <a:r>
              <a:rPr lang="en-US" sz="1500" u="sng" spc="-1">
                <a:solidFill>
                  <a:srgbClr val="0563C1"/>
                </a:solidFill>
                <a:latin typeface="Montserrat"/>
                <a:ea typeface="Montserrat"/>
                <a:hlinkClick r:id="rId2"/>
              </a:rPr>
              <a:t>https://cloud.armgs.team/public/wDET/FQTYgg4bS</a:t>
            </a:r>
            <a:r>
              <a:rPr lang="en-US" sz="1500" spc="-1">
                <a:solidFill>
                  <a:srgbClr val="000000"/>
                </a:solidFill>
                <a:latin typeface="Montserrat"/>
                <a:ea typeface="Montserrat"/>
              </a:rPr>
              <a:t> 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850"/>
              </a:spcBef>
            </a:pPr>
            <a:r>
              <a:rPr lang="en-US" sz="1500" b="1" spc="-1">
                <a:solidFill>
                  <a:srgbClr val="000000"/>
                </a:solidFill>
                <a:latin typeface="Montserrat"/>
                <a:ea typeface="Montserrat"/>
              </a:rPr>
              <a:t>Видеоролик «Вербовка и ее последствия»</a:t>
            </a:r>
            <a:r>
              <a:rPr sz="1500">
                <a:solidFill>
                  <a:srgbClr val="000000"/>
                </a:solidFill>
              </a:rPr>
              <a:t/>
            </a:r>
            <a:br>
              <a:rPr sz="1500">
                <a:solidFill>
                  <a:srgbClr val="000000"/>
                </a:solidFill>
              </a:rPr>
            </a:br>
            <a:r>
              <a:rPr lang="en-US" sz="1500" spc="-1">
                <a:solidFill>
                  <a:srgbClr val="000000"/>
                </a:solidFill>
                <a:latin typeface="Montserrat"/>
                <a:ea typeface="Montserrat"/>
              </a:rPr>
              <a:t>https://cloud.armgs.team/public/SU7k/WiLUYLusv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850"/>
              </a:spcBef>
            </a:pPr>
            <a:r>
              <a:rPr lang="en-US" sz="1500" b="1" spc="-1">
                <a:solidFill>
                  <a:srgbClr val="000000"/>
                </a:solidFill>
                <a:latin typeface="Montserrat"/>
                <a:ea typeface="Montserrat"/>
              </a:rPr>
              <a:t>Документальный фильм «Недетский террор»</a:t>
            </a:r>
            <a:r>
              <a:rPr sz="1500">
                <a:solidFill>
                  <a:srgbClr val="000000"/>
                </a:solidFill>
              </a:rPr>
              <a:t/>
            </a:r>
            <a:br>
              <a:rPr sz="1500">
                <a:solidFill>
                  <a:srgbClr val="000000"/>
                </a:solidFill>
              </a:rPr>
            </a:br>
            <a:r>
              <a:rPr lang="en-US" sz="1500" spc="-1">
                <a:solidFill>
                  <a:srgbClr val="000000"/>
                </a:solidFill>
                <a:latin typeface="Montserrat"/>
                <a:ea typeface="Montserrat"/>
              </a:rPr>
              <a:t>https://cloud.armgs.team/public/6EWz/zXKq3wKaG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r>
              <a:rPr lang="en-US" sz="1500" b="1" spc="-1">
                <a:solidFill>
                  <a:srgbClr val="000000"/>
                </a:solidFill>
                <a:latin typeface="Montserrat"/>
                <a:ea typeface="Montserrat"/>
              </a:rPr>
              <a:t>Социальный видеоролик «Расходник» 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  <a:p>
            <a:r>
              <a:rPr lang="en-US" sz="1500" b="1" spc="-1">
                <a:solidFill>
                  <a:srgbClr val="000000"/>
                </a:solidFill>
                <a:latin typeface="Montserrat"/>
                <a:ea typeface="Montserrat"/>
              </a:rPr>
              <a:t>(Западно-Сибирская транспортная прокуратура)</a:t>
            </a:r>
            <a:r>
              <a:rPr sz="1500">
                <a:solidFill>
                  <a:srgbClr val="000000"/>
                </a:solidFill>
              </a:rPr>
              <a:t/>
            </a:r>
            <a:br>
              <a:rPr sz="1500">
                <a:solidFill>
                  <a:srgbClr val="000000"/>
                </a:solidFill>
              </a:rPr>
            </a:br>
            <a:r>
              <a:rPr lang="en-US" sz="1500" u="sng" spc="-1">
                <a:solidFill>
                  <a:srgbClr val="0563C1"/>
                </a:solidFill>
                <a:latin typeface="Montserrat"/>
                <a:ea typeface="Montserrat"/>
                <a:hlinkClick r:id="rId3"/>
              </a:rPr>
              <a:t>https://max.ru/id5405347680_gos/AZxGIu-kdM4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9" name="Прямоугольник 436"/>
          <p:cNvSpPr/>
          <p:nvPr/>
        </p:nvSpPr>
        <p:spPr>
          <a:xfrm>
            <a:off x="358560" y="6132600"/>
            <a:ext cx="116474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marL="195840" indent="-195840" algn="just">
              <a:spcAft>
                <a:spcPts val="482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ru-RU" sz="1600" spc="-1">
                <a:solidFill>
                  <a:srgbClr val="000000"/>
                </a:solidFill>
                <a:latin typeface="Montserrat"/>
                <a:ea typeface="Montserrat"/>
              </a:rPr>
              <a:t>Рекомендовано Минпросвещения России (Фальковская Л.П., письмо от 1 апреля 2026 г. № 07-3012) и Прокуратурой Московской области (письмо ВХ/04-7253 от 15.04.2026).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50" name="Рисунок 437"/>
          <p:cNvPicPr/>
          <p:nvPr/>
        </p:nvPicPr>
        <p:blipFill>
          <a:blip r:embed="rId4"/>
          <a:stretch/>
        </p:blipFill>
        <p:spPr>
          <a:xfrm>
            <a:off x="6002640" y="4051080"/>
            <a:ext cx="2433240" cy="170676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438"/>
          <p:cNvPicPr/>
          <p:nvPr/>
        </p:nvPicPr>
        <p:blipFill>
          <a:blip r:embed="rId5"/>
          <a:srcRect t="7372" b="7300"/>
          <a:stretch/>
        </p:blipFill>
        <p:spPr>
          <a:xfrm>
            <a:off x="8568720" y="4051080"/>
            <a:ext cx="3409200" cy="1706760"/>
          </a:xfrm>
          <a:prstGeom prst="rect">
            <a:avLst/>
          </a:prstGeom>
          <a:ln w="0">
            <a:noFill/>
          </a:ln>
        </p:spPr>
      </p:pic>
      <p:pic>
        <p:nvPicPr>
          <p:cNvPr id="252" name="Рисунок 439"/>
          <p:cNvPicPr/>
          <p:nvPr/>
        </p:nvPicPr>
        <p:blipFill>
          <a:blip r:embed="rId6"/>
          <a:stretch/>
        </p:blipFill>
        <p:spPr>
          <a:xfrm>
            <a:off x="6002640" y="1716120"/>
            <a:ext cx="1756440" cy="2224080"/>
          </a:xfrm>
          <a:prstGeom prst="rect">
            <a:avLst/>
          </a:prstGeom>
          <a:ln w="0">
            <a:noFill/>
          </a:ln>
        </p:spPr>
      </p:pic>
      <p:pic>
        <p:nvPicPr>
          <p:cNvPr id="253" name="Рисунок 440"/>
          <p:cNvPicPr/>
          <p:nvPr/>
        </p:nvPicPr>
        <p:blipFill>
          <a:blip r:embed="rId7"/>
          <a:stretch/>
        </p:blipFill>
        <p:spPr>
          <a:xfrm>
            <a:off x="7898400" y="1716120"/>
            <a:ext cx="1554120" cy="2224080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441"/>
          <p:cNvPicPr/>
          <p:nvPr/>
        </p:nvPicPr>
        <p:blipFill>
          <a:blip r:embed="rId8"/>
          <a:stretch/>
        </p:blipFill>
        <p:spPr>
          <a:xfrm>
            <a:off x="9573840" y="1716120"/>
            <a:ext cx="2404080" cy="2224080"/>
          </a:xfrm>
          <a:prstGeom prst="rect">
            <a:avLst/>
          </a:prstGeom>
          <a:ln w="0">
            <a:noFill/>
          </a:ln>
        </p:spPr>
      </p:pic>
      <p:sp>
        <p:nvSpPr>
          <p:cNvPr id="255" name="Прямоугольник 443"/>
          <p:cNvSpPr/>
          <p:nvPr/>
        </p:nvSpPr>
        <p:spPr>
          <a:xfrm>
            <a:off x="360000" y="4801680"/>
            <a:ext cx="5094720" cy="149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000" b="1" spc="-1">
                <a:solidFill>
                  <a:srgbClr val="000000"/>
                </a:solidFill>
                <a:latin typeface="Montserrat"/>
                <a:ea typeface="Arial"/>
              </a:rPr>
              <a:t>МЕРОПРИЯТИЯМИ  ОХВАЧЕНО: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>
              <a:tabLst>
                <a:tab pos="0" algn="l"/>
              </a:tabLst>
            </a:pPr>
            <a:r>
              <a:rPr lang="ru-RU" spc="-1">
                <a:solidFill>
                  <a:srgbClr val="000000"/>
                </a:solidFill>
                <a:latin typeface="Montserrat"/>
                <a:ea typeface="Arial"/>
              </a:rPr>
              <a:t> </a:t>
            </a:r>
            <a:r>
              <a:rPr lang="ru-RU" sz="2800" b="1" spc="-1">
                <a:solidFill>
                  <a:srgbClr val="000000"/>
                </a:solidFill>
                <a:latin typeface="Montserrat"/>
                <a:ea typeface="Montserrat"/>
              </a:rPr>
              <a:t>496 874 </a:t>
            </a:r>
            <a:endParaRPr lang="ru-RU" sz="2800" spc="-1">
              <a:solidFill>
                <a:srgbClr val="000000"/>
              </a:solidFill>
              <a:latin typeface="Open Sans"/>
            </a:endParaRPr>
          </a:p>
          <a:p>
            <a:pPr>
              <a:tabLst>
                <a:tab pos="0" algn="l"/>
              </a:tabLst>
            </a:pPr>
            <a:r>
              <a:rPr lang="ru-RU" b="1" spc="-1">
                <a:solidFill>
                  <a:srgbClr val="000000"/>
                </a:solidFill>
                <a:latin typeface="Montserrat"/>
                <a:ea typeface="Montserrat"/>
              </a:rPr>
              <a:t>обучающихся, педагогов, родителей</a:t>
            </a:r>
            <a:endParaRPr lang="ru-RU" spc="-1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734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Прямоугольник 2"/>
          <p:cNvSpPr/>
          <p:nvPr/>
        </p:nvSpPr>
        <p:spPr>
          <a:xfrm>
            <a:off x="162000" y="529200"/>
            <a:ext cx="79549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Montserrat Regular"/>
                <a:ea typeface="Calibri"/>
              </a:rPr>
              <a:t>«Педагог-психолог Подмосковья – 2026»</a:t>
            </a:r>
            <a:endParaRPr lang="ru-RU" sz="2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5" name="Прямоугольник 5"/>
          <p:cNvSpPr/>
          <p:nvPr/>
        </p:nvSpPr>
        <p:spPr>
          <a:xfrm>
            <a:off x="162000" y="44640"/>
            <a:ext cx="97524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7F7F7F"/>
                </a:solidFill>
                <a:latin typeface="Montserrat Regular"/>
                <a:ea typeface="Open Sans"/>
              </a:rPr>
              <a:t>РЕГИОНАЛЬНЫЕ КОНКУРСЫ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6" name="Прямоугольник 3"/>
          <p:cNvSpPr/>
          <p:nvPr/>
        </p:nvSpPr>
        <p:spPr>
          <a:xfrm>
            <a:off x="162000" y="953640"/>
            <a:ext cx="6243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Montserrat Regular"/>
                <a:ea typeface="Calibri"/>
              </a:rPr>
              <a:t>Участие приняли </a:t>
            </a:r>
            <a:r>
              <a:rPr lang="ru-RU" sz="1600" b="1" strike="noStrike" spc="-1">
                <a:solidFill>
                  <a:srgbClr val="000000"/>
                </a:solidFill>
                <a:latin typeface="Montserrat Regular"/>
                <a:ea typeface="Calibri"/>
              </a:rPr>
              <a:t>62 педагога-психолога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07" name="Picture 4" descr="https://downloader.disk.yandex.ru/preview/91d106822a2354c1e4024eaed0509818664f4e3329dbec3dea143dd26fd5ae06/6a1db448/gqz3rolDlRf5BYX6nGt21RAmTUEy1R7bOyw9iLa6YXu-mCrM-QY3BIfqH5sLHcwzbsS8fDmJNvIlC6wvH1CJ4w%3D%3D?uid=0&amp;filename=IMG_20260521_172302_884.jpg&amp;disposition=inline&amp;hash=&amp;limit=0&amp;content_type=image%2Fjpeg&amp;owner_uid=0&amp;tknv=v3&amp;is_direct_zip_experiment=1&amp;size=1858x993"/>
          <p:cNvPicPr/>
          <p:nvPr/>
        </p:nvPicPr>
        <p:blipFill>
          <a:blip r:embed="rId2"/>
          <a:srcRect l="13482" t="26653" r="10546" b="17678"/>
          <a:stretch/>
        </p:blipFill>
        <p:spPr>
          <a:xfrm>
            <a:off x="751320" y="2358000"/>
            <a:ext cx="4014720" cy="1959840"/>
          </a:xfrm>
          <a:prstGeom prst="rect">
            <a:avLst/>
          </a:prstGeom>
          <a:ln w="0">
            <a:noFill/>
          </a:ln>
        </p:spPr>
      </p:pic>
      <p:sp>
        <p:nvSpPr>
          <p:cNvPr id="308" name="Google Shape;45;p10"/>
          <p:cNvSpPr/>
          <p:nvPr/>
        </p:nvSpPr>
        <p:spPr>
          <a:xfrm>
            <a:off x="6012000" y="1373040"/>
            <a:ext cx="5898600" cy="609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Montserrat Regular"/>
                <a:ea typeface="Calibri"/>
              </a:rPr>
              <a:t>Региональный этап Всероссийского конкурса «Школа#безОбид»   </a:t>
            </a:r>
            <a:endParaRPr lang="ru-RU" sz="2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9" name="Прямоугольник 9"/>
          <p:cNvSpPr/>
          <p:nvPr/>
        </p:nvSpPr>
        <p:spPr>
          <a:xfrm>
            <a:off x="6095880" y="2275920"/>
            <a:ext cx="609480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Участие приняли </a:t>
            </a:r>
            <a:r>
              <a:rPr lang="ru-RU" sz="1600" b="1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43</a:t>
            </a:r>
            <a:r>
              <a:rPr lang="ru-RU" sz="16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 </a:t>
            </a:r>
            <a:r>
              <a:rPr lang="ru-RU" sz="1600" b="1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образовательные организации </a:t>
            </a:r>
            <a:r>
              <a:rPr lang="ru-RU" sz="16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из Московской области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0" name="Прямоугольник 10"/>
          <p:cNvSpPr/>
          <p:nvPr/>
        </p:nvSpPr>
        <p:spPr>
          <a:xfrm>
            <a:off x="6095880" y="3116880"/>
            <a:ext cx="60948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Победитель</a:t>
            </a:r>
            <a:r>
              <a:rPr lang="ru-RU" sz="1600" b="0" strike="noStrike" spc="-1">
                <a:solidFill>
                  <a:srgbClr val="000000"/>
                </a:solidFill>
                <a:latin typeface="Montserrat Regular"/>
                <a:ea typeface="Montserrat Regular"/>
              </a:rPr>
              <a:t>: </a:t>
            </a:r>
            <a:r>
              <a:rPr lang="ru-RU" sz="1600" b="1" strike="noStrike" spc="-1">
                <a:solidFill>
                  <a:srgbClr val="FF0000"/>
                </a:solidFill>
                <a:latin typeface="Montserrat Regular"/>
                <a:ea typeface="Montserrat Regular"/>
              </a:rPr>
              <a:t>МОУ  СОШ № 24, г.о. Подольск 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1" name="Прямоугольник 14"/>
          <p:cNvSpPr/>
          <p:nvPr/>
        </p:nvSpPr>
        <p:spPr>
          <a:xfrm>
            <a:off x="162000" y="1409400"/>
            <a:ext cx="506052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060708"/>
                </a:solidFill>
                <a:latin typeface="Montserrat Regular"/>
                <a:ea typeface="Montserrat Regular"/>
              </a:rPr>
              <a:t>Победитель:</a:t>
            </a:r>
            <a:r>
              <a:rPr lang="ru-RU" sz="1600" b="0" strike="noStrike" spc="-1">
                <a:solidFill>
                  <a:srgbClr val="060708"/>
                </a:solidFill>
                <a:latin typeface="Montserrat Regular"/>
                <a:ea typeface="Montserrat Regular"/>
              </a:rPr>
              <a:t> педагог-психолог дошкольного отделения «Семицветик» МБОУ СОШ № 20,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60708"/>
                </a:solidFill>
                <a:latin typeface="Montserrat Regular"/>
                <a:ea typeface="Montserrat Regular"/>
              </a:rPr>
              <a:t> г. Химки </a:t>
            </a:r>
            <a:r>
              <a:rPr lang="ru-RU" sz="1600" b="1" strike="noStrike" spc="-1">
                <a:solidFill>
                  <a:srgbClr val="FF0000"/>
                </a:solidFill>
                <a:latin typeface="Montserrat Regular"/>
                <a:ea typeface="Montserrat Regular"/>
              </a:rPr>
              <a:t>Бурмакина Анна Михайловна</a:t>
            </a:r>
            <a:endParaRPr lang="ru-RU" sz="16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12" name="Picture 8" descr="Важная новость для педагогов и школьных специалистов! И радостная для всех  нас. Стартовал Всероссийский конкурс «Школа#безОбид»... 2026 | ВКонтакте"/>
          <p:cNvPicPr/>
          <p:nvPr/>
        </p:nvPicPr>
        <p:blipFill>
          <a:blip r:embed="rId3"/>
          <a:srcRect t="6330" b="10349"/>
          <a:stretch/>
        </p:blipFill>
        <p:spPr>
          <a:xfrm>
            <a:off x="7085160" y="3465360"/>
            <a:ext cx="3752280" cy="31258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6" descr="https://downloader.disk.yandex.ru/preview/9bed0b4e854e188710bae3a0ea765192301e4a02475ef970279286df7bfc704b/6a1db448/-5WuY6E1HokSKSHTgHMzzBVLHDhkF7hUCLe44hRQmhYOH1QdfVet-C9ak7I725wv6SV4nVOTmGsP_xIR-XHJkw%3D%3D?uid=0&amp;filename=IMG_20260521_172346_211.jpg&amp;disposition=inline&amp;hash=&amp;limit=0&amp;content_type=image%2Fjpeg&amp;owner_uid=0&amp;tknv=v3&amp;is_direct_zip_experiment=1&amp;size=1858x993"/>
          <p:cNvPicPr/>
          <p:nvPr/>
        </p:nvPicPr>
        <p:blipFill>
          <a:blip r:embed="rId4"/>
          <a:srcRect l="18155" t="39291" r="13519" b="2898"/>
          <a:stretch/>
        </p:blipFill>
        <p:spPr>
          <a:xfrm>
            <a:off x="751320" y="4436280"/>
            <a:ext cx="4014720" cy="226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204;p34"/>
          <p:cNvSpPr/>
          <p:nvPr/>
        </p:nvSpPr>
        <p:spPr>
          <a:xfrm>
            <a:off x="423720" y="358560"/>
            <a:ext cx="5665680" cy="39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marL="12600" algn="ctr">
              <a:tabLst>
                <a:tab pos="0" algn="l"/>
              </a:tabLst>
            </a:pPr>
            <a:r>
              <a:rPr lang="ru" sz="1500" b="1" spc="-1">
                <a:solidFill>
                  <a:srgbClr val="FFFFFF"/>
                </a:solidFill>
                <a:latin typeface="Proxima Nova"/>
                <a:ea typeface="Proxima Nova"/>
              </a:rPr>
              <a:t>ШКОЛЬНЫЙ И МУНИЦИПАЛЬНЫЙ ЭТАП:</a:t>
            </a:r>
            <a:endParaRPr lang="ru-RU" sz="15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7" name="Google Shape;206;p 3"/>
          <p:cNvSpPr/>
          <p:nvPr/>
        </p:nvSpPr>
        <p:spPr>
          <a:xfrm>
            <a:off x="360000" y="1080000"/>
            <a:ext cx="11745000" cy="53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>
              <a:spcBef>
                <a:spcPts val="1199"/>
              </a:spcBef>
            </a:pPr>
            <a:r>
              <a:rPr lang="ru-RU" b="1" spc="-1">
                <a:solidFill>
                  <a:srgbClr val="000000"/>
                </a:solidFill>
                <a:latin typeface="Montserrat"/>
              </a:rPr>
              <a:t>Цель конкурса: </a:t>
            </a:r>
            <a:r>
              <a:rPr lang="ru-RU" spc="-1">
                <a:solidFill>
                  <a:srgbClr val="000000"/>
                </a:solidFill>
                <a:latin typeface="Montserrat"/>
              </a:rPr>
              <a:t> популяризация лучших практик взаимодействия родительских комитетов и школы в воспитании обучающихся</a:t>
            </a:r>
            <a:r>
              <a:rPr>
                <a:solidFill>
                  <a:srgbClr val="000000"/>
                </a:solidFill>
              </a:rPr>
              <a:t/>
            </a:r>
            <a:br>
              <a:rPr>
                <a:solidFill>
                  <a:srgbClr val="000000"/>
                </a:solidFill>
              </a:rPr>
            </a:br>
            <a:endParaRPr lang="ru-RU" spc="-1">
              <a:solidFill>
                <a:srgbClr val="000000"/>
              </a:solidFill>
              <a:latin typeface="Open Sans"/>
            </a:endParaRPr>
          </a:p>
          <a:p>
            <a:pPr algn="ctr">
              <a:spcBef>
                <a:spcPts val="1199"/>
              </a:spcBef>
            </a:pPr>
            <a:endParaRPr lang="ru-RU" sz="10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8" name="Google Shape;206;p 4"/>
          <p:cNvSpPr/>
          <p:nvPr/>
        </p:nvSpPr>
        <p:spPr>
          <a:xfrm>
            <a:off x="842400" y="1827360"/>
            <a:ext cx="11847960" cy="22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>
              <a:spcBef>
                <a:spcPts val="1199"/>
              </a:spcBef>
            </a:pPr>
            <a:r>
              <a:rPr lang="ru-RU" sz="1000" b="1" spc="-1">
                <a:solidFill>
                  <a:srgbClr val="000000"/>
                </a:solidFill>
                <a:latin typeface="Montserrat"/>
              </a:rPr>
              <a:t>		    </a:t>
            </a:r>
            <a:r>
              <a:rPr lang="ru-RU" sz="2000" b="1" spc="-1">
                <a:solidFill>
                  <a:srgbClr val="000000"/>
                </a:solidFill>
                <a:latin typeface="Montserrat"/>
              </a:rPr>
              <a:t>2025:	</a:t>
            </a:r>
            <a:r>
              <a:rPr lang="ru-RU" b="1" spc="-1">
                <a:solidFill>
                  <a:srgbClr val="000000"/>
                </a:solidFill>
                <a:latin typeface="Montserrat"/>
              </a:rPr>
              <a:t>	                  		</a:t>
            </a:r>
            <a:r>
              <a:rPr lang="ru-RU" sz="2000" b="1" spc="-1">
                <a:solidFill>
                  <a:srgbClr val="000000"/>
                </a:solidFill>
                <a:latin typeface="Montserrat"/>
              </a:rPr>
              <a:t> 2026: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1199"/>
              </a:spcBef>
            </a:pPr>
            <a:r>
              <a:rPr lang="ru-RU" sz="2000" b="1" spc="-1">
                <a:solidFill>
                  <a:srgbClr val="000000"/>
                </a:solidFill>
                <a:latin typeface="Montserrat"/>
              </a:rPr>
              <a:t>1784 </a:t>
            </a:r>
            <a:r>
              <a:rPr lang="ru-RU" sz="2000" spc="-1">
                <a:solidFill>
                  <a:srgbClr val="000000"/>
                </a:solidFill>
                <a:latin typeface="Montserrat"/>
              </a:rPr>
              <a:t>класс- команды </a:t>
            </a:r>
            <a:r>
              <a:rPr lang="ru-RU" sz="2000" b="1" spc="-1">
                <a:solidFill>
                  <a:srgbClr val="000000"/>
                </a:solidFill>
                <a:latin typeface="Montserrat"/>
              </a:rPr>
              <a:t>– 21 000 чел.	          	                3732 </a:t>
            </a:r>
            <a:r>
              <a:rPr lang="ru-RU" sz="2000" spc="-1">
                <a:solidFill>
                  <a:srgbClr val="000000"/>
                </a:solidFill>
                <a:latin typeface="Montserrat"/>
              </a:rPr>
              <a:t>класс- команды </a:t>
            </a:r>
            <a:r>
              <a:rPr lang="ru-RU" sz="2000" b="1" spc="-1">
                <a:solidFill>
                  <a:srgbClr val="000000"/>
                </a:solidFill>
                <a:latin typeface="Montserrat"/>
              </a:rPr>
              <a:t>– 205 000 чел.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1199"/>
              </a:spcBef>
            </a:pPr>
            <a:r>
              <a:rPr lang="ru-RU" sz="2000" b="1" spc="-1">
                <a:solidFill>
                  <a:srgbClr val="000000"/>
                </a:solidFill>
                <a:latin typeface="Montserrat"/>
              </a:rPr>
              <a:t>52 </a:t>
            </a:r>
            <a:r>
              <a:rPr lang="ru-RU" sz="2000" spc="-1">
                <a:solidFill>
                  <a:srgbClr val="000000"/>
                </a:solidFill>
                <a:latin typeface="Montserrat"/>
              </a:rPr>
              <a:t> муниципалитета		           	</a:t>
            </a:r>
            <a:r>
              <a:rPr lang="ru-RU" sz="2000" b="1" spc="-1">
                <a:solidFill>
                  <a:srgbClr val="000000"/>
                </a:solidFill>
                <a:latin typeface="Montserrat"/>
              </a:rPr>
              <a:t>                55 </a:t>
            </a:r>
            <a:r>
              <a:rPr lang="ru-RU" sz="2000" spc="-1">
                <a:solidFill>
                  <a:srgbClr val="000000"/>
                </a:solidFill>
                <a:latin typeface="Montserrat"/>
              </a:rPr>
              <a:t>муниципалитетов		           	             </a:t>
            </a:r>
            <a:r>
              <a:rPr sz="2000">
                <a:solidFill>
                  <a:srgbClr val="000000"/>
                </a:solidFill>
              </a:rPr>
              <a:t/>
            </a:r>
            <a:br>
              <a:rPr sz="2000">
                <a:solidFill>
                  <a:srgbClr val="000000"/>
                </a:solidFill>
              </a:rPr>
            </a:b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1199"/>
              </a:spcBef>
            </a:pPr>
            <a:endParaRPr lang="ru-RU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9" name="Google Shape;428;p 1"/>
          <p:cNvSpPr/>
          <p:nvPr/>
        </p:nvSpPr>
        <p:spPr>
          <a:xfrm>
            <a:off x="285840" y="49680"/>
            <a:ext cx="8892000" cy="102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2600">
              <a:spcBef>
                <a:spcPts val="99"/>
              </a:spcBef>
            </a:pPr>
            <a:r>
              <a:rPr lang="ru-RU" sz="2000" b="1" spc="-1">
                <a:solidFill>
                  <a:srgbClr val="666666"/>
                </a:solidFill>
                <a:latin typeface="Montserrat"/>
                <a:ea typeface="Montserrat"/>
              </a:rPr>
              <a:t>МОСКОВСКИЙ</a:t>
            </a:r>
            <a:r>
              <a:rPr lang="ru-RU" sz="2000" b="1" spc="-60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12">
                <a:solidFill>
                  <a:srgbClr val="666666"/>
                </a:solidFill>
                <a:latin typeface="Montserrat"/>
                <a:ea typeface="Montserrat"/>
              </a:rPr>
              <a:t>ОБЛАСТНОЙ</a:t>
            </a:r>
            <a:r>
              <a:rPr lang="ru-RU" sz="2000" b="1" spc="-60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12">
                <a:solidFill>
                  <a:srgbClr val="666666"/>
                </a:solidFill>
                <a:latin typeface="Montserrat"/>
                <a:ea typeface="Montserrat"/>
              </a:rPr>
              <a:t>КОНКУРС</a:t>
            </a:r>
            <a:r>
              <a:rPr lang="ru-RU" sz="2000" b="1" spc="-80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32">
                <a:solidFill>
                  <a:srgbClr val="666666"/>
                </a:solidFill>
                <a:latin typeface="Montserrat"/>
                <a:ea typeface="Montserrat"/>
              </a:rPr>
              <a:t>РОДИТЕЛЬСКИХ</a:t>
            </a:r>
            <a:r>
              <a:rPr lang="ru-RU" sz="2000" b="1" spc="-72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12">
                <a:solidFill>
                  <a:srgbClr val="666666"/>
                </a:solidFill>
                <a:latin typeface="Montserrat"/>
                <a:ea typeface="Montserrat"/>
              </a:rPr>
              <a:t>КОМИТЕТОВ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 marL="12600"/>
            <a:r>
              <a:rPr lang="ru-RU" sz="2000" b="1" spc="-86">
                <a:solidFill>
                  <a:srgbClr val="666666"/>
                </a:solidFill>
                <a:latin typeface="Montserrat"/>
                <a:ea typeface="Montserrat"/>
              </a:rPr>
              <a:t>«СЕКРЕТЫ</a:t>
            </a:r>
            <a:r>
              <a:rPr lang="ru-RU" sz="2000" b="1" spc="-111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32">
                <a:solidFill>
                  <a:srgbClr val="666666"/>
                </a:solidFill>
                <a:latin typeface="Montserrat"/>
                <a:ea typeface="Montserrat"/>
              </a:rPr>
              <a:t>ДРУЖНОГО</a:t>
            </a:r>
            <a:r>
              <a:rPr lang="ru-RU" sz="2000" b="1" spc="-100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66">
                <a:solidFill>
                  <a:srgbClr val="666666"/>
                </a:solidFill>
                <a:latin typeface="Montserrat"/>
                <a:ea typeface="Montserrat"/>
              </a:rPr>
              <a:t>КЛАССА.</a:t>
            </a:r>
            <a:r>
              <a:rPr lang="ru-RU" sz="2000" b="1" spc="-80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1">
                <a:solidFill>
                  <a:srgbClr val="666666"/>
                </a:solidFill>
                <a:latin typeface="Montserrat"/>
                <a:ea typeface="Montserrat"/>
              </a:rPr>
              <a:t>РОДИТЕЛИ</a:t>
            </a:r>
            <a:r>
              <a:rPr lang="ru-RU" sz="2000" b="1" spc="-111">
                <a:solidFill>
                  <a:srgbClr val="666666"/>
                </a:solidFill>
                <a:latin typeface="Montserrat"/>
                <a:ea typeface="Montserrat"/>
              </a:rPr>
              <a:t> </a:t>
            </a:r>
            <a:r>
              <a:rPr lang="ru-RU" sz="2000" b="1" spc="-12">
                <a:solidFill>
                  <a:srgbClr val="666666"/>
                </a:solidFill>
                <a:latin typeface="Montserrat"/>
                <a:ea typeface="Montserrat"/>
              </a:rPr>
              <a:t>ПЕРВЫХ»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0" name="Рисунок 592"/>
          <p:cNvPicPr/>
          <p:nvPr/>
        </p:nvPicPr>
        <p:blipFill>
          <a:blip r:embed="rId2"/>
          <a:srcRect l="5622" t="2603" r="3497" b="21237"/>
          <a:stretch/>
        </p:blipFill>
        <p:spPr>
          <a:xfrm>
            <a:off x="291960" y="3852360"/>
            <a:ext cx="4386600" cy="2446200"/>
          </a:xfrm>
          <a:prstGeom prst="rect">
            <a:avLst/>
          </a:prstGeom>
          <a:ln w="0">
            <a:noFill/>
          </a:ln>
        </p:spPr>
      </p:pic>
      <p:pic>
        <p:nvPicPr>
          <p:cNvPr id="451" name="Рисунок 593"/>
          <p:cNvPicPr/>
          <p:nvPr/>
        </p:nvPicPr>
        <p:blipFill>
          <a:blip r:embed="rId3"/>
          <a:srcRect r="14631"/>
          <a:stretch/>
        </p:blipFill>
        <p:spPr>
          <a:xfrm>
            <a:off x="4824000" y="3847320"/>
            <a:ext cx="3147480" cy="245124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594"/>
          <p:cNvPicPr/>
          <p:nvPr/>
        </p:nvPicPr>
        <p:blipFill>
          <a:blip r:embed="rId4"/>
          <a:stretch/>
        </p:blipFill>
        <p:spPr>
          <a:xfrm>
            <a:off x="8100000" y="3829320"/>
            <a:ext cx="3706560" cy="2469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8285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/>
          </p:nvPr>
        </p:nvSpPr>
        <p:spPr>
          <a:xfrm>
            <a:off x="360000" y="96480"/>
            <a:ext cx="10407960" cy="10292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7F7F7F"/>
                </a:solidFill>
                <a:latin typeface="Montserrat Regular"/>
                <a:ea typeface="Calibri"/>
              </a:rPr>
              <a:t>«КОНСТРУКТОР ПРОФИЛАКТИКИ: СТРАТЕГИИ РАБОТЫ </a:t>
            </a:r>
            <a:r>
              <a:rPr lang="ru-RU" sz="2000" b="0" strike="noStrike" spc="-1" dirty="0" smtClean="0">
                <a:solidFill>
                  <a:srgbClr val="7F7F7F"/>
                </a:solidFill>
                <a:latin typeface="Montserrat Regular"/>
                <a:ea typeface="Calibri"/>
              </a:rPr>
              <a:t>В</a:t>
            </a: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 smtClean="0">
                <a:solidFill>
                  <a:srgbClr val="7F7F7F"/>
                </a:solidFill>
                <a:latin typeface="Montserrat Regular"/>
                <a:ea typeface="Calibri"/>
              </a:rPr>
              <a:t> </a:t>
            </a:r>
            <a:r>
              <a:rPr lang="ru-RU" sz="2000" b="0" strike="noStrike" spc="-1" dirty="0">
                <a:solidFill>
                  <a:srgbClr val="7F7F7F"/>
                </a:solidFill>
                <a:latin typeface="Montserrat Regular"/>
                <a:ea typeface="Calibri"/>
              </a:rPr>
              <a:t>ОБРАЗОВАТЕЛЬНОЙ ОРГАНИЗАЦИИ»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9" name="Google Shape;268;p13"/>
          <p:cNvSpPr/>
          <p:nvPr/>
        </p:nvSpPr>
        <p:spPr>
          <a:xfrm>
            <a:off x="385920" y="1776960"/>
            <a:ext cx="62668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endParaRPr lang="ru-RU" sz="2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1" name="Google Shape;271;p13"/>
          <p:cNvSpPr/>
          <p:nvPr/>
        </p:nvSpPr>
        <p:spPr>
          <a:xfrm>
            <a:off x="129960" y="2135520"/>
            <a:ext cx="4565880" cy="102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marL="139680" defTabSz="914400">
              <a:lnSpc>
                <a:spcPct val="115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Montserrat Regular"/>
                <a:ea typeface="Montserrat"/>
              </a:rPr>
              <a:t>Педагоги получили:</a:t>
            </a: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-317520" defTabSz="914400">
              <a:lnSpc>
                <a:spcPct val="115000"/>
              </a:lnSpc>
              <a:buClr>
                <a:srgbClr val="666666"/>
              </a:buClr>
              <a:buFont typeface="Montserrat"/>
              <a:buChar char="●"/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Montserrat Regular"/>
                <a:ea typeface="Montserrat"/>
              </a:rPr>
              <a:t>алгоритмы работы с группами риска</a:t>
            </a: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-317520" defTabSz="914400">
              <a:lnSpc>
                <a:spcPct val="115000"/>
              </a:lnSpc>
              <a:buClr>
                <a:srgbClr val="666666"/>
              </a:buClr>
              <a:buFont typeface="Montserrat"/>
              <a:buChar char="●"/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Montserrat Regular"/>
                <a:ea typeface="Montserrat"/>
              </a:rPr>
              <a:t>решение и анализ кейсов сложных  инцидентов</a:t>
            </a: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360000" y="1125720"/>
            <a:ext cx="9973080" cy="1044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Montserrat Regular"/>
                <a:ea typeface="Montserrat"/>
              </a:rPr>
              <a:t>С октября 2025 года организовано</a:t>
            </a: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 smtClean="0">
                <a:solidFill>
                  <a:srgbClr val="FF0000"/>
                </a:solidFill>
                <a:latin typeface="Montserrat Regular"/>
                <a:ea typeface="Montserrat"/>
              </a:rPr>
              <a:t>12</a:t>
            </a:r>
            <a:r>
              <a:rPr lang="ru-RU" sz="1800" b="0" strike="noStrike" spc="-1" dirty="0" smtClean="0">
                <a:solidFill>
                  <a:srgbClr val="FF0000"/>
                </a:solidFill>
                <a:latin typeface="Montserrat Regular"/>
                <a:ea typeface="Montserrat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Montserrat Regular"/>
                <a:ea typeface="Montserrat"/>
              </a:rPr>
              <a:t>выездов для</a:t>
            </a:r>
            <a:r>
              <a:rPr lang="ru-RU" sz="1800" b="0" strike="noStrike" spc="-1" dirty="0">
                <a:solidFill>
                  <a:srgbClr val="FF0000"/>
                </a:solidFill>
                <a:latin typeface="Montserrat Regular"/>
                <a:ea typeface="Montserrat"/>
              </a:rPr>
              <a:t> </a:t>
            </a:r>
            <a:r>
              <a:rPr lang="ru-RU" sz="1800" b="1" strike="noStrike" spc="-1" dirty="0" smtClean="0">
                <a:solidFill>
                  <a:srgbClr val="FF0000"/>
                </a:solidFill>
                <a:latin typeface="Montserrat Regular"/>
                <a:ea typeface="Montserrat"/>
              </a:rPr>
              <a:t>1300 </a:t>
            </a:r>
            <a:r>
              <a:rPr lang="ru-RU" sz="1800" b="1" strike="noStrike" spc="-1" dirty="0">
                <a:solidFill>
                  <a:srgbClr val="FF0000"/>
                </a:solidFill>
                <a:latin typeface="Montserrat Regular"/>
                <a:ea typeface="Montserrat"/>
              </a:rPr>
              <a:t>педагогов</a:t>
            </a:r>
            <a:endParaRPr lang="ru-RU" sz="18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 smtClean="0">
                <a:solidFill>
                  <a:srgbClr val="FF0000"/>
                </a:solidFill>
                <a:latin typeface="Montserrat Regular"/>
                <a:ea typeface="Montserrat"/>
              </a:rPr>
              <a:t>32 </a:t>
            </a:r>
            <a:r>
              <a:rPr lang="ru-RU" sz="1800" b="1" strike="noStrike" spc="-1" dirty="0">
                <a:solidFill>
                  <a:srgbClr val="FF0000"/>
                </a:solidFill>
                <a:latin typeface="Montserrat Regular"/>
                <a:ea typeface="Montserrat"/>
              </a:rPr>
              <a:t>муниципальных образований</a:t>
            </a:r>
            <a:endParaRPr lang="ru-RU" sz="1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273" name="Таблица 11"/>
          <p:cNvGraphicFramePr/>
          <p:nvPr>
            <p:extLst>
              <p:ext uri="{D42A27DB-BD31-4B8C-83A1-F6EECF244321}">
                <p14:modId xmlns:p14="http://schemas.microsoft.com/office/powerpoint/2010/main" val="4147113295"/>
              </p:ext>
            </p:extLst>
          </p:nvPr>
        </p:nvGraphicFramePr>
        <p:xfrm>
          <a:off x="5181600" y="1438440"/>
          <a:ext cx="6542130" cy="4528200"/>
        </p:xfrm>
        <a:graphic>
          <a:graphicData uri="http://schemas.openxmlformats.org/drawingml/2006/table">
            <a:tbl>
              <a:tblPr/>
              <a:tblGrid>
                <a:gridCol w="1432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0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09.10.2025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Балашиха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5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23.10.2025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Люберцы, г.о. Котельники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13.11.2025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Раменский м.о., г.о. Ступино, Ленинский г.о.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20.11.2025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Сергиево-Посадский г.о.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04.12.2025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Одинцовский г.о., г.о Истра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2121472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11.12.2025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Химки, г.о. Красногорск, г.о. Мытищи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8599514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06.02.2026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Талдомский г.о., г.о. Дубна, г.о. Лобня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8421213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13.03.2026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Рузский м.о., Волоколамский м.о., г.о. Клин, г.о. Солнечногорск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7146954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09.04.2025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Черноголовка, Богородский г.о., г.о. Фрязино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124804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10.04.2026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Воскресенск, м.о. Егорьевск, г.о. Бронницы, Орехово-Зуевский г.о.</a:t>
                      </a:r>
                      <a:endParaRPr lang="ru-RU" sz="1600" b="0" strike="noStrike" spc="-1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3681848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15.05.2026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м.о. Чехов, г.о. Домодедово, г.о. Подольск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900302"/>
                  </a:ext>
                </a:extLst>
              </a:tr>
              <a:tr h="2930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11.06.2026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>
                      <a:solidFill>
                        <a:srgbClr val="000000"/>
                      </a:solidFill>
                      <a:prstDash val="solid"/>
                    </a:lnL>
                    <a:lnR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Montserrat"/>
                        </a:rPr>
                        <a:t>г.о. Реутов, г.о. Королёв, г.о. Котельники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108456"/>
                  </a:ext>
                </a:extLst>
              </a:tr>
            </a:tbl>
          </a:graphicData>
        </a:graphic>
      </p:graphicFrame>
      <p:pic>
        <p:nvPicPr>
          <p:cNvPr id="275" name="Рисунок 1"/>
          <p:cNvPicPr/>
          <p:nvPr/>
        </p:nvPicPr>
        <p:blipFill>
          <a:blip r:embed="rId3"/>
          <a:srcRect l="1129" t="27546" r="6074" b="1939"/>
          <a:stretch/>
        </p:blipFill>
        <p:spPr>
          <a:xfrm>
            <a:off x="385920" y="3871440"/>
            <a:ext cx="4214160" cy="209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AutoShape 2"/>
          <p:cNvSpPr/>
          <p:nvPr/>
        </p:nvSpPr>
        <p:spPr>
          <a:xfrm>
            <a:off x="-119160" y="2912040"/>
            <a:ext cx="4113720" cy="411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Montserrat Regular"/>
              <a:ea typeface="Montserrat Regular"/>
            </a:endParaRPr>
          </a:p>
        </p:txBody>
      </p:sp>
      <p:sp>
        <p:nvSpPr>
          <p:cNvPr id="370" name=" 280026906"/>
          <p:cNvSpPr/>
          <p:nvPr/>
        </p:nvSpPr>
        <p:spPr>
          <a:xfrm>
            <a:off x="497520" y="1400400"/>
            <a:ext cx="4504320" cy="821520"/>
          </a:xfr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chemeClr val="dk1"/>
                </a:solidFill>
                <a:latin typeface="Montserrat Regular"/>
                <a:ea typeface="Montserrat Light"/>
              </a:rPr>
              <a:t>Информационно-методическая площадка  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 Regular"/>
                <a:ea typeface="Montserrat Regular"/>
              </a:rPr>
              <a:t>на платформе МАХ для педагогов по вопросам воспитательной и профилактической работы</a:t>
            </a:r>
            <a:endParaRPr lang="ru-RU" sz="12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1" name=" 1652819296"/>
          <p:cNvSpPr/>
          <p:nvPr/>
        </p:nvSpPr>
        <p:spPr>
          <a:xfrm>
            <a:off x="-183960" y="882360"/>
            <a:ext cx="5608440" cy="395280"/>
          </a:xfr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60" dirty="0">
                <a:solidFill>
                  <a:schemeClr val="dk1"/>
                </a:solidFill>
                <a:latin typeface="Montserrat Regular"/>
                <a:ea typeface="Montserrat Regular"/>
              </a:rPr>
              <a:t>«</a:t>
            </a:r>
            <a:r>
              <a:rPr lang="en-US" sz="2000" b="1" strike="noStrike" spc="60" dirty="0">
                <a:solidFill>
                  <a:schemeClr val="dk1"/>
                </a:solidFill>
                <a:latin typeface="Montserrat Regular"/>
                <a:ea typeface="Montserrat Regular"/>
              </a:rPr>
              <a:t>#</a:t>
            </a:r>
            <a:r>
              <a:rPr lang="ru-RU" sz="2000" b="1" strike="noStrike" spc="60" dirty="0" err="1">
                <a:solidFill>
                  <a:schemeClr val="dk1"/>
                </a:solidFill>
                <a:latin typeface="Montserrat Regular"/>
                <a:ea typeface="Montserrat Regular"/>
              </a:rPr>
              <a:t>ВоспитаниеПодмосковья</a:t>
            </a:r>
            <a:r>
              <a:rPr lang="ru-RU" sz="2000" b="1" strike="noStrike" spc="60" dirty="0">
                <a:solidFill>
                  <a:schemeClr val="dk1"/>
                </a:solidFill>
                <a:latin typeface="Montserrat Regular"/>
                <a:ea typeface="Montserrat Regular"/>
              </a:rPr>
              <a:t>»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2" name="TextBox 9"/>
          <p:cNvSpPr/>
          <p:nvPr/>
        </p:nvSpPr>
        <p:spPr>
          <a:xfrm>
            <a:off x="1215115" y="2042583"/>
            <a:ext cx="4624560" cy="43355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598"/>
              </a:spcBef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Montserrat Regular"/>
                <a:ea typeface="Arial"/>
              </a:rPr>
              <a:t> 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Montserrat Regular"/>
                <a:ea typeface="Arial"/>
              </a:rPr>
              <a:t>4590 </a:t>
            </a:r>
            <a:r>
              <a:rPr lang="ru-RU" sz="1400" b="1" strike="noStrike" spc="-1" dirty="0">
                <a:solidFill>
                  <a:srgbClr val="000000"/>
                </a:solidFill>
                <a:latin typeface="Montserrat Regular"/>
                <a:ea typeface="Arial"/>
              </a:rPr>
              <a:t>участников</a:t>
            </a:r>
            <a:endParaRPr lang="ru-RU" sz="14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4" name="Прямоугольник 12"/>
          <p:cNvSpPr/>
          <p:nvPr/>
        </p:nvSpPr>
        <p:spPr>
          <a:xfrm>
            <a:off x="1948140" y="2407544"/>
            <a:ext cx="335087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61720" indent="-2617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Montserrat SemiBold"/>
              </a:rPr>
              <a:t>Размещение актуальных документов и методических материалов</a:t>
            </a:r>
            <a:endParaRPr lang="ru-RU" sz="1200" b="0" strike="noStrike" spc="-1" dirty="0">
              <a:solidFill>
                <a:srgbClr val="000000"/>
              </a:solidFill>
              <a:latin typeface="+mj-lt"/>
            </a:endParaRPr>
          </a:p>
          <a:p>
            <a:pPr marL="261720" indent="-2617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Montserrat SemiBold"/>
              </a:rPr>
              <a:t>Информирование о мероприятиях, конкурсах, семинарах</a:t>
            </a:r>
            <a:endParaRPr lang="ru-RU" sz="1200" b="0" strike="noStrike" spc="-1" dirty="0">
              <a:solidFill>
                <a:srgbClr val="000000"/>
              </a:solidFill>
              <a:latin typeface="+mj-lt"/>
            </a:endParaRPr>
          </a:p>
          <a:p>
            <a:pPr marL="261720" indent="-2617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Montserrat SemiBold"/>
              </a:rPr>
              <a:t>Быстрое решение оперативных вопросов</a:t>
            </a:r>
            <a:endParaRPr lang="ru-RU" sz="1200" b="0" strike="noStrike" spc="-1" dirty="0">
              <a:solidFill>
                <a:srgbClr val="000000"/>
              </a:solidFill>
              <a:latin typeface="+mj-lt"/>
            </a:endParaRPr>
          </a:p>
          <a:p>
            <a:pPr marL="261720" indent="-26172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Montserrat SemiBold"/>
              </a:rPr>
              <a:t>Координация региональных проектов</a:t>
            </a:r>
            <a:endParaRPr lang="ru-RU" sz="1200" b="0" strike="noStrike" spc="-1" dirty="0">
              <a:solidFill>
                <a:srgbClr val="000000"/>
              </a:solidFill>
              <a:latin typeface="+mj-lt"/>
            </a:endParaRPr>
          </a:p>
          <a:p>
            <a:pPr algn="ctr" defTabSz="914400">
              <a:lnSpc>
                <a:spcPct val="100000"/>
              </a:lnSpc>
            </a:pP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5" name="TextBox 9"/>
          <p:cNvSpPr/>
          <p:nvPr/>
        </p:nvSpPr>
        <p:spPr>
          <a:xfrm>
            <a:off x="657000" y="222840"/>
            <a:ext cx="8057880" cy="3803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defTabSz="914400">
              <a:lnSpc>
                <a:spcPct val="114000"/>
              </a:lnSpc>
              <a:spcBef>
                <a:spcPts val="1131"/>
              </a:spcBef>
              <a:tabLst>
                <a:tab pos="0" algn="l"/>
              </a:tabLst>
            </a:pPr>
            <a:r>
              <a:rPr lang="ru-RU" sz="1800" b="0" strike="noStrike" spc="-1" dirty="0" smtClean="0">
                <a:solidFill>
                  <a:schemeClr val="dk2">
                    <a:lumMod val="75000"/>
                  </a:schemeClr>
                </a:solidFill>
                <a:latin typeface="Montserrat Regular"/>
                <a:ea typeface="Montserrat Regular"/>
              </a:rPr>
              <a:t>ПРОФЕССИОНАЛЬНЫЕ СООБЩЕСТВА</a:t>
            </a:r>
            <a:endParaRPr lang="ru-RU" sz="1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76" name="Рисунок 10"/>
          <p:cNvPicPr/>
          <p:nvPr/>
        </p:nvPicPr>
        <p:blipFill>
          <a:blip r:embed="rId2"/>
          <a:srcRect l="5053" t="37540" r="5960" b="4646"/>
          <a:stretch/>
        </p:blipFill>
        <p:spPr>
          <a:xfrm>
            <a:off x="500452" y="2131740"/>
            <a:ext cx="1437248" cy="1416600"/>
          </a:xfrm>
          <a:prstGeom prst="rect">
            <a:avLst/>
          </a:prstGeom>
          <a:ln w="0">
            <a:noFill/>
          </a:ln>
        </p:spPr>
      </p:pic>
      <p:sp>
        <p:nvSpPr>
          <p:cNvPr id="11" name="Прямоугольник 7"/>
          <p:cNvSpPr/>
          <p:nvPr/>
        </p:nvSpPr>
        <p:spPr>
          <a:xfrm>
            <a:off x="5790039" y="1550613"/>
            <a:ext cx="4096999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60708"/>
                </a:solidFill>
                <a:latin typeface="Montserrat Regular"/>
                <a:ea typeface="Montserrat Regular"/>
              </a:rPr>
              <a:t>«</a:t>
            </a:r>
            <a:r>
              <a:rPr lang="ru-RU" sz="2000" b="1" strike="noStrike" spc="-1" dirty="0" smtClean="0">
                <a:solidFill>
                  <a:srgbClr val="060708"/>
                </a:solidFill>
                <a:latin typeface="Montserrat Regular"/>
                <a:ea typeface="Montserrat Regular"/>
              </a:rPr>
              <a:t>Среда медиации»</a:t>
            </a:r>
            <a:endParaRPr lang="ru-RU" sz="20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60708"/>
                </a:solidFill>
                <a:latin typeface="Montserrat Regular"/>
                <a:ea typeface="Montserrat Regular"/>
              </a:rPr>
              <a:t>Создана профессиональная онлайн-площадка для методической поддержки специалистов школьных служб медиации и штаба воспитательной работы</a:t>
            </a:r>
            <a:endParaRPr lang="ru-RU" sz="12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60708"/>
                </a:solidFill>
                <a:latin typeface="Montserrat Regular"/>
                <a:ea typeface="Montserrat Regular"/>
              </a:rPr>
              <a:t>899 </a:t>
            </a:r>
            <a:r>
              <a:rPr lang="ru-RU" sz="1400" b="0" strike="noStrike" spc="-1" dirty="0">
                <a:solidFill>
                  <a:srgbClr val="060708"/>
                </a:solidFill>
                <a:latin typeface="Montserrat Regular"/>
                <a:ea typeface="Montserrat Regular"/>
              </a:rPr>
              <a:t>участников </a:t>
            </a:r>
            <a:endParaRPr lang="ru-RU" sz="14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/>
        </p:blipFill>
        <p:spPr>
          <a:xfrm>
            <a:off x="9896839" y="1519524"/>
            <a:ext cx="1564983" cy="1552848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57000" y="4222930"/>
            <a:ext cx="294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</a:tabLst>
            </a:pPr>
            <a:r>
              <a:rPr lang="ru-RU" b="1" spc="-1" dirty="0" smtClean="0">
                <a:solidFill>
                  <a:srgbClr val="060708"/>
                </a:solidFill>
                <a:latin typeface="Montserrat Regular"/>
                <a:ea typeface="Montserrat Regular"/>
              </a:rPr>
              <a:t>«</a:t>
            </a:r>
            <a:r>
              <a:rPr lang="ru-RU" b="1" spc="-1" dirty="0" err="1" smtClean="0">
                <a:solidFill>
                  <a:srgbClr val="060708"/>
                </a:solidFill>
                <a:latin typeface="Montserrat Regular"/>
                <a:ea typeface="Montserrat Regular"/>
              </a:rPr>
              <a:t>ППМС_Профилактика</a:t>
            </a:r>
            <a:r>
              <a:rPr lang="ru-RU" b="1" spc="-1" dirty="0" smtClean="0">
                <a:solidFill>
                  <a:srgbClr val="060708"/>
                </a:solidFill>
                <a:latin typeface="Montserrat Regular"/>
                <a:ea typeface="Montserrat Regular"/>
              </a:rPr>
              <a:t>»</a:t>
            </a:r>
            <a:endParaRPr lang="ru-RU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1117" y="4943040"/>
            <a:ext cx="2396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1200" spc="-1" dirty="0" smtClean="0">
                <a:solidFill>
                  <a:schemeClr val="dk1"/>
                </a:solidFill>
                <a:latin typeface="Montserrat Regular"/>
                <a:ea typeface="Montserrat Light"/>
              </a:rPr>
              <a:t>Рабочий чат на платформе МАХ для руководителей и специалистов ППМС-Центров по вопросам профилактики деструктивного поведения</a:t>
            </a:r>
            <a:endParaRPr lang="ru-RU" sz="1200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4" y="4797892"/>
            <a:ext cx="1218942" cy="121894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117542" y="4044473"/>
            <a:ext cx="4077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ru-RU" b="1" spc="-1" dirty="0" smtClean="0">
                <a:solidFill>
                  <a:srgbClr val="060708"/>
                </a:solidFill>
                <a:latin typeface="Montserrat Regular"/>
                <a:ea typeface="Montserrat Regular"/>
              </a:rPr>
              <a:t>«Муниципальные координаторы в ОО в Московской Области»</a:t>
            </a:r>
            <a:endParaRPr lang="ru-RU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14479" y="5040905"/>
            <a:ext cx="2964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1200" spc="-1" dirty="0" smtClean="0">
                <a:solidFill>
                  <a:schemeClr val="dk1"/>
                </a:solidFill>
                <a:latin typeface="Montserrat Regular"/>
                <a:ea typeface="Montserrat Light"/>
              </a:rPr>
              <a:t>Рабочий чат на платформе МАХ для муниципальных координаторов по вопросам профилактики в ОО Московской области</a:t>
            </a:r>
            <a:endParaRPr lang="ru-RU" sz="1200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 descr="Векторы на тему «Совместная работа» — скачивайте бесплатные векторы  высокого качества на Freepik |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47" y="4690804"/>
            <a:ext cx="2536711" cy="19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СПАСИБО ЗА ВНИМАНИЕ</a:t>
            </a:r>
            <a:r>
              <a:rPr lang="en-US" dirty="0" smtClean="0"/>
              <a:t>!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sz="1800" dirty="0" smtClean="0"/>
              <a:t>Акимова Лидия Викторовна, </a:t>
            </a:r>
          </a:p>
          <a:p>
            <a:pPr algn="r"/>
            <a:r>
              <a:rPr lang="ru-RU" sz="1800" dirty="0" smtClean="0"/>
              <a:t>8-499-940-10-37, доб.120</a:t>
            </a:r>
          </a:p>
          <a:p>
            <a:pPr algn="r"/>
            <a:r>
              <a:rPr lang="ru-RU" sz="1800" dirty="0" smtClean="0"/>
              <a:t>8-903-183-49-29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hlinkClick r:id="rId2"/>
              </a:rPr>
              <a:t>lidiyakimova01@gmail.com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hlinkClick r:id="rId3"/>
              </a:rPr>
              <a:t>akimova_lv@mo-kuro.ru</a:t>
            </a:r>
            <a:endParaRPr lang="en-US" sz="1800" dirty="0" smtClean="0"/>
          </a:p>
          <a:p>
            <a:pPr algn="r"/>
            <a:endParaRPr lang="ru-RU" sz="1800" dirty="0" smtClean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96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5;p10"/>
          <p:cNvSpPr/>
          <p:nvPr/>
        </p:nvSpPr>
        <p:spPr>
          <a:xfrm>
            <a:off x="537120" y="452160"/>
            <a:ext cx="8691840" cy="27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63">
                <a:solidFill>
                  <a:srgbClr val="A6A6A6"/>
                </a:solidFill>
                <a:latin typeface="Montserrat Regular"/>
                <a:ea typeface="Montserrat Regular"/>
              </a:rPr>
              <a:t>ЦЕНТР СОЦИАЛЬНО-ПЕДАГОГИЧЕСКОГО СОПРОВОЖДЕНИЯ</a:t>
            </a: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5" name="TextBox 9"/>
          <p:cNvSpPr/>
          <p:nvPr/>
        </p:nvSpPr>
        <p:spPr>
          <a:xfrm>
            <a:off x="199079" y="1055880"/>
            <a:ext cx="7734429" cy="849051"/>
          </a:xfrm>
          <a:prstGeom prst="rect">
            <a:avLst/>
          </a:prstGeom>
          <a:solidFill>
            <a:srgbClr val="DADAD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000" tIns="108000" rIns="108000" bIns="108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 Regular"/>
                <a:ea typeface="Calibri"/>
              </a:rPr>
              <a:t>Осуществляет комплексную организационно-методическую работу по профилактике деструктивного поведения несовершеннолетних </a:t>
            </a:r>
            <a:endParaRPr lang="ru-RU" sz="1200" b="0" strike="noStrike" spc="-1" dirty="0">
              <a:solidFill>
                <a:srgbClr val="000000"/>
              </a:solidFill>
              <a:latin typeface="Open Sans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 Regular"/>
                <a:ea typeface="Calibri"/>
              </a:rPr>
              <a:t>Выступает координатором  профилактической и воспитательной работы в Московской области</a:t>
            </a:r>
            <a:endParaRPr lang="ru-RU" sz="12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6" name="Прямоугольник 4"/>
          <p:cNvSpPr/>
          <p:nvPr/>
        </p:nvSpPr>
        <p:spPr>
          <a:xfrm>
            <a:off x="199080" y="2601360"/>
            <a:ext cx="2742840" cy="3658680"/>
          </a:xfrm>
          <a:prstGeom prst="rect">
            <a:avLst/>
          </a:prstGeom>
          <a:noFill/>
          <a:ln>
            <a:solidFill>
              <a:srgbClr val="223E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Отдел 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координации работы школьных служб медиации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Сопровождение и мониторинг </a:t>
            </a:r>
            <a:r>
              <a:rPr lang="ru-RU" sz="900" b="0" strike="noStrike" spc="-1" dirty="0" smtClean="0">
                <a:solidFill>
                  <a:schemeClr val="dk1"/>
                </a:solidFill>
                <a:latin typeface="Montserrat Regular"/>
                <a:ea typeface="Calibri"/>
              </a:rPr>
              <a:t>905 служб </a:t>
            </a: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медиации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Организация конкурсов («Педагог-психолог Подмосковья», «Школа</a:t>
            </a:r>
            <a:r>
              <a:rPr lang="en-US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#</a:t>
            </a:r>
            <a:r>
              <a:rPr lang="ru-RU" sz="900" b="0" strike="noStrike" spc="-1" dirty="0" err="1">
                <a:solidFill>
                  <a:schemeClr val="dk1"/>
                </a:solidFill>
                <a:latin typeface="Montserrat Regular"/>
                <a:ea typeface="Calibri"/>
              </a:rPr>
              <a:t>безОбид</a:t>
            </a: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») 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algn="just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Консультирование педагогов-психологов, классных руководителей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Организация и проведение конференций, семинаров по профилактике  конфликтных ситуаций (Межрегиональный форум школьных служб медиации)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Выездные и дистанционные мероприятия со службами психолого-педагогического сопровождения образовательных организаций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Организация работы с Аппаратом Уполномоченного по правам ребенка в Московской области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7" name="Прямоугольник 6"/>
          <p:cNvSpPr/>
          <p:nvPr/>
        </p:nvSpPr>
        <p:spPr>
          <a:xfrm>
            <a:off x="3073320" y="2601360"/>
            <a:ext cx="3229920" cy="3658680"/>
          </a:xfrm>
          <a:prstGeom prst="rect">
            <a:avLst/>
          </a:prstGeom>
          <a:noFill/>
          <a:ln>
            <a:solidFill>
              <a:srgbClr val="223E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ru-RU" sz="1000" b="1" strike="noStrike" spc="-1" dirty="0">
                <a:solidFill>
                  <a:srgbClr val="FF0000"/>
                </a:solidFill>
                <a:latin typeface="Montserrat Regular"/>
                <a:ea typeface="Calibri"/>
              </a:rPr>
              <a:t>Региональная консультационно-кризисная служба </a:t>
            </a:r>
            <a:endParaRPr lang="ru-RU" sz="10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Организационно- методическое сопровождение кризисных ситуаций в образовательных организациях 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Реализация мероприятий Плана работы Антинаркотической комиссии в Московской области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Исполнение протоколов заседания Антитеррористической комиссии Московской области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Анализ эффективности реализации мероприятий, проводимых в рамках реализации Комплексного плана противодействия идеологии терроризма в Московской области на 2024 – 2028 годы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Мониторинг деятельности муниципальных ККС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Организационно-методическое сопровождение ведения системы учета несовершеннолетних по группам риска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8" name="Прямоугольник 7"/>
          <p:cNvSpPr/>
          <p:nvPr/>
        </p:nvSpPr>
        <p:spPr>
          <a:xfrm>
            <a:off x="6434640" y="2601360"/>
            <a:ext cx="3177000" cy="3658680"/>
          </a:xfrm>
          <a:prstGeom prst="rect">
            <a:avLst/>
          </a:prstGeom>
          <a:noFill/>
          <a:ln>
            <a:solidFill>
              <a:srgbClr val="223E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Отдел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педагогической рискологии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Организационно- методическое сопровождение региональных проектов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Развитие профессиональной компетенции педагогов и педагогов-психологов: профилактика деструктивного поведения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Психолого-педагогическое просвещение родительского сообщества в части профилактики психолого-педагогических рисков в семейном воспитании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 dirty="0">
                <a:solidFill>
                  <a:schemeClr val="dk1"/>
                </a:solidFill>
                <a:latin typeface="Montserrat Regular"/>
                <a:ea typeface="Calibri"/>
              </a:rPr>
              <a:t>Проведение мероприятий, направленных на снижения возникновения рисковых и конфликтных ситуаций в образовательных организациях</a:t>
            </a: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9" name="Прямоугольник 8"/>
          <p:cNvSpPr/>
          <p:nvPr/>
        </p:nvSpPr>
        <p:spPr>
          <a:xfrm>
            <a:off x="9743040" y="2601360"/>
            <a:ext cx="2285640" cy="3658680"/>
          </a:xfrm>
          <a:prstGeom prst="rect">
            <a:avLst/>
          </a:prstGeom>
          <a:noFill/>
          <a:ln>
            <a:solidFill>
              <a:srgbClr val="223E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Отдел 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воспитания и социализации 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Организационное и методическое сопровождение всероссийского проекта «Навигаторы детства»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Организационное сопровождение и мониторинг Дней единых действий в ОО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Координация Всероссийской программы «Орлята России»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Сопровождение участников конкурсов «Навигаторы детства» в Московской области, «Секреты дружного класса - Родители Первых»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900" b="0" strike="noStrike" spc="-1">
                <a:solidFill>
                  <a:schemeClr val="dk1"/>
                </a:solidFill>
                <a:latin typeface="Montserrat Regular"/>
                <a:ea typeface="Calibri"/>
              </a:rPr>
              <a:t>Мониторинг реализации регионального компонента внеурочных занятий «Разговоры о важном»</a:t>
            </a: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9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43" name="Picture 2" descr="Команда – Бесплатные иконки: люди"/>
          <p:cNvPicPr/>
          <p:nvPr/>
        </p:nvPicPr>
        <p:blipFill>
          <a:blip r:embed="rId3"/>
          <a:stretch/>
        </p:blipFill>
        <p:spPr>
          <a:xfrm>
            <a:off x="8150949" y="726120"/>
            <a:ext cx="1229760" cy="122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45;p 5"/>
          <p:cNvSpPr/>
          <p:nvPr/>
        </p:nvSpPr>
        <p:spPr>
          <a:xfrm>
            <a:off x="573120" y="414000"/>
            <a:ext cx="9326880" cy="377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r>
              <a:rPr lang="ru-RU" sz="2000" b="1" spc="52">
                <a:solidFill>
                  <a:srgbClr val="A6A6A6"/>
                </a:solidFill>
                <a:latin typeface="Montserrat"/>
                <a:ea typeface="Montserrat"/>
              </a:rPr>
              <a:t>РЕГИОНАЛЬНАЯ НОРМАТИВНО-ПРАВОВАЯ БАЗА ПРОФИЛАКТИЧЕСКОЙ РАБОТЫ 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4" name="Прямоугольник 36"/>
          <p:cNvSpPr/>
          <p:nvPr/>
        </p:nvSpPr>
        <p:spPr>
          <a:xfrm>
            <a:off x="7949880" y="1514880"/>
            <a:ext cx="414108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Письмо Министерства образования Московской области от 24.09.2025 № 18Исх-13230/14-01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 defTabSz="457200"/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 defTabSz="457200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Методические рекомендации об организации учета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 defTabSz="457200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5" name="Прямоугольник 37"/>
          <p:cNvSpPr/>
          <p:nvPr/>
        </p:nvSpPr>
        <p:spPr>
          <a:xfrm>
            <a:off x="3962520" y="1514880"/>
            <a:ext cx="390852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Распоряжение Министерства образования Московской области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от 15.08.2025 № Р-708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«Об утверждении Положения </a:t>
            </a:r>
            <a:r>
              <a:rPr sz="1200">
                <a:solidFill>
                  <a:srgbClr val="000000"/>
                </a:solidFill>
              </a:rPr>
              <a:t/>
            </a:r>
            <a:br>
              <a:rPr sz="1200">
                <a:solidFill>
                  <a:srgbClr val="000000"/>
                </a:solidFill>
              </a:rPr>
            </a:br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об учете отдельных категорий несовершеннолетних в образовательных организациях в Московской области»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" name="Прямоугольник 38"/>
          <p:cNvSpPr/>
          <p:nvPr/>
        </p:nvSpPr>
        <p:spPr>
          <a:xfrm>
            <a:off x="160920" y="1514880"/>
            <a:ext cx="3559680" cy="210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Распоряжение Министерства образования Московской области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от 02.04.2025  № Р- 418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000000"/>
                </a:solidFill>
                <a:latin typeface="Montserrat"/>
                <a:ea typeface="Arial"/>
              </a:rPr>
              <a:t>Об утверждении порядка действий в образовательных организациях при работе с несовершеннолетними с девиантным поведением и типового плана работы образовательных организаций по профилактике правонарушений и преступлений обучающихся, состоящих на различных видах профилактического учета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87" name="Прямая соединительная линия 1"/>
          <p:cNvCxnSpPr/>
          <p:nvPr/>
        </p:nvCxnSpPr>
        <p:spPr>
          <a:xfrm>
            <a:off x="3886200" y="1514880"/>
            <a:ext cx="2520" cy="5059800"/>
          </a:xfrm>
          <a:prstGeom prst="straightConnector1">
            <a:avLst/>
          </a:prstGeom>
          <a:ln w="25400">
            <a:solidFill>
              <a:srgbClr val="D9D9D9"/>
            </a:solidFill>
            <a:prstDash val="dash"/>
            <a:round/>
          </a:ln>
        </p:spPr>
      </p:cxnSp>
      <p:cxnSp>
        <p:nvCxnSpPr>
          <p:cNvPr id="88" name="Прямая соединительная линия 3"/>
          <p:cNvCxnSpPr/>
          <p:nvPr/>
        </p:nvCxnSpPr>
        <p:spPr>
          <a:xfrm>
            <a:off x="7930440" y="1514880"/>
            <a:ext cx="2520" cy="5059800"/>
          </a:xfrm>
          <a:prstGeom prst="straightConnector1">
            <a:avLst/>
          </a:prstGeom>
          <a:ln w="25400">
            <a:solidFill>
              <a:srgbClr val="D9D9D9"/>
            </a:solidFill>
            <a:prstDash val="dash"/>
            <a:round/>
          </a:ln>
        </p:spPr>
      </p:cxnSp>
      <p:pic>
        <p:nvPicPr>
          <p:cNvPr id="89" name="Рисунок 16"/>
          <p:cNvPicPr/>
          <p:nvPr/>
        </p:nvPicPr>
        <p:blipFill>
          <a:blip r:embed="rId2"/>
          <a:stretch/>
        </p:blipFill>
        <p:spPr>
          <a:xfrm>
            <a:off x="5295960" y="4565160"/>
            <a:ext cx="1378440" cy="137844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17"/>
          <p:cNvPicPr/>
          <p:nvPr/>
        </p:nvPicPr>
        <p:blipFill>
          <a:blip r:embed="rId3"/>
          <a:stretch/>
        </p:blipFill>
        <p:spPr>
          <a:xfrm>
            <a:off x="1289160" y="4522680"/>
            <a:ext cx="1378440" cy="137844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18"/>
          <p:cNvPicPr/>
          <p:nvPr/>
        </p:nvPicPr>
        <p:blipFill>
          <a:blip r:embed="rId4"/>
          <a:stretch/>
        </p:blipFill>
        <p:spPr>
          <a:xfrm>
            <a:off x="8256960" y="2738880"/>
            <a:ext cx="1378440" cy="137844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19"/>
          <p:cNvPicPr/>
          <p:nvPr/>
        </p:nvPicPr>
        <p:blipFill>
          <a:blip r:embed="rId4"/>
          <a:stretch/>
        </p:blipFill>
        <p:spPr>
          <a:xfrm>
            <a:off x="10387080" y="2738880"/>
            <a:ext cx="1378440" cy="1378440"/>
          </a:xfrm>
          <a:prstGeom prst="rect">
            <a:avLst/>
          </a:prstGeom>
          <a:ln w="0">
            <a:noFill/>
          </a:ln>
        </p:spPr>
      </p:pic>
      <p:sp>
        <p:nvSpPr>
          <p:cNvPr id="93" name="Прямоугольник 39"/>
          <p:cNvSpPr/>
          <p:nvPr/>
        </p:nvSpPr>
        <p:spPr>
          <a:xfrm>
            <a:off x="10274400" y="4165200"/>
            <a:ext cx="16045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ru-RU" sz="1100" spc="-1">
                <a:solidFill>
                  <a:srgbClr val="000000"/>
                </a:solidFill>
                <a:ea typeface="Arial"/>
              </a:rPr>
              <a:t>Приложения к письму</a:t>
            </a:r>
            <a:endParaRPr lang="ru-RU" sz="11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4" name="Прямоугольник 168"/>
          <p:cNvSpPr/>
          <p:nvPr/>
        </p:nvSpPr>
        <p:spPr>
          <a:xfrm>
            <a:off x="8092080" y="4522680"/>
            <a:ext cx="400068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1200" b="1" spc="-1">
                <a:solidFill>
                  <a:srgbClr val="000000"/>
                </a:solidFill>
                <a:latin typeface="Montserrat"/>
                <a:ea typeface="Montserrat"/>
              </a:rPr>
              <a:t>Письмо Министерства образования Московской области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>
              <a:tabLst>
                <a:tab pos="0" algn="l"/>
              </a:tabLst>
            </a:pPr>
            <a:r>
              <a:rPr lang="ru-RU" sz="1200" b="1" spc="-1">
                <a:solidFill>
                  <a:srgbClr val="000000"/>
                </a:solidFill>
                <a:latin typeface="Montserrat"/>
                <a:ea typeface="Montserrat"/>
              </a:rPr>
              <a:t>от 05.03.2026 №18Исх-1877/14-01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>
              <a:tabLst>
                <a:tab pos="0" algn="l"/>
              </a:tabLst>
            </a:pP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>
              <a:tabLst>
                <a:tab pos="0" algn="l"/>
              </a:tabLst>
            </a:pPr>
            <a:r>
              <a:rPr lang="ru-RU" sz="1200" b="1" spc="-1">
                <a:solidFill>
                  <a:srgbClr val="000000"/>
                </a:solidFill>
                <a:latin typeface="Montserrat"/>
                <a:ea typeface="Montserrat"/>
              </a:rPr>
              <a:t>Методические рекомендации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>
              <a:tabLst>
                <a:tab pos="0" algn="l"/>
              </a:tabLst>
            </a:pPr>
            <a:r>
              <a:rPr lang="ru-RU" sz="1200" b="1" spc="-1">
                <a:solidFill>
                  <a:srgbClr val="000000"/>
                </a:solidFill>
                <a:latin typeface="Montserrat"/>
                <a:ea typeface="Montserrat"/>
              </a:rPr>
              <a:t>по профилактике правонарушений несовершеннолетних, проявлений экстремизма и терроризма, а также для обеспечения психологической безопасности и благополучия обучающихся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387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19;p 1"/>
          <p:cNvSpPr/>
          <p:nvPr/>
        </p:nvSpPr>
        <p:spPr>
          <a:xfrm>
            <a:off x="673560" y="691920"/>
            <a:ext cx="103039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spc="-1" dirty="0" smtClean="0">
                <a:solidFill>
                  <a:srgbClr val="808080"/>
                </a:solidFill>
                <a:latin typeface="undefined"/>
                <a:ea typeface="undefined"/>
              </a:rPr>
              <a:t>ЭФФЕКТИВНАЯ ПСИХОЛОГО-ПЕДАГОГИЧЕСКАЯ СЛУЖБА</a:t>
            </a:r>
            <a:endParaRPr lang="ru-RU" sz="2000" b="1" strike="noStrike" spc="-1" dirty="0" smtClean="0">
              <a:solidFill>
                <a:srgbClr val="808080"/>
              </a:solidFill>
              <a:latin typeface="undefined"/>
              <a:ea typeface="undefined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 dirty="0" smtClean="0">
                <a:solidFill>
                  <a:srgbClr val="808080"/>
                </a:solidFill>
                <a:latin typeface="undefined"/>
                <a:ea typeface="undefined"/>
              </a:rPr>
              <a:t>РЕАЛИЗАЦИЯ </a:t>
            </a:r>
            <a:r>
              <a:rPr lang="ru-RU" sz="1600" b="1" strike="noStrike" spc="-1" dirty="0">
                <a:solidFill>
                  <a:srgbClr val="808080"/>
                </a:solidFill>
                <a:latin typeface="undefined"/>
                <a:ea typeface="undefined"/>
              </a:rPr>
              <a:t>МОДЕЛИ ПСИХОЛОГО-ПЕДАГОГИЧЕСКОГО СОПРОВОЖДЕНИЯ</a:t>
            </a:r>
            <a:endParaRPr lang="ru-RU" sz="16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221" name="Google Shape;230;p 1"/>
          <p:cNvGrpSpPr/>
          <p:nvPr/>
        </p:nvGrpSpPr>
        <p:grpSpPr>
          <a:xfrm>
            <a:off x="9950760" y="258840"/>
            <a:ext cx="2063520" cy="359280"/>
            <a:chOff x="9950760" y="258840"/>
            <a:chExt cx="2063520" cy="359280"/>
          </a:xfrm>
        </p:grpSpPr>
        <p:pic>
          <p:nvPicPr>
            <p:cNvPr id="222" name="Google Shape;231;p 1"/>
            <p:cNvPicPr/>
            <p:nvPr/>
          </p:nvPicPr>
          <p:blipFill>
            <a:blip r:embed="rId2"/>
            <a:stretch/>
          </p:blipFill>
          <p:spPr>
            <a:xfrm>
              <a:off x="9950760" y="258840"/>
              <a:ext cx="271440" cy="359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3" name="Google Shape;232;p 1"/>
            <p:cNvSpPr/>
            <p:nvPr/>
          </p:nvSpPr>
          <p:spPr>
            <a:xfrm>
              <a:off x="10225440" y="330120"/>
              <a:ext cx="1788840" cy="2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650" b="0" strike="noStrike" spc="-1">
                  <a:solidFill>
                    <a:schemeClr val="dk1"/>
                  </a:solidFill>
                  <a:latin typeface="Montserrat SemiBold"/>
                  <a:ea typeface="Montserrat SemiBold"/>
                </a:rPr>
                <a:t>МИНИСТЕРСТВО ОБРАЗОВАНИЯ </a:t>
              </a:r>
              <a:r>
                <a:rPr sz="650"/>
                <a:t/>
              </a:r>
              <a:br>
                <a:rPr sz="650"/>
              </a:br>
              <a:r>
                <a:rPr lang="ru-RU" sz="650" b="0" strike="noStrike" spc="-1">
                  <a:solidFill>
                    <a:schemeClr val="dk1"/>
                  </a:solidFill>
                  <a:latin typeface="Montserrat SemiBold"/>
                  <a:ea typeface="Montserrat SemiBold"/>
                </a:rPr>
                <a:t>МОСКОВСКОЙ ОБЛАСТИ</a:t>
              </a:r>
              <a:endParaRPr lang="ru-RU" sz="650" b="0" strike="noStrike" spc="-1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224" name="Прямоугольник 16"/>
          <p:cNvSpPr/>
          <p:nvPr/>
        </p:nvSpPr>
        <p:spPr>
          <a:xfrm>
            <a:off x="135360" y="1629720"/>
            <a:ext cx="11698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	</a:t>
            </a: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225" name="Группа 1"/>
          <p:cNvGrpSpPr/>
          <p:nvPr/>
        </p:nvGrpSpPr>
        <p:grpSpPr>
          <a:xfrm>
            <a:off x="669240" y="1416240"/>
            <a:ext cx="11014920" cy="4776120"/>
            <a:chOff x="669240" y="1416240"/>
            <a:chExt cx="11014920" cy="4776120"/>
          </a:xfrm>
        </p:grpSpPr>
        <p:sp>
          <p:nvSpPr>
            <p:cNvPr id="226" name="Прямоугольник 17"/>
            <p:cNvSpPr/>
            <p:nvPr/>
          </p:nvSpPr>
          <p:spPr>
            <a:xfrm>
              <a:off x="1147320" y="1416240"/>
              <a:ext cx="10536840" cy="4753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Внедрение единого стандарта к организации профилактической работы во всех общеобразовательных организациях Московской области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err="1">
                  <a:solidFill>
                    <a:schemeClr val="dk1"/>
                  </a:solidFill>
                  <a:latin typeface="Calibri"/>
                  <a:ea typeface="Arial"/>
                </a:rPr>
                <a:t>Цифровизация</a:t>
              </a: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 системы психолого-педагогического сопровождения: управление профилактической деятельностью через РГИС «Моя школа»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C</a:t>
              </a:r>
              <a:r>
                <a:rPr lang="ru-RU" sz="1800" b="0" strike="noStrike" spc="-1" dirty="0" err="1">
                  <a:solidFill>
                    <a:schemeClr val="dk1"/>
                  </a:solidFill>
                  <a:latin typeface="Calibri"/>
                  <a:ea typeface="Arial"/>
                </a:rPr>
                <a:t>овершенствование</a:t>
              </a: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 системы учета и сопровождения несовершеннолетних, состоящих на различных видах учета, в том числе, с признаками кризисного состояния/неблагополучия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Обеспечение качества профессиональной подготовки специалистов образовательных организаций в области профилактической работы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Arial"/>
                </a:rPr>
                <a:t>Развитие системы дистанционной психологической консультативной помощи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Times New Roman"/>
                </a:rPr>
                <a:t>Повышение качества межведомственного взаимодействия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chemeClr val="dk1"/>
                  </a:solidFill>
                  <a:latin typeface="Calibri"/>
                  <a:ea typeface="Times New Roman"/>
                </a:rPr>
                <a:t>C</a:t>
              </a:r>
              <a:r>
                <a:rPr lang="ru-RU" sz="1800" b="0" strike="noStrike" spc="-1" dirty="0" err="1">
                  <a:solidFill>
                    <a:schemeClr val="dk1"/>
                  </a:solidFill>
                  <a:latin typeface="Calibri"/>
                  <a:ea typeface="Times New Roman"/>
                </a:rPr>
                <a:t>оздание</a:t>
              </a:r>
              <a:r>
                <a:rPr lang="ru-RU" sz="1800" b="0" strike="noStrike" spc="-1" dirty="0">
                  <a:solidFill>
                    <a:schemeClr val="dk1"/>
                  </a:solidFill>
                  <a:latin typeface="Calibri"/>
                  <a:ea typeface="Times New Roman"/>
                </a:rPr>
                <a:t> региональной консультационно – кризисной службы</a:t>
              </a:r>
              <a:endParaRPr lang="ru-RU" sz="1800" b="0" strike="noStrike" spc="-1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227" name="Google Shape;930;p 1"/>
            <p:cNvSpPr/>
            <p:nvPr/>
          </p:nvSpPr>
          <p:spPr>
            <a:xfrm>
              <a:off x="669240" y="152064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28" name="Google Shape;930;p 2"/>
            <p:cNvSpPr/>
            <p:nvPr/>
          </p:nvSpPr>
          <p:spPr>
            <a:xfrm>
              <a:off x="689040" y="239688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29" name="Google Shape;930;p 3"/>
            <p:cNvSpPr/>
            <p:nvPr/>
          </p:nvSpPr>
          <p:spPr>
            <a:xfrm>
              <a:off x="689040" y="316260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30" name="Google Shape;930;p 4"/>
            <p:cNvSpPr/>
            <p:nvPr/>
          </p:nvSpPr>
          <p:spPr>
            <a:xfrm>
              <a:off x="669240" y="469980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31" name="Google Shape;930;p 5"/>
            <p:cNvSpPr/>
            <p:nvPr/>
          </p:nvSpPr>
          <p:spPr>
            <a:xfrm>
              <a:off x="689040" y="399744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32" name="Google Shape;930;p 6"/>
            <p:cNvSpPr/>
            <p:nvPr/>
          </p:nvSpPr>
          <p:spPr>
            <a:xfrm>
              <a:off x="673200" y="526788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  <p:sp>
          <p:nvSpPr>
            <p:cNvPr id="233" name="Google Shape;930;p 7"/>
            <p:cNvSpPr/>
            <p:nvPr/>
          </p:nvSpPr>
          <p:spPr>
            <a:xfrm>
              <a:off x="669240" y="5799240"/>
              <a:ext cx="397440" cy="393120"/>
            </a:xfrm>
            <a:custGeom>
              <a:avLst/>
              <a:gdLst>
                <a:gd name="textAreaLeft" fmla="*/ 0 w 397440"/>
                <a:gd name="textAreaRight" fmla="*/ 400320 w 397440"/>
                <a:gd name="textAreaTop" fmla="*/ 0 h 393120"/>
                <a:gd name="textAreaBottom" fmla="*/ 396000 h 393120"/>
              </a:gdLst>
              <a:ahLst/>
              <a:cxnLst/>
              <a:rect l="textAreaLeft" t="textAreaTop" r="textAreaRight" b="textAreaBottom"/>
              <a:pathLst>
                <a:path w="16221" h="16222" fill="none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F9ED5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600" b="0" strike="noStrike" spc="-1">
                <a:solidFill>
                  <a:schemeClr val="dk1"/>
                </a:solidFill>
                <a:latin typeface="Calibri"/>
                <a:ea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45;p 3"/>
          <p:cNvSpPr/>
          <p:nvPr/>
        </p:nvSpPr>
        <p:spPr>
          <a:xfrm>
            <a:off x="956520" y="650160"/>
            <a:ext cx="8690400" cy="302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endParaRPr lang="ru-RU" sz="2000" spc="52">
              <a:solidFill>
                <a:srgbClr val="A6A6A6"/>
              </a:solidFill>
              <a:ea typeface="Arial"/>
            </a:endParaRPr>
          </a:p>
        </p:txBody>
      </p:sp>
      <p:sp>
        <p:nvSpPr>
          <p:cNvPr id="298" name="Google Shape;45;p 4"/>
          <p:cNvSpPr/>
          <p:nvPr/>
        </p:nvSpPr>
        <p:spPr>
          <a:xfrm>
            <a:off x="308520" y="339480"/>
            <a:ext cx="8690400" cy="681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r>
              <a:rPr lang="ru-RU" sz="2000" b="1" spc="52">
                <a:solidFill>
                  <a:srgbClr val="A6A6A6"/>
                </a:solidFill>
                <a:latin typeface="Montserrat"/>
                <a:ea typeface="Arial"/>
              </a:rPr>
              <a:t>МОДЕЛЬ КОНСУЛЬТАЦИОННО-КРИЗИСНОЙ СЛУЖБЫ И ОРГАНИЗАЦИЯ МЕЖВЕДОМСТВЕННОГО ВЗАИМОДЕЙСТВИЯ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9" name="TextBox 7"/>
          <p:cNvSpPr/>
          <p:nvPr/>
        </p:nvSpPr>
        <p:spPr>
          <a:xfrm>
            <a:off x="234000" y="1236960"/>
            <a:ext cx="3556080" cy="5141520"/>
          </a:xfrm>
          <a:prstGeom prst="rect">
            <a:avLst/>
          </a:prstGeom>
          <a:solidFill>
            <a:srgbClr val="DADAD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spAutoFit/>
          </a:bodyPr>
          <a:lstStyle/>
          <a:p>
            <a:pPr algn="ctr">
              <a:spcBef>
                <a:spcPts val="601"/>
              </a:spcBef>
            </a:pPr>
            <a:r>
              <a:rPr lang="ru-RU" sz="1400" b="1" spc="-1">
                <a:solidFill>
                  <a:srgbClr val="000000"/>
                </a:solidFill>
                <a:latin typeface="Montserrat"/>
                <a:ea typeface="Montserrat"/>
              </a:rPr>
              <a:t>Региональная консультационно-кризисная служба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методическое руководство Муниципальными службами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экспертная поддержка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обучение, супервизия и наставничество </a:t>
            </a: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специалистов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сбор и анализ информации о состоянии профилактической работы в муниципальных образованиях Московской области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организация обратной связи от участников образовательного процесса 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формирование и ведение реестра «сложных случаев»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мониторинг деятельности Муниципальных служб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сбор и анализ лучших муниципальных практик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601"/>
              </a:spcBef>
            </a:pP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0" name="TextBox 8"/>
          <p:cNvSpPr/>
          <p:nvPr/>
        </p:nvSpPr>
        <p:spPr>
          <a:xfrm>
            <a:off x="8081640" y="1028880"/>
            <a:ext cx="3815280" cy="2442240"/>
          </a:xfrm>
          <a:prstGeom prst="rect">
            <a:avLst/>
          </a:prstGeom>
          <a:solidFill>
            <a:srgbClr val="DADAD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spAutoFit/>
          </a:bodyPr>
          <a:lstStyle/>
          <a:p>
            <a:pPr algn="ctr">
              <a:spcBef>
                <a:spcPts val="601"/>
              </a:spcBef>
            </a:pPr>
            <a:r>
              <a:rPr lang="ru-RU" sz="1400" b="1" spc="-1">
                <a:solidFill>
                  <a:srgbClr val="000000"/>
                </a:solidFill>
                <a:latin typeface="Montserrat"/>
                <a:ea typeface="Montserrat"/>
              </a:rPr>
              <a:t>Муниципальная консультационно-кризисная служба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профилактическая работа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реагирование на кризисные ситуации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консультативное сопровождение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lang="ru-RU" sz="1400" spc="-1">
                <a:solidFill>
                  <a:srgbClr val="000000"/>
                </a:solidFill>
                <a:latin typeface="Montserrat"/>
                <a:ea typeface="Montserrat"/>
              </a:rPr>
              <a:t>сопровождение обучающихся муниципальных образовательных организаций, находящихся в социально-психологической дезадаптации, конфликтной или кризисной ситуации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301" name="Прямая со стрелкой 3"/>
          <p:cNvCxnSpPr/>
          <p:nvPr/>
        </p:nvCxnSpPr>
        <p:spPr>
          <a:xfrm flipH="1">
            <a:off x="3778200" y="1575360"/>
            <a:ext cx="4305600" cy="2520"/>
          </a:xfrm>
          <a:prstGeom prst="straightConnector1">
            <a:avLst/>
          </a:prstGeom>
          <a:ln w="57150">
            <a:solidFill>
              <a:srgbClr val="D9D9D9"/>
            </a:solidFill>
            <a:round/>
            <a:tailEnd type="triangle" w="med" len="med"/>
          </a:ln>
        </p:spPr>
      </p:cxnSp>
      <p:sp>
        <p:nvSpPr>
          <p:cNvPr id="302" name="TextBox 15"/>
          <p:cNvSpPr/>
          <p:nvPr/>
        </p:nvSpPr>
        <p:spPr>
          <a:xfrm>
            <a:off x="3984480" y="1780560"/>
            <a:ext cx="3963600" cy="772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36000" tIns="36000" rIns="36000" bIns="36000" numCol="1" spcCol="38160" anchor="t">
            <a:spAutoFit/>
          </a:bodyPr>
          <a:lstStyle/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Отчетность по деятельности службы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Запросы на методическую и экспертную поддержку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601"/>
              </a:spcBef>
              <a:tabLst>
                <a:tab pos="0" algn="l"/>
              </a:tabLst>
            </a:pP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303" name="Прямая со стрелкой 7"/>
          <p:cNvCxnSpPr/>
          <p:nvPr/>
        </p:nvCxnSpPr>
        <p:spPr>
          <a:xfrm>
            <a:off x="3657600" y="2642400"/>
            <a:ext cx="4426200" cy="2520"/>
          </a:xfrm>
          <a:prstGeom prst="straightConnector1">
            <a:avLst/>
          </a:prstGeom>
          <a:ln w="57150">
            <a:solidFill>
              <a:srgbClr val="D9D9D9"/>
            </a:solidFill>
            <a:round/>
            <a:tailEnd type="triangle" w="med" len="med"/>
          </a:ln>
        </p:spPr>
      </p:cxnSp>
      <p:sp>
        <p:nvSpPr>
          <p:cNvPr id="304" name="TextBox 16"/>
          <p:cNvSpPr/>
          <p:nvPr/>
        </p:nvSpPr>
        <p:spPr>
          <a:xfrm>
            <a:off x="3937680" y="2847600"/>
            <a:ext cx="4010400" cy="147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36000" tIns="36000" rIns="36000" bIns="36000" numCol="1" spcCol="38160" anchor="t">
            <a:spAutoFit/>
          </a:bodyPr>
          <a:lstStyle/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Актуальная информация по алгоритмам и формам работы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Обучение и наставничество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Подготовка заключений экспертов, участие в кейс-конференциях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Разработка и направление методических материалов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601"/>
              </a:spcBef>
              <a:tabLst>
                <a:tab pos="0" algn="l"/>
              </a:tabLst>
            </a:pP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5" name="TextBox 17"/>
          <p:cNvSpPr/>
          <p:nvPr/>
        </p:nvSpPr>
        <p:spPr>
          <a:xfrm>
            <a:off x="8067240" y="5011200"/>
            <a:ext cx="3829680" cy="427680"/>
          </a:xfrm>
          <a:prstGeom prst="rect">
            <a:avLst/>
          </a:prstGeom>
          <a:solidFill>
            <a:srgbClr val="DADAD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7280" rIns="108000" bIns="107280" anchor="t">
            <a:spAutoFit/>
          </a:bodyPr>
          <a:lstStyle/>
          <a:p>
            <a:pPr algn="ctr">
              <a:spcBef>
                <a:spcPts val="601"/>
              </a:spcBef>
            </a:pPr>
            <a:r>
              <a:rPr lang="ru-RU" sz="1400" b="1" spc="-1">
                <a:solidFill>
                  <a:srgbClr val="000000"/>
                </a:solidFill>
                <a:latin typeface="Montserrat"/>
                <a:ea typeface="Montserrat"/>
              </a:rPr>
              <a:t>Министерство образования Московской области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306" name="Прямая со стрелкой 8"/>
          <p:cNvCxnSpPr/>
          <p:nvPr/>
        </p:nvCxnSpPr>
        <p:spPr>
          <a:xfrm>
            <a:off x="3526560" y="5172120"/>
            <a:ext cx="4426560" cy="2520"/>
          </a:xfrm>
          <a:prstGeom prst="straightConnector1">
            <a:avLst/>
          </a:prstGeom>
          <a:ln w="57150">
            <a:solidFill>
              <a:srgbClr val="D9D9D9"/>
            </a:solidFill>
            <a:round/>
            <a:tailEnd type="triangle" w="med" len="med"/>
          </a:ln>
        </p:spPr>
      </p:cxnSp>
      <p:sp>
        <p:nvSpPr>
          <p:cNvPr id="307" name="Прямоугольник 34"/>
          <p:cNvSpPr/>
          <p:nvPr/>
        </p:nvSpPr>
        <p:spPr>
          <a:xfrm>
            <a:off x="3937680" y="5335920"/>
            <a:ext cx="4010400" cy="1062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36000" tIns="36000" rIns="36000" bIns="36000" numCol="1" spcCol="38160" anchor="t">
            <a:spAutoFit/>
          </a:bodyPr>
          <a:lstStyle/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Предложения по корректировке политики в сфере сопровождения и профилактики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marL="285840" indent="-285840">
              <a:spcBef>
                <a:spcPts val="601"/>
              </a:spcBef>
              <a:buClr>
                <a:srgbClr val="000000"/>
              </a:buClr>
              <a:buFont typeface="Wingdings" charset="2"/>
              <a:buChar char=""/>
            </a:pPr>
            <a:r>
              <a:rPr lang="ru-RU" sz="1200" spc="-1">
                <a:solidFill>
                  <a:srgbClr val="000000"/>
                </a:solidFill>
                <a:latin typeface="Montserrat"/>
                <a:ea typeface="Montserrat"/>
              </a:rPr>
              <a:t>Информация о состоянии профилактической работы в регионе,  аналитические материалы, обобщенные выводы, доклады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8" name="Прямоугольник 35"/>
          <p:cNvSpPr/>
          <p:nvPr/>
        </p:nvSpPr>
        <p:spPr>
          <a:xfrm>
            <a:off x="8067240" y="4228920"/>
            <a:ext cx="3829680" cy="28476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36000" tIns="36000" rIns="36000" bIns="36000" numCol="1" spcCol="38160" anchor="ctr" anchorCtr="1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400" b="1" spc="-1">
                <a:solidFill>
                  <a:srgbClr val="000000"/>
                </a:solidFill>
                <a:latin typeface="Montserrat"/>
                <a:ea typeface="Montserrat"/>
              </a:rPr>
              <a:t>Здравоохранение, МВД, ФСБ, МЧС                    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309" name="Прямая со стрелкой 9"/>
          <p:cNvCxnSpPr/>
          <p:nvPr/>
        </p:nvCxnSpPr>
        <p:spPr>
          <a:xfrm>
            <a:off x="9333720" y="3890880"/>
            <a:ext cx="2520" cy="355680"/>
          </a:xfrm>
          <a:prstGeom prst="straightConnector1">
            <a:avLst/>
          </a:prstGeom>
          <a:ln w="57150">
            <a:solidFill>
              <a:srgbClr val="D9D9D9"/>
            </a:solidFill>
            <a:round/>
            <a:tailEnd type="triangle" w="med" len="med"/>
          </a:ln>
        </p:spPr>
      </p:cxnSp>
      <p:cxnSp>
        <p:nvCxnSpPr>
          <p:cNvPr id="310" name="Прямая со стрелкой 10"/>
          <p:cNvCxnSpPr/>
          <p:nvPr/>
        </p:nvCxnSpPr>
        <p:spPr>
          <a:xfrm flipV="1">
            <a:off x="10775880" y="3785040"/>
            <a:ext cx="2520" cy="355680"/>
          </a:xfrm>
          <a:prstGeom prst="straightConnector1">
            <a:avLst/>
          </a:prstGeom>
          <a:ln w="57150">
            <a:solidFill>
              <a:srgbClr val="D9D9D9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369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99;p 1"/>
          <p:cNvSpPr/>
          <p:nvPr/>
        </p:nvSpPr>
        <p:spPr>
          <a:xfrm>
            <a:off x="540000" y="409680"/>
            <a:ext cx="6981120" cy="84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2000" b="1" spc="-1">
                <a:solidFill>
                  <a:srgbClr val="6B6B6B"/>
                </a:solidFill>
                <a:latin typeface="Montserrat"/>
                <a:ea typeface="Montserrat"/>
              </a:rPr>
              <a:t>ПСИХОЛОГО</a:t>
            </a:r>
            <a:r>
              <a:rPr lang="en-US" sz="2000" spc="-1">
                <a:solidFill>
                  <a:srgbClr val="000000"/>
                </a:solidFill>
                <a:latin typeface="Montserrat"/>
                <a:ea typeface="Arial"/>
              </a:rPr>
              <a:t>-</a:t>
            </a:r>
            <a:r>
              <a:rPr lang="en-US" sz="2000" b="1" spc="-1">
                <a:solidFill>
                  <a:srgbClr val="6B6B6B"/>
                </a:solidFill>
                <a:latin typeface="Montserrat"/>
                <a:ea typeface="Montserrat"/>
              </a:rPr>
              <a:t>ПЕДАГОГИЧЕСКАЯ ПОДДЕРЖКА 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  <a:p>
            <a:pPr>
              <a:tabLst>
                <a:tab pos="0" algn="l"/>
              </a:tabLst>
            </a:pPr>
            <a:r>
              <a:rPr lang="en-US" sz="2000" b="1" spc="-1">
                <a:solidFill>
                  <a:srgbClr val="6B6B6B"/>
                </a:solidFill>
                <a:latin typeface="Montserrat"/>
                <a:ea typeface="Montserrat"/>
              </a:rPr>
              <a:t>ОБУЧАЮЩИХСЯ ГРУППЫ РИСКА</a:t>
            </a:r>
            <a:endParaRPr lang="ru-RU" sz="20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2" name="Прямоугольник 3"/>
          <p:cNvSpPr/>
          <p:nvPr/>
        </p:nvSpPr>
        <p:spPr>
          <a:xfrm>
            <a:off x="183240" y="1391760"/>
            <a:ext cx="67258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tabLst>
                <a:tab pos="0" algn="l"/>
              </a:tabLst>
            </a:pPr>
            <a:r>
              <a:rPr lang="ru-RU" sz="1600" b="1" spc="-1">
                <a:solidFill>
                  <a:srgbClr val="000000"/>
                </a:solidFill>
                <a:latin typeface="Montserrat"/>
              </a:rPr>
              <a:t>	30 </a:t>
            </a:r>
            <a:r>
              <a:rPr lang="ru-RU" sz="1600" spc="-1">
                <a:solidFill>
                  <a:srgbClr val="000000"/>
                </a:solidFill>
                <a:latin typeface="Montserrat"/>
              </a:rPr>
              <a:t>Центров психолого-педагогической, медицинской и социальной помощи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3" name="Прямоугольник 4"/>
          <p:cNvSpPr/>
          <p:nvPr/>
        </p:nvSpPr>
        <p:spPr>
          <a:xfrm>
            <a:off x="6964200" y="564120"/>
            <a:ext cx="51782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tabLst>
                <a:tab pos="0" algn="l"/>
              </a:tabLst>
            </a:pPr>
            <a:r>
              <a:rPr lang="ru-RU" sz="1400" b="1" spc="-1">
                <a:solidFill>
                  <a:srgbClr val="000000">
                    <a:lumMod val="90000"/>
                    <a:lumOff val="5000"/>
                  </a:srgbClr>
                </a:solidFill>
                <a:latin typeface="Montserrat"/>
              </a:rPr>
              <a:t>	Портал «Цифровой психолог» </a:t>
            </a:r>
            <a:r>
              <a:rPr lang="ru-RU" sz="1400" spc="-1">
                <a:solidFill>
                  <a:srgbClr val="000000">
                    <a:lumMod val="90000"/>
                    <a:lumOff val="5000"/>
                  </a:srgbClr>
                </a:solidFill>
                <a:latin typeface="Montserrat"/>
              </a:rPr>
              <a:t>- оказание консультативной помощи в дистанционном формате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4" name="Прямоугольник 6"/>
          <p:cNvSpPr/>
          <p:nvPr/>
        </p:nvSpPr>
        <p:spPr>
          <a:xfrm>
            <a:off x="7232400" y="4160880"/>
            <a:ext cx="48132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tabLst>
                <a:tab pos="0" algn="l"/>
              </a:tabLst>
            </a:pPr>
            <a:r>
              <a:rPr lang="ru-RU" sz="1400" spc="-1">
                <a:solidFill>
                  <a:srgbClr val="000000">
                    <a:lumMod val="90000"/>
                    <a:lumOff val="5000"/>
                  </a:srgbClr>
                </a:solidFill>
                <a:latin typeface="Montserrat"/>
              </a:rPr>
              <a:t>	</a:t>
            </a:r>
            <a:r>
              <a:rPr lang="ru-RU" sz="1400" b="1" spc="-1">
                <a:solidFill>
                  <a:srgbClr val="000000">
                    <a:lumMod val="90000"/>
                    <a:lumOff val="5000"/>
                  </a:srgbClr>
                </a:solidFill>
                <a:latin typeface="Montserrat"/>
              </a:rPr>
              <a:t>Региональный портал психологической помощи центра «Ариадна»  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15" name="Рисунок 1"/>
          <p:cNvPicPr/>
          <p:nvPr/>
        </p:nvPicPr>
        <p:blipFill>
          <a:blip r:embed="rId2"/>
          <a:stretch/>
        </p:blipFill>
        <p:spPr>
          <a:xfrm>
            <a:off x="7262640" y="1391760"/>
            <a:ext cx="3792240" cy="2719800"/>
          </a:xfrm>
          <a:prstGeom prst="rect">
            <a:avLst/>
          </a:prstGeom>
          <a:ln w="0">
            <a:noFill/>
          </a:ln>
        </p:spPr>
      </p:pic>
      <p:sp>
        <p:nvSpPr>
          <p:cNvPr id="316" name="Прямоугольник 7"/>
          <p:cNvSpPr/>
          <p:nvPr/>
        </p:nvSpPr>
        <p:spPr>
          <a:xfrm>
            <a:off x="9969120" y="1108080"/>
            <a:ext cx="21733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r>
              <a:rPr lang="ru-RU" sz="1200" b="1" spc="-1">
                <a:solidFill>
                  <a:srgbClr val="000000"/>
                </a:solidFill>
                <a:latin typeface="Montserrat"/>
                <a:ea typeface="Montserrat"/>
              </a:rPr>
              <a:t>https://psy.edu.ru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7" name="Прямоугольник 8"/>
          <p:cNvSpPr/>
          <p:nvPr/>
        </p:nvSpPr>
        <p:spPr>
          <a:xfrm>
            <a:off x="10697040" y="4677480"/>
            <a:ext cx="14454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t">
            <a:spAutoFit/>
          </a:bodyPr>
          <a:lstStyle/>
          <a:p>
            <a:pPr marL="285840" indent="-285840">
              <a:tabLst>
                <a:tab pos="0" algn="l"/>
              </a:tabLst>
            </a:pPr>
            <a:r>
              <a:rPr lang="ru-RU" sz="1200" b="1" spc="-1">
                <a:solidFill>
                  <a:srgbClr val="000000"/>
                </a:solidFill>
                <a:latin typeface="Montserrat"/>
              </a:rPr>
              <a:t>https://phmr.ru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18" name="Рисунок 5"/>
          <p:cNvPicPr/>
          <p:nvPr/>
        </p:nvPicPr>
        <p:blipFill>
          <a:blip r:embed="rId3"/>
          <a:stretch/>
        </p:blipFill>
        <p:spPr>
          <a:xfrm>
            <a:off x="7759800" y="4679280"/>
            <a:ext cx="2980800" cy="1911600"/>
          </a:xfrm>
          <a:prstGeom prst="rect">
            <a:avLst/>
          </a:prstGeom>
          <a:ln w="0">
            <a:noFill/>
          </a:ln>
        </p:spPr>
      </p:pic>
      <p:sp>
        <p:nvSpPr>
          <p:cNvPr id="319" name="Прямоугольник 9"/>
          <p:cNvSpPr/>
          <p:nvPr/>
        </p:nvSpPr>
        <p:spPr>
          <a:xfrm>
            <a:off x="354240" y="5013360"/>
            <a:ext cx="6664320" cy="11940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12000"/>
              </a:lnSpc>
              <a:tabLst>
                <a:tab pos="0" algn="l"/>
              </a:tabLst>
            </a:pPr>
            <a:r>
              <a:rPr lang="ru-RU" sz="1600" b="1" spc="-1" dirty="0">
                <a:solidFill>
                  <a:srgbClr val="000000"/>
                </a:solidFill>
                <a:latin typeface="Montserrat"/>
                <a:ea typeface="Arial"/>
              </a:rPr>
              <a:t>	22 </a:t>
            </a:r>
            <a:r>
              <a:rPr lang="ru-RU" sz="1600" spc="-1" dirty="0" smtClean="0">
                <a:solidFill>
                  <a:srgbClr val="000000"/>
                </a:solidFill>
                <a:latin typeface="Montserrat"/>
                <a:ea typeface="Arial"/>
              </a:rPr>
              <a:t>муниципалитета </a:t>
            </a:r>
            <a:r>
              <a:rPr lang="ru-RU" sz="1600" spc="-1" dirty="0">
                <a:solidFill>
                  <a:srgbClr val="000000"/>
                </a:solidFill>
                <a:latin typeface="Montserrat"/>
                <a:ea typeface="Arial"/>
              </a:rPr>
              <a:t>создали муниципальные консультационно-кризисные службы:  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pPr marL="285840" indent="-285840">
              <a:lnSpc>
                <a:spcPct val="112000"/>
              </a:lnSpc>
              <a:tabLst>
                <a:tab pos="0" algn="l"/>
              </a:tabLst>
            </a:pPr>
            <a:r>
              <a:rPr lang="ru-RU" sz="1600" b="1" spc="-1" dirty="0">
                <a:solidFill>
                  <a:srgbClr val="000000"/>
                </a:solidFill>
                <a:latin typeface="Montserrat"/>
                <a:ea typeface="Arial"/>
              </a:rPr>
              <a:t>	18 </a:t>
            </a:r>
            <a:r>
              <a:rPr lang="ru-RU" sz="1600" spc="-1" dirty="0">
                <a:solidFill>
                  <a:srgbClr val="000000"/>
                </a:solidFill>
                <a:latin typeface="Montserrat"/>
                <a:ea typeface="Arial"/>
              </a:rPr>
              <a:t>ККС на базе ППМС-центров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pPr marL="285840" indent="-285840">
              <a:lnSpc>
                <a:spcPct val="112000"/>
              </a:lnSpc>
              <a:tabLst>
                <a:tab pos="0" algn="l"/>
              </a:tabLst>
            </a:pPr>
            <a:r>
              <a:rPr lang="ru-RU" sz="1600" b="1" spc="-1" dirty="0">
                <a:solidFill>
                  <a:srgbClr val="000000"/>
                </a:solidFill>
                <a:latin typeface="Montserrat"/>
                <a:ea typeface="Arial"/>
              </a:rPr>
              <a:t>	4 </a:t>
            </a:r>
            <a:r>
              <a:rPr lang="ru-RU" sz="1600" spc="-1" dirty="0">
                <a:solidFill>
                  <a:srgbClr val="000000"/>
                </a:solidFill>
                <a:latin typeface="Montserrat"/>
                <a:ea typeface="Arial"/>
              </a:rPr>
              <a:t>ККС из числа педагогов-психологов </a:t>
            </a:r>
            <a:r>
              <a:rPr lang="ru-RU" sz="1600" spc="-1" dirty="0" smtClean="0">
                <a:solidFill>
                  <a:srgbClr val="000000"/>
                </a:solidFill>
                <a:latin typeface="Montserrat"/>
                <a:ea typeface="Arial"/>
              </a:rPr>
              <a:t>школ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320" name="null 1"/>
          <p:cNvGraphicFramePr/>
          <p:nvPr/>
        </p:nvGraphicFramePr>
        <p:xfrm>
          <a:off x="614520" y="2160000"/>
          <a:ext cx="1365480" cy="1371600"/>
        </p:xfrm>
        <a:graphic>
          <a:graphicData uri="http://schemas.openxmlformats.org/drawingml/2006/table">
            <a:tbl>
              <a:tblPr/>
              <a:tblGrid>
                <a:gridCol w="1365480"/>
              </a:tblGrid>
              <a:tr h="274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Балашиха 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Богородский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Воскресенск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Жуковский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Истра 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1" name="null 2"/>
          <p:cNvGraphicFramePr/>
          <p:nvPr/>
        </p:nvGraphicFramePr>
        <p:xfrm>
          <a:off x="2032200" y="2167920"/>
          <a:ext cx="1567800" cy="1645920"/>
        </p:xfrm>
        <a:graphic>
          <a:graphicData uri="http://schemas.openxmlformats.org/drawingml/2006/table">
            <a:tbl>
              <a:tblPr/>
              <a:tblGrid>
                <a:gridCol w="1567800"/>
              </a:tblGrid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Одинцово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Орехово-Зуево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Павловский Посад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Подольск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Пушкино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Раменский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2" name="Таблица 2"/>
          <p:cNvGraphicFramePr/>
          <p:nvPr/>
        </p:nvGraphicFramePr>
        <p:xfrm>
          <a:off x="610560" y="3524040"/>
          <a:ext cx="1369440" cy="822960"/>
        </p:xfrm>
        <a:graphic>
          <a:graphicData uri="http://schemas.openxmlformats.org/drawingml/2006/table">
            <a:tbl>
              <a:tblPr/>
              <a:tblGrid>
                <a:gridCol w="1369440"/>
              </a:tblGrid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Красногорск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Ленинский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Луховицы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3" name="Таблица 6"/>
          <p:cNvGraphicFramePr/>
          <p:nvPr/>
        </p:nvGraphicFramePr>
        <p:xfrm>
          <a:off x="2048040" y="3791160"/>
          <a:ext cx="1552320" cy="1097280"/>
        </p:xfrm>
        <a:graphic>
          <a:graphicData uri="http://schemas.openxmlformats.org/drawingml/2006/table">
            <a:tbl>
              <a:tblPr/>
              <a:tblGrid>
                <a:gridCol w="1552320"/>
              </a:tblGrid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Серпухов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Солнечногорск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38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Ступино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2401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Электросталь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</a:tbl>
          </a:graphicData>
        </a:graphic>
      </p:graphicFrame>
      <p:sp>
        <p:nvSpPr>
          <p:cNvPr id="324" name="TextBox 52"/>
          <p:cNvSpPr/>
          <p:nvPr/>
        </p:nvSpPr>
        <p:spPr>
          <a:xfrm>
            <a:off x="10670040" y="5040000"/>
            <a:ext cx="187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2000" b="1" spc="-1">
                <a:solidFill>
                  <a:srgbClr val="808080"/>
                </a:solidFill>
              </a:rPr>
              <a:t>1313</a:t>
            </a:r>
            <a:r>
              <a:rPr lang="ru-RU" sz="1600" b="1" spc="-1">
                <a:solidFill>
                  <a:srgbClr val="808080"/>
                </a:solidFill>
              </a:rPr>
              <a:t> консультаций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5" name="TextBox 54"/>
          <p:cNvSpPr/>
          <p:nvPr/>
        </p:nvSpPr>
        <p:spPr>
          <a:xfrm>
            <a:off x="10656000" y="2340000"/>
            <a:ext cx="1872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2000" b="1" spc="-1">
                <a:solidFill>
                  <a:srgbClr val="808080"/>
                </a:solidFill>
              </a:rPr>
              <a:t>100</a:t>
            </a:r>
            <a:r>
              <a:rPr lang="ru-RU" sz="1600" b="1" spc="-1">
                <a:solidFill>
                  <a:srgbClr val="808080"/>
                </a:solidFill>
              </a:rPr>
              <a:t> консультаций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326" name="null 5"/>
          <p:cNvGraphicFramePr/>
          <p:nvPr/>
        </p:nvGraphicFramePr>
        <p:xfrm>
          <a:off x="3709080" y="2160000"/>
          <a:ext cx="1272960" cy="824040"/>
        </p:xfrm>
        <a:graphic>
          <a:graphicData uri="http://schemas.openxmlformats.org/drawingml/2006/table">
            <a:tbl>
              <a:tblPr/>
              <a:tblGrid>
                <a:gridCol w="1272960"/>
              </a:tblGrid>
              <a:tr h="2736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Бронницы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736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Домодедово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754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Клин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7" name="null 6"/>
          <p:cNvGraphicFramePr/>
          <p:nvPr/>
        </p:nvGraphicFramePr>
        <p:xfrm>
          <a:off x="3691080" y="2982600"/>
          <a:ext cx="1612800" cy="617400"/>
        </p:xfrm>
        <a:graphic>
          <a:graphicData uri="http://schemas.openxmlformats.org/drawingml/2006/table">
            <a:tbl>
              <a:tblPr/>
              <a:tblGrid>
                <a:gridCol w="1612800"/>
              </a:tblGrid>
              <a:tr h="307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Реутов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3096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Руза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8" name="Таблица 7"/>
          <p:cNvGraphicFramePr/>
          <p:nvPr/>
        </p:nvGraphicFramePr>
        <p:xfrm>
          <a:off x="4994640" y="2160000"/>
          <a:ext cx="1125360" cy="1440000"/>
        </p:xfrm>
        <a:graphic>
          <a:graphicData uri="http://schemas.openxmlformats.org/drawingml/2006/table">
            <a:tbl>
              <a:tblPr/>
              <a:tblGrid>
                <a:gridCol w="1125360"/>
              </a:tblGrid>
              <a:tr h="287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Коломна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7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Лобня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7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Люберцы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87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"/>
                        </a:rPr>
                        <a:t>Мытищи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94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Коломна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9" name="Таблица 8"/>
          <p:cNvGraphicFramePr/>
          <p:nvPr/>
        </p:nvGraphicFramePr>
        <p:xfrm>
          <a:off x="6096240" y="2170440"/>
          <a:ext cx="875520" cy="1429560"/>
        </p:xfrm>
        <a:graphic>
          <a:graphicData uri="http://schemas.openxmlformats.org/drawingml/2006/table">
            <a:tbl>
              <a:tblPr/>
              <a:tblGrid>
                <a:gridCol w="875520"/>
              </a:tblGrid>
              <a:tr h="285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Талдом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5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"/>
                        </a:rPr>
                        <a:t>Химки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5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Чехов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5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Шатура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  <a:tr h="2862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DejaVu Sans"/>
                        </a:rPr>
                        <a:t>Щелково 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1800" marR="1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38"/>
                    </a:solidFill>
                  </a:tcPr>
                </a:tc>
              </a:tr>
            </a:tbl>
          </a:graphicData>
        </a:graphic>
      </p:graphicFrame>
      <p:sp>
        <p:nvSpPr>
          <p:cNvPr id="330" name="TextBox 431"/>
          <p:cNvSpPr/>
          <p:nvPr/>
        </p:nvSpPr>
        <p:spPr>
          <a:xfrm>
            <a:off x="4140000" y="3960000"/>
            <a:ext cx="2338560" cy="51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840" indent="-285840" algn="just">
              <a:lnSpc>
                <a:spcPct val="112000"/>
              </a:lnSpc>
              <a:tabLst>
                <a:tab pos="0" algn="l"/>
              </a:tabLst>
            </a:pPr>
            <a:r>
              <a:rPr lang="ru-RU" sz="1600" spc="-1">
                <a:solidFill>
                  <a:srgbClr val="000000"/>
                </a:solidFill>
                <a:latin typeface="Montserrat"/>
                <a:ea typeface="Arial"/>
              </a:rPr>
              <a:t>в процессе создания ККС на базе ППМС-центра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18919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Прямоугольник 46"/>
          <p:cNvSpPr/>
          <p:nvPr/>
        </p:nvSpPr>
        <p:spPr>
          <a:xfrm>
            <a:off x="263520" y="1196640"/>
            <a:ext cx="63342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Методическая площадка для  специалистов психолого-педагогических служб образовательных организаций Подмосковья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Проводится вторую среду каждого месяца в 15:30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Результаты: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С 2025 года проведено 15 методических семинаров в </a:t>
            </a:r>
            <a:r>
              <a:rPr lang="ru-RU" sz="1400" spc="-1" dirty="0" smtClean="0">
                <a:solidFill>
                  <a:srgbClr val="000000"/>
                </a:solidFill>
                <a:latin typeface="Montserrat"/>
                <a:ea typeface="Montserrat Light"/>
              </a:rPr>
              <a:t>онлайн-формате </a:t>
            </a:r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с суммарным охватом более </a:t>
            </a:r>
            <a:r>
              <a:rPr lang="ru-RU" sz="1400" spc="-1" dirty="0" smtClean="0">
                <a:solidFill>
                  <a:srgbClr val="000000"/>
                </a:solidFill>
                <a:latin typeface="Montserrat"/>
                <a:ea typeface="Arial"/>
              </a:rPr>
              <a:t>18000</a:t>
            </a:r>
            <a:r>
              <a:rPr lang="ru-RU" sz="1400" spc="-1" dirty="0" smtClean="0">
                <a:solidFill>
                  <a:srgbClr val="000000"/>
                </a:solidFill>
                <a:latin typeface="Montserrat"/>
                <a:ea typeface="Montserrat Light"/>
              </a:rPr>
              <a:t> </a:t>
            </a:r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участников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Создан раздел «Час психолога» на сайте КУРО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Arial"/>
              </a:rPr>
              <a:t>Видеоматериалы публикуются: на сайте и канале КУРО, канале в МАХ «#</a:t>
            </a:r>
            <a:r>
              <a:rPr lang="ru-RU" sz="1400" spc="-1" dirty="0" err="1">
                <a:solidFill>
                  <a:srgbClr val="000000"/>
                </a:solidFill>
                <a:latin typeface="Montserrat"/>
                <a:ea typeface="Arial"/>
              </a:rPr>
              <a:t>ВоспитаниеПодмосковья</a:t>
            </a:r>
            <a:r>
              <a:rPr lang="ru-RU" sz="1400" spc="-1" dirty="0">
                <a:solidFill>
                  <a:srgbClr val="000000"/>
                </a:solidFill>
                <a:latin typeface="Montserrat"/>
                <a:ea typeface="Arial"/>
              </a:rPr>
              <a:t>», в сообществе КУРО в ВК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                           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endParaRPr lang="ru-RU" sz="1400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60000" y="360000"/>
            <a:ext cx="1074636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r>
              <a:rPr lang="ru-RU" sz="2000" b="1" cap="all" spc="32" dirty="0" smtClean="0">
                <a:solidFill>
                  <a:srgbClr val="999999"/>
                </a:solidFill>
                <a:latin typeface="Montserrat"/>
                <a:ea typeface="Arial"/>
              </a:rPr>
              <a:t>РЕГИОНАЛЬНЫЙ проект </a:t>
            </a:r>
            <a:r>
              <a:rPr lang="ru-RU" sz="2000" b="1" cap="all" spc="32" dirty="0">
                <a:solidFill>
                  <a:srgbClr val="999999"/>
                </a:solidFill>
                <a:latin typeface="Montserrat"/>
                <a:ea typeface="Arial"/>
              </a:rPr>
              <a:t>«Час психолога»</a:t>
            </a:r>
            <a:endParaRPr lang="ru-RU" sz="2000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3" name="TextBox 4"/>
          <p:cNvSpPr/>
          <p:nvPr/>
        </p:nvSpPr>
        <p:spPr>
          <a:xfrm>
            <a:off x="8396280" y="5816880"/>
            <a:ext cx="1978560" cy="47808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2000" spc="-1">
              <a:solidFill>
                <a:srgbClr val="000000"/>
              </a:solidFill>
              <a:latin typeface="Montserrat"/>
              <a:ea typeface="Arial"/>
            </a:endParaRPr>
          </a:p>
        </p:txBody>
      </p:sp>
      <p:sp>
        <p:nvSpPr>
          <p:cNvPr id="195" name="Прямоугольник 48"/>
          <p:cNvSpPr/>
          <p:nvPr/>
        </p:nvSpPr>
        <p:spPr>
          <a:xfrm>
            <a:off x="4424040" y="4500000"/>
            <a:ext cx="21736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ru-RU" sz="1400" spc="-1">
                <a:solidFill>
                  <a:srgbClr val="000000"/>
                </a:solidFill>
                <a:latin typeface="Montserrat"/>
                <a:ea typeface="Montserrat Light"/>
              </a:rPr>
              <a:t>Постоянная ссылка для участия: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96" name="Рисунок 22"/>
          <p:cNvPicPr/>
          <p:nvPr/>
        </p:nvPicPr>
        <p:blipFill>
          <a:blip r:embed="rId2"/>
          <a:stretch/>
        </p:blipFill>
        <p:spPr>
          <a:xfrm>
            <a:off x="5001480" y="5220000"/>
            <a:ext cx="1117080" cy="111708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23"/>
          <p:cNvPicPr/>
          <p:nvPr/>
        </p:nvPicPr>
        <p:blipFill>
          <a:blip r:embed="rId3"/>
          <a:stretch/>
        </p:blipFill>
        <p:spPr>
          <a:xfrm>
            <a:off x="2340000" y="5325480"/>
            <a:ext cx="1035360" cy="973080"/>
          </a:xfrm>
          <a:prstGeom prst="rect">
            <a:avLst/>
          </a:prstGeom>
          <a:ln w="9525">
            <a:noFill/>
          </a:ln>
        </p:spPr>
      </p:pic>
      <p:graphicFrame>
        <p:nvGraphicFramePr>
          <p:cNvPr id="198" name="Таблица 5"/>
          <p:cNvGraphicFramePr/>
          <p:nvPr>
            <p:extLst>
              <p:ext uri="{D42A27DB-BD31-4B8C-83A1-F6EECF244321}">
                <p14:modId xmlns:p14="http://schemas.microsoft.com/office/powerpoint/2010/main" val="1640087405"/>
              </p:ext>
            </p:extLst>
          </p:nvPr>
        </p:nvGraphicFramePr>
        <p:xfrm>
          <a:off x="6819583" y="815040"/>
          <a:ext cx="5112360" cy="4322520"/>
        </p:xfrm>
        <a:graphic>
          <a:graphicData uri="http://schemas.openxmlformats.org/drawingml/2006/table">
            <a:tbl>
              <a:tblPr/>
              <a:tblGrid>
                <a:gridCol w="1002240"/>
                <a:gridCol w="4110120"/>
              </a:tblGrid>
              <a:tr h="344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10.09.2025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«Психолого-педагогическое обследование обучающихся в ОО»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4503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08.10.2025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«Организационная работа с обучающимися с социально-психологической дезадаптацией»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314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12.11.2025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«Формировании психологически безопасной образовательной среды»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344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10.12.2025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«Единое пространство поддержки и безопасности: педагоги, родители, дети»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314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15.01.2026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«Безопасность детей в школе: от превенции к посткризисному сопровождению».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638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11.02.2026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«Комплексный подход к формированию и развитию стрессоустойчивости у подростков с аутоагрессивным поведением».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1724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11.03.2026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«Работа с родителями: стратегии партнерства».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  <a:tr h="3142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15.04.2026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283"/>
                        </a:spcBef>
                        <a:spcAft>
                          <a:spcPts val="283"/>
                        </a:spcAft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"/>
                          <a:ea typeface="Montserrat Light"/>
                        </a:rPr>
                        <a:t>«Мероприятия весенней недели психологии. Психологические аспекты подготовки к экзаменам обучающихся».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68400" marR="68400"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2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 Regular"/>
                          <a:ea typeface="Arial"/>
                        </a:rPr>
                        <a:t>10.06.2026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200" b="0" strike="noStrike" spc="-1" dirty="0">
                          <a:solidFill>
                            <a:schemeClr val="dk1"/>
                          </a:solidFill>
                          <a:latin typeface="Montserrat Regular"/>
                          <a:ea typeface="Arial"/>
                        </a:rPr>
                        <a:t>Зависимое поведение – глобальный фактор угрозы безопасности здоровья и позитивного развития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>
                    <a:lnL w="12240">
                      <a:solidFill>
                        <a:srgbClr val="4F81BD"/>
                      </a:solidFill>
                      <a:prstDash val="solid"/>
                    </a:lnL>
                    <a:lnR w="12240">
                      <a:solidFill>
                        <a:srgbClr val="4F81BD"/>
                      </a:solidFill>
                      <a:prstDash val="solid"/>
                    </a:lnR>
                    <a:lnT w="12240">
                      <a:solidFill>
                        <a:srgbClr val="4F81BD"/>
                      </a:solidFill>
                      <a:prstDash val="solid"/>
                    </a:lnT>
                    <a:lnB w="12240">
                      <a:solidFill>
                        <a:srgbClr val="4F81BD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9" name="Прямоугольник 49"/>
          <p:cNvSpPr/>
          <p:nvPr/>
        </p:nvSpPr>
        <p:spPr>
          <a:xfrm>
            <a:off x="8403120" y="416880"/>
            <a:ext cx="1999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ru-RU" sz="1400" spc="-1">
                <a:solidFill>
                  <a:srgbClr val="000000"/>
                </a:solidFill>
                <a:latin typeface="Montserrat"/>
                <a:ea typeface="Montserrat Light"/>
              </a:rPr>
              <a:t> 2025/2026 УЧЕБНЫЙ ГОД</a:t>
            </a:r>
            <a:endParaRPr lang="ru-RU" sz="14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00" name="Picture 3" descr="https://downloader.disk.yandex.ru/preview/2a63210064ff513c5049a0b065fde441400bc8e8432fbb12dc4d8c43e6975276/6925b7cd/Xuwj3Q7_nb9rWpaSrfiMvoj8BfYlS_7X15_jNQ5j5aywbMvAW2jKSaz4JvH3zn6or95D-Oi8n3loZY4RwUuAlw%3D%3D?uid=0&amp;filename=%D0%A0%D0%B5%D1%81%D1%83%D1%80%D1%81%20188%404x.png&amp;disposition=inline&amp;hash=&amp;limit=0&amp;content_type=image%2Fpng&amp;owner_uid=0&amp;tknv=v3&amp;size=1460x993"/>
          <p:cNvPicPr/>
          <p:nvPr/>
        </p:nvPicPr>
        <p:blipFill>
          <a:blip r:embed="rId4"/>
          <a:stretch/>
        </p:blipFill>
        <p:spPr>
          <a:xfrm>
            <a:off x="263520" y="5360040"/>
            <a:ext cx="1174320" cy="1113840"/>
          </a:xfrm>
          <a:prstGeom prst="rect">
            <a:avLst/>
          </a:prstGeom>
          <a:ln w="0">
            <a:noFill/>
          </a:ln>
        </p:spPr>
      </p:pic>
      <p:sp>
        <p:nvSpPr>
          <p:cNvPr id="201" name="TextBox 561"/>
          <p:cNvSpPr/>
          <p:nvPr/>
        </p:nvSpPr>
        <p:spPr>
          <a:xfrm>
            <a:off x="1620000" y="4551480"/>
            <a:ext cx="2367720" cy="66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Все выпуски можно посмотреть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 Light"/>
              </a:rPr>
              <a:t>здесь: 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0966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2" descr="http://qrcoder.ru/code/?https%3A%2F%2Fclc.li%2FqWnfF&amp;4&amp;0"/>
          <p:cNvPicPr/>
          <p:nvPr/>
        </p:nvPicPr>
        <p:blipFill>
          <a:blip r:embed="rId2"/>
          <a:stretch/>
        </p:blipFill>
        <p:spPr>
          <a:xfrm>
            <a:off x="6712200" y="5339880"/>
            <a:ext cx="1254960" cy="125496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7" descr="http://qrcoder.ru/code/?https%3A%2F%2Fvk.cc%2FcVPhJL&amp;4&amp;0"/>
          <p:cNvPicPr/>
          <p:nvPr/>
        </p:nvPicPr>
        <p:blipFill>
          <a:blip r:embed="rId3"/>
          <a:stretch/>
        </p:blipFill>
        <p:spPr>
          <a:xfrm>
            <a:off x="3662640" y="5339880"/>
            <a:ext cx="1254960" cy="125496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8" descr="http://qrcoder.ru/code/?https%3A%2F%2Fvk.cc%2FcVPhqs&amp;4&amp;0"/>
          <p:cNvPicPr/>
          <p:nvPr/>
        </p:nvPicPr>
        <p:blipFill>
          <a:blip r:embed="rId4"/>
          <a:stretch/>
        </p:blipFill>
        <p:spPr>
          <a:xfrm>
            <a:off x="9842040" y="2302560"/>
            <a:ext cx="1339200" cy="133920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9" descr="http://qrcoder.ru/code/?https%3A%2F%2Fvk.cc%2FcVPhee&amp;4&amp;0"/>
          <p:cNvPicPr/>
          <p:nvPr/>
        </p:nvPicPr>
        <p:blipFill>
          <a:blip r:embed="rId5"/>
          <a:stretch/>
        </p:blipFill>
        <p:spPr>
          <a:xfrm>
            <a:off x="7157160" y="2358000"/>
            <a:ext cx="1254960" cy="125496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10" descr="http://qrcoder.ru/code/?https%3A%2F%2Fvk.cc%2FcVPh3N&amp;4&amp;0"/>
          <p:cNvPicPr/>
          <p:nvPr/>
        </p:nvPicPr>
        <p:blipFill>
          <a:blip r:embed="rId6"/>
          <a:stretch/>
        </p:blipFill>
        <p:spPr>
          <a:xfrm>
            <a:off x="5010120" y="2413800"/>
            <a:ext cx="1254960" cy="1254960"/>
          </a:xfrm>
          <a:prstGeom prst="rect">
            <a:avLst/>
          </a:prstGeom>
          <a:ln w="0">
            <a:noFill/>
          </a:ln>
        </p:spPr>
      </p:pic>
      <p:sp>
        <p:nvSpPr>
          <p:cNvPr id="169" name="Google Shape;219;p 2"/>
          <p:cNvSpPr/>
          <p:nvPr/>
        </p:nvSpPr>
        <p:spPr>
          <a:xfrm>
            <a:off x="360000" y="283680"/>
            <a:ext cx="9921960" cy="90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000" b="1" spc="-1" dirty="0" smtClean="0">
                <a:solidFill>
                  <a:srgbClr val="7F7F7F"/>
                </a:solidFill>
                <a:latin typeface="Montserrat"/>
                <a:ea typeface="Montserrat"/>
              </a:rPr>
              <a:t>РЕГИОНАЛЬНЫЙ ПРОЕКТ </a:t>
            </a:r>
            <a:r>
              <a:rPr lang="ru-RU" sz="2000" b="1" spc="-1" dirty="0">
                <a:solidFill>
                  <a:srgbClr val="7F7F7F"/>
                </a:solidFill>
                <a:latin typeface="Montserrat"/>
                <a:ea typeface="Montserrat"/>
              </a:rPr>
              <a:t>«КЛАССНЫЙ ЧАС» ДЛЯ КЛАССНЫХ РУКОВОДИТЕЛЕЙ, СОВЕТНИКОВ ПО ВОСПИТАНИЮ, СОЦИАЛЬНЫХ ПЕДАГОГОВ ПО ВОПРОСАМ ПРОФИЛАКТИКИ</a:t>
            </a:r>
            <a:endParaRPr lang="ru-RU" sz="2000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0" name="Google Shape;220;p 8"/>
          <p:cNvSpPr/>
          <p:nvPr/>
        </p:nvSpPr>
        <p:spPr>
          <a:xfrm>
            <a:off x="-28440" y="4091760"/>
            <a:ext cx="306936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22.01.2026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>
              <a:tabLst>
                <a:tab pos="0" algn="l"/>
              </a:tabLst>
            </a:pPr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«Профилактика вовлечения подростков в экстремистскую и террористическую деятельность»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1" name="Google Shape;224;p 2"/>
          <p:cNvSpPr/>
          <p:nvPr/>
        </p:nvSpPr>
        <p:spPr>
          <a:xfrm>
            <a:off x="633240" y="6473520"/>
            <a:ext cx="45684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200" u="sng" spc="-1">
                <a:solidFill>
                  <a:srgbClr val="000000"/>
                </a:solidFill>
                <a:ea typeface="Arial"/>
                <a:hlinkClick r:id="rId7"/>
              </a:rPr>
              <a:t>https://</a:t>
            </a:r>
            <a:r>
              <a:rPr lang="en-US" sz="1200" u="sng" spc="-1">
                <a:solidFill>
                  <a:srgbClr val="000000"/>
                </a:solidFill>
                <a:ea typeface="Arial"/>
                <a:hlinkClick r:id="rId7"/>
              </a:rPr>
              <a:t>vk.cc/cVPewY</a:t>
            </a:r>
            <a:r>
              <a:rPr lang="ru-RU" sz="1200" u="sng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72" name="Google Shape;225;p 2"/>
          <p:cNvPicPr/>
          <p:nvPr/>
        </p:nvPicPr>
        <p:blipFill>
          <a:blip r:embed="rId8"/>
          <a:stretch/>
        </p:blipFill>
        <p:spPr>
          <a:xfrm>
            <a:off x="870120" y="5106600"/>
            <a:ext cx="1052280" cy="1078560"/>
          </a:xfrm>
          <a:prstGeom prst="rect">
            <a:avLst/>
          </a:prstGeom>
          <a:ln w="0">
            <a:noFill/>
          </a:ln>
        </p:spPr>
      </p:pic>
      <p:sp>
        <p:nvSpPr>
          <p:cNvPr id="173" name="Google Shape;226;p 2"/>
          <p:cNvSpPr/>
          <p:nvPr/>
        </p:nvSpPr>
        <p:spPr>
          <a:xfrm>
            <a:off x="8746920" y="3515040"/>
            <a:ext cx="3300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en-US" sz="1200" u="sng" spc="-1">
                <a:solidFill>
                  <a:srgbClr val="0000FF"/>
                </a:solidFill>
                <a:ea typeface="Montserrat"/>
                <a:hlinkClick r:id="rId9"/>
              </a:rPr>
              <a:t>https</a:t>
            </a:r>
            <a:r>
              <a:rPr lang="en-US" sz="1200" u="sng" spc="-1">
                <a:solidFill>
                  <a:srgbClr val="000000"/>
                </a:solidFill>
                <a:ea typeface="Arial"/>
                <a:hlinkClick r:id="rId9"/>
              </a:rPr>
              <a:t>://</a:t>
            </a:r>
            <a:r>
              <a:rPr lang="en-US" sz="1200" u="sng" spc="-1">
                <a:solidFill>
                  <a:srgbClr val="0000FF"/>
                </a:solidFill>
                <a:ea typeface="Montserrat"/>
                <a:hlinkClick r:id="rId9"/>
              </a:rPr>
              <a:t>vk.cc/cVPhqs</a:t>
            </a:r>
            <a:r>
              <a:rPr lang="ru-RU" sz="1200" spc="-1">
                <a:solidFill>
                  <a:srgbClr val="666666"/>
                </a:solidFill>
                <a:ea typeface="Montserrat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4" name="Google Shape;229;p 2"/>
          <p:cNvSpPr/>
          <p:nvPr/>
        </p:nvSpPr>
        <p:spPr>
          <a:xfrm>
            <a:off x="10002240" y="6435720"/>
            <a:ext cx="24501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1200" u="sng" spc="-1">
                <a:solidFill>
                  <a:srgbClr val="000000"/>
                </a:solidFill>
                <a:ea typeface="Arial"/>
                <a:hlinkClick r:id="rId10"/>
              </a:rPr>
              <a:t>https://vk.cc/cVOL8s</a:t>
            </a:r>
            <a:r>
              <a:rPr lang="ru-RU" sz="1200" u="sng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75" name="Google Shape;230;p 2"/>
          <p:cNvPicPr/>
          <p:nvPr/>
        </p:nvPicPr>
        <p:blipFill>
          <a:blip r:embed="rId11"/>
          <a:stretch/>
        </p:blipFill>
        <p:spPr>
          <a:xfrm>
            <a:off x="10158120" y="5437080"/>
            <a:ext cx="1086840" cy="1027800"/>
          </a:xfrm>
          <a:prstGeom prst="rect">
            <a:avLst/>
          </a:prstGeom>
          <a:ln w="0">
            <a:noFill/>
          </a:ln>
        </p:spPr>
      </p:pic>
      <p:grpSp>
        <p:nvGrpSpPr>
          <p:cNvPr id="176" name="Google Shape;231;p 2"/>
          <p:cNvGrpSpPr/>
          <p:nvPr/>
        </p:nvGrpSpPr>
        <p:grpSpPr>
          <a:xfrm>
            <a:off x="9950760" y="258840"/>
            <a:ext cx="2064600" cy="360360"/>
            <a:chOff x="9950760" y="258840"/>
            <a:chExt cx="2064600" cy="360360"/>
          </a:xfrm>
        </p:grpSpPr>
        <p:pic>
          <p:nvPicPr>
            <p:cNvPr id="177" name="Google Shape;232;p 2"/>
            <p:cNvPicPr/>
            <p:nvPr/>
          </p:nvPicPr>
          <p:blipFill>
            <a:blip r:embed="rId12"/>
            <a:stretch/>
          </p:blipFill>
          <p:spPr>
            <a:xfrm>
              <a:off x="9950760" y="258840"/>
              <a:ext cx="272520" cy="360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8" name="Google Shape;233;p 2"/>
            <p:cNvSpPr/>
            <p:nvPr/>
          </p:nvSpPr>
          <p:spPr>
            <a:xfrm>
              <a:off x="10225440" y="330120"/>
              <a:ext cx="1789920" cy="2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МИНИСТЕРСТВО ОБРАЗОВАНИЯ </a:t>
              </a:r>
              <a:r>
                <a:rPr sz="650">
                  <a:solidFill>
                    <a:srgbClr val="000000"/>
                  </a:solidFill>
                </a:rPr>
                <a:t/>
              </a:r>
              <a:br>
                <a:rPr sz="650">
                  <a:solidFill>
                    <a:srgbClr val="000000"/>
                  </a:solidFill>
                </a:rPr>
              </a:b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МОСКОВСКОЙ ОБЛАСТИ</a:t>
              </a:r>
              <a:endParaRPr lang="ru-RU" sz="650" spc="-1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79" name="Google Shape;220;p 9"/>
          <p:cNvSpPr/>
          <p:nvPr/>
        </p:nvSpPr>
        <p:spPr>
          <a:xfrm>
            <a:off x="4565160" y="1576440"/>
            <a:ext cx="214452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04.09.2025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«Разговоры о важном: региональный компонент»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0" name="Прямоугольник 41"/>
          <p:cNvSpPr/>
          <p:nvPr/>
        </p:nvSpPr>
        <p:spPr>
          <a:xfrm>
            <a:off x="4814640" y="3532680"/>
            <a:ext cx="1645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200" u="sng" spc="-1">
                <a:solidFill>
                  <a:srgbClr val="000000"/>
                </a:solidFill>
                <a:ea typeface="Arial"/>
                <a:hlinkClick r:id="rId13"/>
              </a:rPr>
              <a:t>https://vk.cc/cVPh3N</a:t>
            </a:r>
            <a:r>
              <a:rPr lang="ru-RU" sz="1200" u="sng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1" name="Google Shape;220;p 10"/>
          <p:cNvSpPr/>
          <p:nvPr/>
        </p:nvSpPr>
        <p:spPr>
          <a:xfrm>
            <a:off x="6712200" y="1576440"/>
            <a:ext cx="214452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02.10.2025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«О проведении олимпиады «Безопасные дороги»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2" name="Прямоугольник 42"/>
          <p:cNvSpPr/>
          <p:nvPr/>
        </p:nvSpPr>
        <p:spPr>
          <a:xfrm>
            <a:off x="6974640" y="3555000"/>
            <a:ext cx="16200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200" u="sng" spc="-1">
                <a:solidFill>
                  <a:srgbClr val="000000"/>
                </a:solidFill>
                <a:ea typeface="Arial"/>
                <a:hlinkClick r:id="rId14"/>
              </a:rPr>
              <a:t>https://vk.cc/cVPhee</a:t>
            </a:r>
            <a:r>
              <a:rPr lang="ru-RU" sz="1200" u="sng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3" name="Google Shape;220;p 11"/>
          <p:cNvSpPr/>
          <p:nvPr/>
        </p:nvSpPr>
        <p:spPr>
          <a:xfrm>
            <a:off x="9414720" y="1576440"/>
            <a:ext cx="214452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11.11.2025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«О проведении олимпиады «Безопасный интернет»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4" name="Google Shape;220;p 12"/>
          <p:cNvSpPr/>
          <p:nvPr/>
        </p:nvSpPr>
        <p:spPr>
          <a:xfrm>
            <a:off x="2833920" y="4091760"/>
            <a:ext cx="3069360" cy="10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20.02.2026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«Организация участия обучающихся во Всероссийской онлайн-олимпиаде «Финансовая грамотность и предпринимательство»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5" name="Прямоугольник 43"/>
          <p:cNvSpPr/>
          <p:nvPr/>
        </p:nvSpPr>
        <p:spPr>
          <a:xfrm>
            <a:off x="3561480" y="6436440"/>
            <a:ext cx="1599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200" u="sng" spc="-1">
                <a:solidFill>
                  <a:srgbClr val="0000FF"/>
                </a:solidFill>
                <a:ea typeface="Arial"/>
                <a:hlinkClick r:id="rId15"/>
              </a:rPr>
              <a:t>https://</a:t>
            </a:r>
            <a:r>
              <a:rPr lang="en-US" sz="1200" u="sng" spc="-1">
                <a:solidFill>
                  <a:srgbClr val="0000FF"/>
                </a:solidFill>
                <a:ea typeface="Arial"/>
                <a:hlinkClick r:id="rId15"/>
              </a:rPr>
              <a:t>vk.cc/cVPhJL</a:t>
            </a:r>
            <a:r>
              <a:rPr lang="ru-RU" sz="1200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6" name="Google Shape;220;p 13"/>
          <p:cNvSpPr/>
          <p:nvPr/>
        </p:nvSpPr>
        <p:spPr>
          <a:xfrm>
            <a:off x="5805000" y="4091760"/>
            <a:ext cx="3069360" cy="10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19.03.2026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«Повышение квалификации классных руководителей в области профилактики деструктивного поведения обучающихся во 2-ом квартале 2026 года»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7" name="Прямоугольник 44"/>
          <p:cNvSpPr/>
          <p:nvPr/>
        </p:nvSpPr>
        <p:spPr>
          <a:xfrm>
            <a:off x="6719040" y="6494040"/>
            <a:ext cx="14706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200" u="sng" spc="-1">
                <a:solidFill>
                  <a:srgbClr val="0000FF"/>
                </a:solidFill>
                <a:ea typeface="Arial"/>
                <a:hlinkClick r:id="rId16"/>
              </a:rPr>
              <a:t>https://</a:t>
            </a:r>
            <a:r>
              <a:rPr lang="en-US" sz="1200" u="sng" spc="-1">
                <a:solidFill>
                  <a:srgbClr val="0000FF"/>
                </a:solidFill>
                <a:ea typeface="Arial"/>
                <a:hlinkClick r:id="rId16"/>
              </a:rPr>
              <a:t>clc.li/qWnfF</a:t>
            </a:r>
            <a:r>
              <a:rPr lang="ru-RU" sz="1200" spc="-1">
                <a:solidFill>
                  <a:srgbClr val="000000"/>
                </a:solidFill>
                <a:ea typeface="Arial"/>
              </a:rPr>
              <a:t> 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8" name="Google Shape;220;p 14"/>
          <p:cNvSpPr/>
          <p:nvPr/>
        </p:nvSpPr>
        <p:spPr>
          <a:xfrm>
            <a:off x="8876880" y="4091760"/>
            <a:ext cx="331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23.04.2026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sz="1200" b="1" spc="-1">
                <a:solidFill>
                  <a:srgbClr val="666666"/>
                </a:solidFill>
                <a:latin typeface="Montserrat"/>
                <a:ea typeface="Montserrat"/>
              </a:rPr>
              <a:t>«Навигатор профилактики социальных рисков детства в цифровой среде в работе классного руководителя»</a:t>
            </a:r>
            <a:endParaRPr lang="ru-RU" sz="12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9" name="Прямоугольник 45"/>
          <p:cNvSpPr/>
          <p:nvPr/>
        </p:nvSpPr>
        <p:spPr>
          <a:xfrm>
            <a:off x="358560" y="1188000"/>
            <a:ext cx="118321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1600" b="1" spc="-1" dirty="0">
                <a:solidFill>
                  <a:srgbClr val="666666"/>
                </a:solidFill>
                <a:latin typeface="Montserrat"/>
                <a:ea typeface="Montserrat"/>
              </a:rPr>
              <a:t>Цель: повышение профессиональных компетенций и методическое сопровождение классных руководителей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endParaRPr lang="ru-RU" sz="1200" spc="-1" dirty="0">
              <a:solidFill>
                <a:srgbClr val="000000"/>
              </a:solidFill>
              <a:latin typeface="Open Sans"/>
            </a:endParaRPr>
          </a:p>
          <a:p>
            <a:r>
              <a:rPr lang="ru-RU" sz="1600" b="1" spc="-1" dirty="0" smtClean="0">
                <a:solidFill>
                  <a:srgbClr val="666666"/>
                </a:solidFill>
                <a:latin typeface="Montserrat"/>
                <a:ea typeface="Montserrat"/>
              </a:rPr>
              <a:t>7 </a:t>
            </a:r>
            <a:r>
              <a:rPr lang="ru-RU" sz="1600" b="1" spc="-1" dirty="0" err="1">
                <a:solidFill>
                  <a:srgbClr val="666666"/>
                </a:solidFill>
                <a:latin typeface="Montserrat"/>
                <a:ea typeface="Montserrat"/>
              </a:rPr>
              <a:t>вебинаров</a:t>
            </a:r>
            <a:r>
              <a:rPr lang="ru-RU" sz="1600" b="1" spc="-1" dirty="0">
                <a:solidFill>
                  <a:srgbClr val="666666"/>
                </a:solidFill>
                <a:latin typeface="Montserrat"/>
                <a:ea typeface="Montserrat"/>
              </a:rPr>
              <a:t> - 60 000 просмотров 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endParaRPr lang="ru-RU" sz="1200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90" name="Рисунок 21"/>
          <p:cNvPicPr/>
          <p:nvPr/>
        </p:nvPicPr>
        <p:blipFill>
          <a:blip r:embed="rId17"/>
          <a:srcRect l="16240" t="19920" r="27591" b="18124"/>
          <a:stretch/>
        </p:blipFill>
        <p:spPr>
          <a:xfrm>
            <a:off x="824040" y="2413800"/>
            <a:ext cx="2750040" cy="1705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4456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idx="4294967295"/>
          </p:nvPr>
        </p:nvSpPr>
        <p:spPr>
          <a:xfrm>
            <a:off x="502200" y="127440"/>
            <a:ext cx="8643960" cy="1028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7F7F7F"/>
                </a:solidFill>
                <a:latin typeface="Montserrat"/>
                <a:ea typeface="Montserrat"/>
              </a:rPr>
              <a:t>ПРОСВЕТИТЕЛЬСКИЙ ПРОЕКТ «РОДИТЕЛЬСКИЙ ЧАС»</a:t>
            </a:r>
            <a:endParaRPr lang="ru-RU" sz="20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36" name="Google Shape;412;p18" descr="http://qrcoder.ru/code/?https%3A%2F%2Fvkvideo.ru%2F%40kuro_mo_official&amp;4&amp;0"/>
          <p:cNvPicPr/>
          <p:nvPr/>
        </p:nvPicPr>
        <p:blipFill>
          <a:blip r:embed="rId2"/>
          <a:stretch/>
        </p:blipFill>
        <p:spPr>
          <a:xfrm>
            <a:off x="2340000" y="4860000"/>
            <a:ext cx="1708920" cy="17089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37" name="Google Shape;414;p18"/>
          <p:cNvGraphicFramePr/>
          <p:nvPr>
            <p:extLst>
              <p:ext uri="{D42A27DB-BD31-4B8C-83A1-F6EECF244321}">
                <p14:modId xmlns:p14="http://schemas.microsoft.com/office/powerpoint/2010/main" val="2568987848"/>
              </p:ext>
            </p:extLst>
          </p:nvPr>
        </p:nvGraphicFramePr>
        <p:xfrm>
          <a:off x="6404134" y="1067427"/>
          <a:ext cx="5484051" cy="6006600"/>
        </p:xfrm>
        <a:graphic>
          <a:graphicData uri="http://schemas.openxmlformats.org/drawingml/2006/table">
            <a:tbl>
              <a:tblPr/>
              <a:tblGrid>
                <a:gridCol w="4358331"/>
                <a:gridCol w="1125720"/>
              </a:tblGrid>
              <a:tr h="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«Интернет: когда друг, а когда враг?»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Сентябрь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51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«Адаптация к школе: учимся и растем вместе!»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11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«Как вернуть детей в офлайн-пространство»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Октябрь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51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«Мошеннические сети: как уберечь себя и своих детей!?»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Ноябрь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51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«Школа здорового питания: советы специалистов»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Декабрь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51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</a:t>
                      </a:r>
                      <a:r>
                        <a:rPr lang="ru-RU" sz="1600" b="1" strike="noStrike" spc="-1" dirty="0" err="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Радикализация</a:t>
                      </a:r>
                      <a:r>
                        <a:rPr lang="ru-RU" sz="1600" b="1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 молодежи: что важно знать родителям?!» 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Январь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87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«Мир подростковых субкультур: зачем ребенку принадлежать к группе?»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Февраль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92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«Школа и семья – партнеры в воспитании»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2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Март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564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«К  экзаменам без стресса!»</a:t>
                      </a:r>
                      <a:r>
                        <a:rPr lang="ru-RU" sz="1600" b="0" strike="noStrike" spc="-1" dirty="0">
                          <a:solidFill>
                            <a:srgbClr val="808080"/>
                          </a:solidFill>
                          <a:latin typeface="Open Sans"/>
                          <a:ea typeface="Open Sans"/>
                        </a:rPr>
                        <a:t> 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3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Апрель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960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«</a:t>
                      </a:r>
                      <a:r>
                        <a:rPr lang="ru-RU" sz="1600" b="1" strike="noStrike" spc="-1" dirty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Каникулы без тревог: как обеспечить безопасность детей в летний период</a:t>
                      </a:r>
                      <a:r>
                        <a:rPr lang="ru-RU" sz="1600" b="1" strike="noStrike" spc="-1" dirty="0" smtClean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?!»</a:t>
                      </a:r>
                    </a:p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endParaRPr lang="ru-RU" sz="1600" b="1" strike="noStrike" spc="-1" dirty="0" smtClean="0">
                        <a:solidFill>
                          <a:srgbClr val="808080"/>
                        </a:solidFill>
                        <a:latin typeface="Arial"/>
                        <a:ea typeface="Arial"/>
                      </a:endParaRPr>
                    </a:p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endParaRPr lang="ru-RU" sz="1600" b="1" strike="noStrike" spc="-1" dirty="0" smtClean="0">
                        <a:solidFill>
                          <a:srgbClr val="808080"/>
                        </a:solidFill>
                        <a:latin typeface="Arial"/>
                        <a:ea typeface="Arial"/>
                      </a:endParaRPr>
                    </a:p>
                    <a:p>
                      <a:pPr algn="ctr" defTabSz="914400">
                        <a:lnSpc>
                          <a:spcPct val="99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 smtClean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 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936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3000"/>
                        </a:lnSpc>
                        <a:tabLst>
                          <a:tab pos="0" algn="l"/>
                        </a:tabLst>
                      </a:pPr>
                      <a:r>
                        <a:rPr lang="ru-RU" sz="1600" b="0" strike="noStrike" spc="-1" dirty="0" smtClean="0">
                          <a:solidFill>
                            <a:srgbClr val="808080"/>
                          </a:solidFill>
                          <a:latin typeface="Arial"/>
                          <a:ea typeface="Arial"/>
                        </a:rPr>
                        <a:t>Май</a:t>
                      </a:r>
                    </a:p>
                    <a:p>
                      <a:pPr algn="ctr" defTabSz="914400">
                        <a:lnSpc>
                          <a:spcPct val="113000"/>
                        </a:lnSpc>
                        <a:tabLst>
                          <a:tab pos="0" algn="l"/>
                        </a:tabLst>
                      </a:pPr>
                      <a:endParaRPr lang="ru-RU" sz="1600" b="0" strike="noStrike" spc="-1" dirty="0" smtClean="0">
                        <a:solidFill>
                          <a:srgbClr val="80808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13000"/>
                        </a:lnSpc>
                        <a:tabLst>
                          <a:tab pos="0" algn="l"/>
                        </a:tabLst>
                      </a:pPr>
                      <a:endParaRPr lang="ru-RU" sz="1600" b="0" strike="noStrike" spc="-1" dirty="0" smtClean="0">
                        <a:solidFill>
                          <a:srgbClr val="80808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13000"/>
                        </a:lnSpc>
                        <a:tabLst>
                          <a:tab pos="0" algn="l"/>
                        </a:tabLst>
                      </a:pPr>
                      <a:endParaRPr lang="ru-RU" sz="1600" b="0" strike="noStrike" spc="-1" dirty="0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marL="37800" marR="378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38" name="Google Shape;415;p18"/>
          <p:cNvGrpSpPr/>
          <p:nvPr/>
        </p:nvGrpSpPr>
        <p:grpSpPr>
          <a:xfrm>
            <a:off x="725760" y="2415240"/>
            <a:ext cx="5124600" cy="1720800"/>
            <a:chOff x="725760" y="2415240"/>
            <a:chExt cx="5124600" cy="1720800"/>
          </a:xfrm>
        </p:grpSpPr>
        <p:pic>
          <p:nvPicPr>
            <p:cNvPr id="439" name="Google Shape;416;p18"/>
            <p:cNvPicPr/>
            <p:nvPr/>
          </p:nvPicPr>
          <p:blipFill>
            <a:blip r:embed="rId3"/>
            <a:srcRect l="77421" b="7801"/>
            <a:stretch/>
          </p:blipFill>
          <p:spPr>
            <a:xfrm>
              <a:off x="4278600" y="2415240"/>
              <a:ext cx="1571760" cy="1720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0" name="Google Shape;417;p18"/>
            <p:cNvPicPr/>
            <p:nvPr/>
          </p:nvPicPr>
          <p:blipFill>
            <a:blip r:embed="rId3"/>
            <a:srcRect r="51497" b="7870"/>
            <a:stretch/>
          </p:blipFill>
          <p:spPr>
            <a:xfrm>
              <a:off x="725760" y="2435760"/>
              <a:ext cx="3344040" cy="1700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1" name="Google Shape;418;p18"/>
          <p:cNvSpPr/>
          <p:nvPr/>
        </p:nvSpPr>
        <p:spPr>
          <a:xfrm>
            <a:off x="2340000" y="4500000"/>
            <a:ext cx="16185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600" b="1" i="1" spc="-1">
                <a:solidFill>
                  <a:srgbClr val="808080"/>
                </a:solidFill>
                <a:ea typeface="Arial"/>
              </a:rPr>
              <a:t>Все выпуски:</a:t>
            </a:r>
            <a:endParaRPr lang="ru-RU" sz="1600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2" name="Google Shape;420;p18"/>
          <p:cNvSpPr/>
          <p:nvPr/>
        </p:nvSpPr>
        <p:spPr>
          <a:xfrm>
            <a:off x="337937" y="1288575"/>
            <a:ext cx="615456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buClr>
                <a:srgbClr val="000000"/>
              </a:buClr>
              <a:buFont typeface="Noto Sans Symbols"/>
              <a:buChar char="❑"/>
            </a:pPr>
            <a:r>
              <a:rPr lang="ru-RU" sz="1400" spc="-1" dirty="0" smtClean="0">
                <a:solidFill>
                  <a:srgbClr val="000000"/>
                </a:solidFill>
                <a:latin typeface="Montserrat"/>
                <a:ea typeface="Montserrat"/>
              </a:rPr>
              <a:t>С февраля 2025 года Опубликовано </a:t>
            </a:r>
            <a:r>
              <a:rPr lang="ru-RU" sz="1600" b="1" spc="-1" dirty="0">
                <a:solidFill>
                  <a:srgbClr val="000000"/>
                </a:solidFill>
                <a:latin typeface="Montserrat"/>
                <a:ea typeface="Montserrat"/>
              </a:rPr>
              <a:t>15 </a:t>
            </a:r>
            <a:r>
              <a:rPr lang="ru-RU" sz="1600" b="1" spc="-1" dirty="0" err="1">
                <a:solidFill>
                  <a:srgbClr val="000000"/>
                </a:solidFill>
                <a:latin typeface="Montserrat"/>
                <a:ea typeface="Montserrat"/>
              </a:rPr>
              <a:t>видеоподкастов</a:t>
            </a:r>
            <a:r>
              <a:rPr lang="ru-RU" sz="1600" b="1" spc="-1" dirty="0">
                <a:solidFill>
                  <a:srgbClr val="000000"/>
                </a:solidFill>
                <a:latin typeface="Montserrat"/>
                <a:ea typeface="Montserrat"/>
              </a:rPr>
              <a:t> 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Noto Sans Symbols"/>
              <a:buChar char="❑"/>
            </a:pPr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"/>
              </a:rPr>
              <a:t>Более </a:t>
            </a:r>
            <a:r>
              <a:rPr lang="ru-RU" sz="1600" b="1" spc="-1" dirty="0">
                <a:solidFill>
                  <a:srgbClr val="000000"/>
                </a:solidFill>
                <a:latin typeface="Montserrat"/>
                <a:ea typeface="Montserrat"/>
              </a:rPr>
              <a:t>400 000 просмотров </a:t>
            </a:r>
            <a:endParaRPr lang="ru-RU" sz="1600" spc="-1" dirty="0">
              <a:solidFill>
                <a:srgbClr val="000000"/>
              </a:solidFill>
              <a:latin typeface="Open Sans"/>
            </a:endParaRPr>
          </a:p>
          <a:p>
            <a:pPr marL="285840" indent="-285840">
              <a:buClr>
                <a:srgbClr val="000000"/>
              </a:buClr>
              <a:buFont typeface="Noto Sans Symbols"/>
              <a:buChar char="❑"/>
            </a:pPr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"/>
              </a:rPr>
              <a:t>Публикации на телеканале 360.Новости, ВК, </a:t>
            </a:r>
            <a:r>
              <a:rPr lang="ru-RU" sz="1400" spc="-1" dirty="0" err="1">
                <a:solidFill>
                  <a:srgbClr val="000000"/>
                </a:solidFill>
                <a:latin typeface="Montserrat"/>
                <a:ea typeface="Montserrat"/>
              </a:rPr>
              <a:t>Rutube</a:t>
            </a:r>
            <a:r>
              <a:rPr lang="ru-RU" sz="1400" spc="-1" dirty="0">
                <a:solidFill>
                  <a:srgbClr val="000000"/>
                </a:solidFill>
                <a:latin typeface="Montserrat"/>
                <a:ea typeface="Montserrat"/>
              </a:rPr>
              <a:t>, в родительских чатах и профессиональных сообществах</a:t>
            </a:r>
            <a:endParaRPr lang="ru-RU" sz="1400" spc="-1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443" name="Google Shape;421;p18"/>
          <p:cNvGrpSpPr/>
          <p:nvPr/>
        </p:nvGrpSpPr>
        <p:grpSpPr>
          <a:xfrm>
            <a:off x="9950760" y="258840"/>
            <a:ext cx="2064600" cy="360360"/>
            <a:chOff x="9950760" y="258840"/>
            <a:chExt cx="2064600" cy="360360"/>
          </a:xfrm>
        </p:grpSpPr>
        <p:pic>
          <p:nvPicPr>
            <p:cNvPr id="444" name="Google Shape;422;p18"/>
            <p:cNvPicPr/>
            <p:nvPr/>
          </p:nvPicPr>
          <p:blipFill>
            <a:blip r:embed="rId4"/>
            <a:stretch/>
          </p:blipFill>
          <p:spPr>
            <a:xfrm>
              <a:off x="9950760" y="258840"/>
              <a:ext cx="272520" cy="360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5" name="Google Shape;423;p18"/>
            <p:cNvSpPr/>
            <p:nvPr/>
          </p:nvSpPr>
          <p:spPr>
            <a:xfrm>
              <a:off x="10225440" y="330120"/>
              <a:ext cx="1789920" cy="2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МИНИСТЕРСТВО ОБРАЗОВАНИЯ </a:t>
              </a:r>
              <a:r>
                <a:rPr sz="650">
                  <a:solidFill>
                    <a:srgbClr val="000000"/>
                  </a:solidFill>
                </a:rPr>
                <a:t/>
              </a:r>
              <a:br>
                <a:rPr sz="650">
                  <a:solidFill>
                    <a:srgbClr val="000000"/>
                  </a:solidFill>
                </a:rPr>
              </a:br>
              <a:r>
                <a:rPr lang="ru-RU" sz="650" spc="-1">
                  <a:solidFill>
                    <a:srgbClr val="000000"/>
                  </a:solidFill>
                  <a:latin typeface="Montserrat SemiBold"/>
                  <a:ea typeface="Montserrat SemiBold"/>
                </a:rPr>
                <a:t>МОСКОВСКОЙ ОБЛАСТИ</a:t>
              </a:r>
              <a:endParaRPr lang="ru-RU" sz="650" spc="-1">
                <a:solidFill>
                  <a:srgbClr val="000000"/>
                </a:solidFill>
                <a:latin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45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HDOfficeLightV0">
  <a:themeElements>
    <a:clrScheme name="HDOfficeLightV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5496"/>
      </a:accent1>
      <a:accent2>
        <a:srgbClr val="C55A11"/>
      </a:accent2>
      <a:accent3>
        <a:srgbClr val="538135"/>
      </a:accent3>
      <a:accent4>
        <a:srgbClr val="6F3B55"/>
      </a:accent4>
      <a:accent5>
        <a:srgbClr val="2E75B5"/>
      </a:accent5>
      <a:accent6>
        <a:srgbClr val="BF9000"/>
      </a:accent6>
      <a:hlink>
        <a:srgbClr val="0000FF"/>
      </a:hlink>
      <a:folHlink>
        <a:srgbClr val="FF00FF"/>
      </a:folHlink>
    </a:clrScheme>
    <a:fontScheme name="HDOfficeLightV0">
      <a:majorFont>
        <a:latin typeface="Montserrat Regular"/>
        <a:ea typeface="Montserrat Regular"/>
        <a:cs typeface="Montserrat Regular"/>
      </a:majorFont>
      <a:minorFont>
        <a:latin typeface="Helvetica"/>
        <a:ea typeface="Helvetica"/>
        <a:cs typeface="Helvetica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HDOfficeLightV0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Liberation Sans"/>
        <a:cs typeface="Liberation Sans"/>
      </a:majorFont>
      <a:minorFont>
        <a:latin typeface="Arial"/>
        <a:ea typeface="Liberation Sans"/>
        <a:cs typeface="Liberation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HDOfficeLightV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5496"/>
      </a:accent1>
      <a:accent2>
        <a:srgbClr val="C55A11"/>
      </a:accent2>
      <a:accent3>
        <a:srgbClr val="538135"/>
      </a:accent3>
      <a:accent4>
        <a:srgbClr val="6F3B55"/>
      </a:accent4>
      <a:accent5>
        <a:srgbClr val="2E75B5"/>
      </a:accent5>
      <a:accent6>
        <a:srgbClr val="BF9000"/>
      </a:accent6>
      <a:hlink>
        <a:srgbClr val="0000FF"/>
      </a:hlink>
      <a:folHlink>
        <a:srgbClr val="FF00FF"/>
      </a:folHlink>
    </a:clrScheme>
    <a:fontScheme name="HDOfficeLightV0">
      <a:majorFont>
        <a:latin typeface="Montserrat Regular"/>
        <a:ea typeface="Montserrat Regular"/>
        <a:cs typeface="Montserrat Regular"/>
      </a:majorFont>
      <a:minorFont>
        <a:latin typeface="Helvetica"/>
        <a:ea typeface="Helvetica"/>
        <a:cs typeface="Helvetica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Liberation Sans"/>
        <a:cs typeface="Liberation Sans"/>
      </a:majorFont>
      <a:minorFont>
        <a:latin typeface="Arial"/>
        <a:ea typeface="Liberation Sans"/>
        <a:cs typeface="Liberation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Liberation Sans"/>
        <a:cs typeface="Liberation Sans"/>
      </a:majorFont>
      <a:minorFont>
        <a:latin typeface="Arial"/>
        <a:ea typeface="Liberation Sans"/>
        <a:cs typeface="Liberation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Liberation Sans"/>
        <a:cs typeface="Liberation Sans"/>
      </a:majorFont>
      <a:minorFont>
        <a:latin typeface="Arial"/>
        <a:ea typeface="Liberation Sans"/>
        <a:cs typeface="Liberation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Words>1843</Words>
  <Application>Microsoft Office PowerPoint</Application>
  <PresentationFormat>Широкоэкранный</PresentationFormat>
  <Paragraphs>373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17</vt:i4>
      </vt:variant>
    </vt:vector>
  </HeadingPairs>
  <TitlesOfParts>
    <vt:vector size="43" baseType="lpstr">
      <vt:lpstr>Arial</vt:lpstr>
      <vt:lpstr>Calibri</vt:lpstr>
      <vt:lpstr>DejaVu Sans</vt:lpstr>
      <vt:lpstr>Helvetica</vt:lpstr>
      <vt:lpstr>Liberation Sans</vt:lpstr>
      <vt:lpstr>Montserrat</vt:lpstr>
      <vt:lpstr>Montserrat Light</vt:lpstr>
      <vt:lpstr>Montserrat Regular</vt:lpstr>
      <vt:lpstr>Montserrat SemiBold</vt:lpstr>
      <vt:lpstr>Noto Sans Symbols</vt:lpstr>
      <vt:lpstr>Open Sans</vt:lpstr>
      <vt:lpstr>Proxima Nova</vt:lpstr>
      <vt:lpstr>Symbol</vt:lpstr>
      <vt:lpstr>Times New Roman</vt:lpstr>
      <vt:lpstr>undefined</vt:lpstr>
      <vt:lpstr>Wingdings</vt:lpstr>
      <vt:lpstr>HDOfficeLightV0</vt:lpstr>
      <vt:lpstr>HDOfficeLightV0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1_HDOfficeLightV0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Таланова Виктория Александровна</dc:creator>
  <dc:description/>
  <cp:lastModifiedBy>Акимов Лидия Викторовна</cp:lastModifiedBy>
  <cp:revision>192</cp:revision>
  <dcterms:modified xsi:type="dcterms:W3CDTF">2026-06-17T06:29:06Z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17</vt:i4>
  </property>
</Properties>
</file>