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76" r:id="rId3"/>
    <p:sldId id="277" r:id="rId4"/>
    <p:sldId id="280" r:id="rId5"/>
    <p:sldId id="309" r:id="rId6"/>
    <p:sldId id="284" r:id="rId7"/>
    <p:sldId id="283" r:id="rId8"/>
    <p:sldId id="303" r:id="rId9"/>
    <p:sldId id="285" r:id="rId10"/>
    <p:sldId id="289" r:id="rId11"/>
    <p:sldId id="290" r:id="rId12"/>
    <p:sldId id="311" r:id="rId13"/>
    <p:sldId id="305" r:id="rId14"/>
    <p:sldId id="307" r:id="rId15"/>
  </p:sldIdLst>
  <p:sldSz cx="9144000" cy="5143500" type="screen16x9"/>
  <p:notesSz cx="9928225" cy="679767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EBFF"/>
    <a:srgbClr val="031E57"/>
    <a:srgbClr val="EF8600"/>
    <a:srgbClr val="7C8CAD"/>
    <a:srgbClr val="415B77"/>
    <a:srgbClr val="152D5D"/>
    <a:srgbClr val="031E58"/>
    <a:srgbClr val="0093B0"/>
    <a:srgbClr val="767F82"/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No Style, Table Grid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dk1"/>
              </a:solidFill>
            </a:ln>
          </a:left>
          <a:right>
            <a:ln w="12700">
              <a:solidFill>
                <a:schemeClr val="dk1"/>
              </a:solidFill>
            </a:ln>
          </a:right>
          <a:top>
            <a:ln w="12700">
              <a:solidFill>
                <a:schemeClr val="dk1"/>
              </a:solidFill>
            </a:ln>
          </a:top>
          <a:bottom>
            <a:ln w="12700">
              <a:solidFill>
                <a:schemeClr val="dk1"/>
              </a:solidFill>
            </a:ln>
          </a:bottom>
          <a:insideH>
            <a:ln w="12700">
              <a:solidFill>
                <a:schemeClr val="dk1"/>
              </a:solidFill>
            </a:ln>
          </a:insideH>
          <a:insideV>
            <a:ln w="12700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>
              <a:solidFill>
                <a:schemeClr val="l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 w="12700">
              <a:solidFill>
                <a:schemeClr val="dk1"/>
              </a:solidFill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38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2391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238" y="2"/>
            <a:ext cx="4302390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C2CCA-76F0-4066-BFE0-59760BB81377}" type="datetimeFigureOut">
              <a:rPr lang="ru-RU" smtClean="0"/>
              <a:pPr/>
              <a:t>03.08.2026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3" y="3271840"/>
            <a:ext cx="7942261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2391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238" y="6456363"/>
            <a:ext cx="4302390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3D8F3-60C2-47FF-9C5B-C7DCCB8254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8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preserve="1" userDrawn="1">
  <p:cSld name="1_Main 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55626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4" name="Рисунок 3" descr="Изображение выглядит как Графика, снимок экрана, графический дизайн, Красочность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CC8090CA-C459-1934-C194-5646C76F35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393817"/>
            <a:ext cx="3756659" cy="37496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C331697-7B93-F6AA-08B6-FA38556300C5}"/>
              </a:ext>
            </a:extLst>
          </p:cNvPr>
          <p:cNvSpPr/>
          <p:nvPr userDrawn="1"/>
        </p:nvSpPr>
        <p:spPr bwMode="auto">
          <a:xfrm>
            <a:off x="-1" y="-1"/>
            <a:ext cx="5562600" cy="5143500"/>
          </a:xfrm>
          <a:prstGeom prst="rect">
            <a:avLst/>
          </a:prstGeom>
          <a:solidFill>
            <a:srgbClr val="1D3252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3" name="Рисунок 2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5A5B7043-9CCA-E422-AEF3-132D331DE4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659366" y="732243"/>
            <a:ext cx="2614813" cy="6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8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Main point" preserve="1" userDrawn="1">
  <p:cSld name="1_Main poi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B897A92-690F-7B02-961E-6C43576001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74777" y="446336"/>
            <a:ext cx="4194169" cy="425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1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E7B15E8-1E83-174B-7AD7-8373F6B4BD7D}"/>
              </a:ext>
            </a:extLst>
          </p:cNvPr>
          <p:cNvSpPr/>
          <p:nvPr userDrawn="1"/>
        </p:nvSpPr>
        <p:spPr bwMode="auto">
          <a:xfrm>
            <a:off x="1" y="177075"/>
            <a:ext cx="9143987" cy="715580"/>
          </a:xfrm>
          <a:prstGeom prst="rect">
            <a:avLst/>
          </a:prstGeom>
          <a:solidFill>
            <a:srgbClr val="1D3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05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BE09A521-F48B-F725-09EE-E2D204A34EF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661801" y="314145"/>
            <a:ext cx="0" cy="4602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Графика, Шрифт, логотип, символ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9B9885CB-DEA8-87EB-BE60-0B649BEAC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3" r="-4085"/>
          <a:stretch/>
        </p:blipFill>
        <p:spPr bwMode="auto">
          <a:xfrm>
            <a:off x="240702" y="369667"/>
            <a:ext cx="1414728" cy="349203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нимок экрана, Графика, графический дизайн, искусство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A19BDF96-499B-6C29-1353-40AD0FE149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 rot="5400000">
            <a:off x="7953728" y="-297617"/>
            <a:ext cx="715580" cy="1664963"/>
          </a:xfrm>
          <a:prstGeom prst="rect">
            <a:avLst/>
          </a:prstGeom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DDF8033F-2108-76DC-3D29-7C08ED120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8173" y="259311"/>
            <a:ext cx="5724361" cy="569913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</a:t>
            </a:r>
          </a:p>
        </p:txBody>
      </p:sp>
    </p:spTree>
    <p:extLst>
      <p:ext uri="{BB962C8B-B14F-4D97-AF65-F5344CB8AC3E}">
        <p14:creationId xmlns:p14="http://schemas.microsoft.com/office/powerpoint/2010/main" val="414593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74612" y="284729"/>
            <a:ext cx="6568400" cy="430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cap="all" baseline="0">
                <a:solidFill>
                  <a:srgbClr val="415B77"/>
                </a:solidFill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pic>
        <p:nvPicPr>
          <p:cNvPr id="2" name="Рисунок 1" descr="Изображение выглядит как Графика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B111EBC8-B90C-FB0E-9095-2FD3F6B193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2200" y="353382"/>
            <a:ext cx="1359197" cy="316849"/>
          </a:xfrm>
          <a:prstGeom prst="rect">
            <a:avLst/>
          </a:prstGeom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892FFE87-84FB-1D0C-85EA-3D8FAB883FA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178106" y="260690"/>
            <a:ext cx="0" cy="494196"/>
          </a:xfrm>
          <a:prstGeom prst="line">
            <a:avLst/>
          </a:prstGeom>
          <a:ln w="12700">
            <a:solidFill>
              <a:srgbClr val="697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Группа 195">
            <a:extLst>
              <a:ext uri="{FF2B5EF4-FFF2-40B4-BE49-F238E27FC236}">
                <a16:creationId xmlns="" xmlns:a16="http://schemas.microsoft.com/office/drawing/2014/main" id="{E402CF5F-3115-C864-8735-9CA54235346B}"/>
              </a:ext>
            </a:extLst>
          </p:cNvPr>
          <p:cNvGrpSpPr/>
          <p:nvPr userDrawn="1"/>
        </p:nvGrpSpPr>
        <p:grpSpPr>
          <a:xfrm flipH="1">
            <a:off x="606380" y="708761"/>
            <a:ext cx="3336142" cy="92249"/>
            <a:chOff x="1125606" y="603315"/>
            <a:chExt cx="1911723" cy="0"/>
          </a:xfrm>
        </p:grpSpPr>
        <p:cxnSp>
          <p:nvCxnSpPr>
            <p:cNvPr id="197" name="Прямая соединительная линия 196">
              <a:extLst>
                <a:ext uri="{FF2B5EF4-FFF2-40B4-BE49-F238E27FC236}">
                  <a16:creationId xmlns="" xmlns:a16="http://schemas.microsoft.com/office/drawing/2014/main" id="{7ECD95B1-D07E-D92F-ADC6-A86FF88689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06" y="603315"/>
              <a:ext cx="1055262" cy="0"/>
            </a:xfrm>
            <a:prstGeom prst="line">
              <a:avLst/>
            </a:prstGeom>
            <a:ln w="28575">
              <a:solidFill>
                <a:srgbClr val="98A8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>
              <a:extLst>
                <a:ext uri="{FF2B5EF4-FFF2-40B4-BE49-F238E27FC236}">
                  <a16:creationId xmlns="" xmlns:a16="http://schemas.microsoft.com/office/drawing/2014/main" id="{57E2F6E8-91B4-DCFD-54DE-BBCDAA66D8F8}"/>
                </a:ext>
              </a:extLst>
            </p:cNvPr>
            <p:cNvCxnSpPr>
              <a:cxnSpLocks/>
            </p:cNvCxnSpPr>
            <p:nvPr/>
          </p:nvCxnSpPr>
          <p:spPr>
            <a:xfrm>
              <a:off x="2253425" y="603315"/>
              <a:ext cx="4026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>
              <a:extLst>
                <a:ext uri="{FF2B5EF4-FFF2-40B4-BE49-F238E27FC236}">
                  <a16:creationId xmlns="" xmlns:a16="http://schemas.microsoft.com/office/drawing/2014/main" id="{E3F02597-F662-EAC7-D052-B518715239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6485" y="603315"/>
              <a:ext cx="300844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7D400BB-7D09-EFD4-F2AE-553C8B504FCC}"/>
              </a:ext>
            </a:extLst>
          </p:cNvPr>
          <p:cNvSpPr/>
          <p:nvPr userDrawn="1"/>
        </p:nvSpPr>
        <p:spPr>
          <a:xfrm>
            <a:off x="0" y="343535"/>
            <a:ext cx="474612" cy="380560"/>
          </a:xfrm>
          <a:prstGeom prst="rect">
            <a:avLst/>
          </a:prstGeom>
          <a:solidFill>
            <a:srgbClr val="95A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64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preserve="1" userDrawn="1">
  <p:cSld name="1_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 bwMode="auto">
          <a:xfrm>
            <a:off x="474612" y="284729"/>
            <a:ext cx="6568400" cy="430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cap="all" baseline="0">
                <a:solidFill>
                  <a:srgbClr val="415B77"/>
                </a:solidFill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14297" lvl="0" indent="0"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defRPr/>
            </a:pPr>
            <a:fld id="{00000000-1234-1234-1234-123412341234}" type="slidenum">
              <a:rPr lang="ru"/>
              <a:pPr>
                <a:defRPr/>
              </a:pPr>
              <a:t>‹#›</a:t>
            </a:fld>
            <a:endParaRPr lang="ru"/>
          </a:p>
        </p:txBody>
      </p:sp>
      <p:pic>
        <p:nvPicPr>
          <p:cNvPr id="2" name="Рисунок 1" descr="Изображение выглядит как Графика, Шрифт, снимок экрана, графический дизайн&#10;&#10;Контент, сгенерированный ИИ, может содержать ошибки.">
            <a:extLst>
              <a:ext uri="{FF2B5EF4-FFF2-40B4-BE49-F238E27FC236}">
                <a16:creationId xmlns="" xmlns:a16="http://schemas.microsoft.com/office/drawing/2014/main" id="{B111EBC8-B90C-FB0E-9095-2FD3F6B193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52200" y="353382"/>
            <a:ext cx="1359197" cy="316849"/>
          </a:xfrm>
          <a:prstGeom prst="rect">
            <a:avLst/>
          </a:prstGeom>
        </p:spPr>
      </p:pic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892FFE87-84FB-1D0C-85EA-3D8FAB883FA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178106" y="260690"/>
            <a:ext cx="0" cy="494196"/>
          </a:xfrm>
          <a:prstGeom prst="line">
            <a:avLst/>
          </a:prstGeom>
          <a:ln w="12700">
            <a:solidFill>
              <a:srgbClr val="697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Группа 195">
            <a:extLst>
              <a:ext uri="{FF2B5EF4-FFF2-40B4-BE49-F238E27FC236}">
                <a16:creationId xmlns="" xmlns:a16="http://schemas.microsoft.com/office/drawing/2014/main" id="{E402CF5F-3115-C864-8735-9CA54235346B}"/>
              </a:ext>
            </a:extLst>
          </p:cNvPr>
          <p:cNvGrpSpPr/>
          <p:nvPr userDrawn="1"/>
        </p:nvGrpSpPr>
        <p:grpSpPr>
          <a:xfrm flipH="1">
            <a:off x="606380" y="708761"/>
            <a:ext cx="3336142" cy="92249"/>
            <a:chOff x="1125606" y="603315"/>
            <a:chExt cx="1911723" cy="0"/>
          </a:xfrm>
        </p:grpSpPr>
        <p:cxnSp>
          <p:nvCxnSpPr>
            <p:cNvPr id="197" name="Прямая соединительная линия 196">
              <a:extLst>
                <a:ext uri="{FF2B5EF4-FFF2-40B4-BE49-F238E27FC236}">
                  <a16:creationId xmlns="" xmlns:a16="http://schemas.microsoft.com/office/drawing/2014/main" id="{7ECD95B1-D07E-D92F-ADC6-A86FF88689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606" y="603315"/>
              <a:ext cx="1055262" cy="0"/>
            </a:xfrm>
            <a:prstGeom prst="line">
              <a:avLst/>
            </a:prstGeom>
            <a:ln w="28575">
              <a:solidFill>
                <a:srgbClr val="98A8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единительная линия 197">
              <a:extLst>
                <a:ext uri="{FF2B5EF4-FFF2-40B4-BE49-F238E27FC236}">
                  <a16:creationId xmlns="" xmlns:a16="http://schemas.microsoft.com/office/drawing/2014/main" id="{57E2F6E8-91B4-DCFD-54DE-BBCDAA66D8F8}"/>
                </a:ext>
              </a:extLst>
            </p:cNvPr>
            <p:cNvCxnSpPr>
              <a:cxnSpLocks/>
            </p:cNvCxnSpPr>
            <p:nvPr/>
          </p:nvCxnSpPr>
          <p:spPr>
            <a:xfrm>
              <a:off x="2253425" y="603315"/>
              <a:ext cx="4026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единительная линия 198">
              <a:extLst>
                <a:ext uri="{FF2B5EF4-FFF2-40B4-BE49-F238E27FC236}">
                  <a16:creationId xmlns="" xmlns:a16="http://schemas.microsoft.com/office/drawing/2014/main" id="{E3F02597-F662-EAC7-D052-B518715239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6485" y="603315"/>
              <a:ext cx="300844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7D400BB-7D09-EFD4-F2AE-553C8B504FCC}"/>
              </a:ext>
            </a:extLst>
          </p:cNvPr>
          <p:cNvSpPr/>
          <p:nvPr userDrawn="1"/>
        </p:nvSpPr>
        <p:spPr>
          <a:xfrm>
            <a:off x="0" y="343535"/>
            <a:ext cx="474612" cy="380560"/>
          </a:xfrm>
          <a:prstGeom prst="rect">
            <a:avLst/>
          </a:prstGeom>
          <a:solidFill>
            <a:srgbClr val="95A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02912-501C-6FFD-E02D-4DB500DD18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444501" y="2100672"/>
            <a:ext cx="3466255" cy="351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1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"/>
              <a:pPr marL="0" lvl="0" indent="0" algn="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1" r:id="rId4"/>
    <p:sldLayoutId id="2147483666" r:id="rId5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ax.ru/id5405347680_gos/AZxGIu-kdM4" TargetMode="External"/><Relationship Id="rId7" Type="http://schemas.openxmlformats.org/officeDocument/2006/relationships/image" Target="../media/image38.png"/><Relationship Id="rId2" Type="http://schemas.openxmlformats.org/officeDocument/2006/relationships/hyperlink" Target="https://cloud.armgs.team/public/wDET/FQTYgg4bS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ax.ru/join/0CNkrTaCMaD2grwwTjRAAcnOPnm-vaWMktKr-1rpjb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kimova_lv@mo-kuro.ru" TargetMode="External"/><Relationship Id="rId2" Type="http://schemas.openxmlformats.org/officeDocument/2006/relationships/hyperlink" Target="mailto:lidiyakimova01@gmail.com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d/1DZrOzCyQXh9CQ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hyperlink" Target="https://vk.cc/cVPhee" TargetMode="External"/><Relationship Id="rId3" Type="http://schemas.openxmlformats.org/officeDocument/2006/relationships/image" Target="../media/image22.gif"/><Relationship Id="rId7" Type="http://schemas.openxmlformats.org/officeDocument/2006/relationships/hyperlink" Target="https://vk.cc/cVPewY" TargetMode="External"/><Relationship Id="rId12" Type="http://schemas.openxmlformats.org/officeDocument/2006/relationships/hyperlink" Target="https://vk.cc/cVPh3N" TargetMode="External"/><Relationship Id="rId2" Type="http://schemas.openxmlformats.org/officeDocument/2006/relationships/image" Target="../media/image21.gif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gif"/><Relationship Id="rId11" Type="http://schemas.openxmlformats.org/officeDocument/2006/relationships/image" Target="../media/image27.png"/><Relationship Id="rId5" Type="http://schemas.openxmlformats.org/officeDocument/2006/relationships/image" Target="../media/image24.gif"/><Relationship Id="rId15" Type="http://schemas.openxmlformats.org/officeDocument/2006/relationships/hyperlink" Target="https://clc.li/qWnfF" TargetMode="External"/><Relationship Id="rId10" Type="http://schemas.openxmlformats.org/officeDocument/2006/relationships/hyperlink" Target="https://vk.cc/cVOL8s" TargetMode="External"/><Relationship Id="rId4" Type="http://schemas.openxmlformats.org/officeDocument/2006/relationships/image" Target="../media/image23.gif"/><Relationship Id="rId9" Type="http://schemas.openxmlformats.org/officeDocument/2006/relationships/hyperlink" Target="https://vk.cc/cVPhqs" TargetMode="External"/><Relationship Id="rId14" Type="http://schemas.openxmlformats.org/officeDocument/2006/relationships/hyperlink" Target="https://vk.cc/cVPhJ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mo-kuro.ru/news/03-03-2026-tsifrovoi-shchit-o-chiom-govorili-s-podmoskovnymi-shkolnikami-2-marta-na-razgovorakh-o-vazhnom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FFF13036-16C5-4918-8709-3781C0680FC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9926" y="2472006"/>
            <a:ext cx="5306947" cy="846137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Профилактическая </a:t>
            </a:r>
            <a:r>
              <a:rPr lang="ru-RU" sz="1600" dirty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и воспитательная работа, направленная на противодействие </a:t>
            </a:r>
            <a: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экстремизма</a:t>
            </a:r>
            <a:r>
              <a:rPr lang="ru-RU" sz="1600" dirty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, терроризма и киберпреступности </a:t>
            </a:r>
            <a: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несовершеннолетних</a:t>
            </a:r>
            <a:r>
              <a:rPr lang="ru-RU" sz="1600" dirty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опыт Подмосковья</a:t>
            </a:r>
            <a:br>
              <a:rPr lang="ru-RU" sz="16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                    </a:t>
            </a:r>
            <a:r>
              <a:rPr lang="en-US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/>
            </a:r>
            <a:br>
              <a:rPr lang="en-US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Акимова Лидия Викторовна, начальник центра  	 социально-педагогического сопровождения КУРО,</a:t>
            </a:r>
            <a:b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 	 </a:t>
            </a:r>
            <a:r>
              <a:rPr lang="ru-RU" sz="1400" dirty="0" err="1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к.соц.н</a:t>
            </a:r>
            <a:r>
              <a:rPr lang="ru-RU" sz="1400" dirty="0" smtClean="0">
                <a:solidFill>
                  <a:schemeClr val="bg1"/>
                </a:solidFill>
                <a:latin typeface="Montserrat"/>
                <a:cs typeface="Times New Roman" panose="02020603050405020304" pitchFamily="18" charset="0"/>
              </a:rPr>
              <a:t>., доцент</a:t>
            </a:r>
            <a:endParaRPr lang="ru-RU" sz="1400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4" name="Заголовок 5">
            <a:extLst>
              <a:ext uri="{FF2B5EF4-FFF2-40B4-BE49-F238E27FC236}">
                <a16:creationId xmlns="" xmlns:a16="http://schemas.microsoft.com/office/drawing/2014/main" id="{D3673504-DBDA-432A-9453-2EF1F1636AA5}"/>
              </a:ext>
            </a:extLst>
          </p:cNvPr>
          <p:cNvSpPr txBox="1">
            <a:spLocks/>
          </p:cNvSpPr>
          <p:nvPr/>
        </p:nvSpPr>
        <p:spPr>
          <a:xfrm>
            <a:off x="4943995" y="3734236"/>
            <a:ext cx="3888749" cy="52318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2060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70793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53;p12"/>
          <p:cNvSpPr/>
          <p:nvPr/>
        </p:nvSpPr>
        <p:spPr>
          <a:xfrm>
            <a:off x="626547" y="333471"/>
            <a:ext cx="6736770" cy="2989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500" b="1" spc="-1" dirty="0">
                <a:solidFill>
                  <a:srgbClr val="7F7F7F"/>
                </a:solidFill>
                <a:latin typeface="Montserrat"/>
                <a:ea typeface="Open Sans"/>
              </a:rPr>
              <a:t>ПРОФИЛАКТИЧЕСКИЕ ВИДЕОМАТЕРИАЛЫ</a:t>
            </a:r>
            <a:endParaRPr lang="ru-RU" sz="1500" spc="-1" dirty="0">
              <a:latin typeface="Open Sans"/>
            </a:endParaRPr>
          </a:p>
        </p:txBody>
      </p:sp>
      <p:sp>
        <p:nvSpPr>
          <p:cNvPr id="239" name="Google Shape;256;p 2"/>
          <p:cNvSpPr/>
          <p:nvPr/>
        </p:nvSpPr>
        <p:spPr>
          <a:xfrm>
            <a:off x="248670" y="810000"/>
            <a:ext cx="4475520" cy="6914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350" b="1" spc="-1">
                <a:solidFill>
                  <a:schemeClr val="dk1"/>
                </a:solidFill>
                <a:latin typeface="Montserrat"/>
                <a:ea typeface="Open Sans"/>
              </a:rPr>
              <a:t>В 2026 году педагогам, родителям и обучающимся направлены профилактические видеоматериалы</a:t>
            </a:r>
            <a:endParaRPr lang="ru-RU" sz="1350" spc="-1">
              <a:latin typeface="Open Sans"/>
            </a:endParaRPr>
          </a:p>
        </p:txBody>
      </p:sp>
      <p:sp>
        <p:nvSpPr>
          <p:cNvPr id="240" name="Google Shape;258;p 2"/>
          <p:cNvSpPr/>
          <p:nvPr/>
        </p:nvSpPr>
        <p:spPr>
          <a:xfrm>
            <a:off x="427410" y="3798090"/>
            <a:ext cx="8467740" cy="7606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1500" b="1" spc="-1" dirty="0">
                <a:solidFill>
                  <a:schemeClr val="dk1"/>
                </a:solidFill>
                <a:latin typeface="Arial"/>
                <a:ea typeface="Open Sans"/>
              </a:rPr>
              <a:t>Фильмы посмотрели: более </a:t>
            </a:r>
            <a:r>
              <a:rPr lang="ru-RU" sz="1500" b="1" spc="-1" dirty="0">
                <a:solidFill>
                  <a:srgbClr val="FF0000"/>
                </a:solidFill>
                <a:latin typeface="Arial"/>
                <a:ea typeface="Open Sans"/>
              </a:rPr>
              <a:t>350 000 обучающихся и 320 000 родителей</a:t>
            </a:r>
            <a:endParaRPr lang="ru-RU" sz="1500" spc="-1" dirty="0">
              <a:latin typeface="Open Sans"/>
            </a:endParaRPr>
          </a:p>
          <a:p>
            <a:pPr defTabSz="685800"/>
            <a:r>
              <a:rPr lang="ru-RU" sz="1500" b="1" spc="-1" dirty="0">
                <a:solidFill>
                  <a:schemeClr val="dk1"/>
                </a:solidFill>
                <a:latin typeface="Open Sans"/>
                <a:ea typeface="Open Sans"/>
              </a:rPr>
              <a:t>По итогам просмотра в школах организовано:</a:t>
            </a:r>
            <a:endParaRPr lang="ru-RU" sz="1500" spc="-1" dirty="0">
              <a:latin typeface="Open Sans"/>
            </a:endParaRPr>
          </a:p>
          <a:p>
            <a:pPr defTabSz="685800"/>
            <a:r>
              <a:rPr lang="ru-RU" sz="1500" b="1" spc="-1" dirty="0">
                <a:solidFill>
                  <a:srgbClr val="FF0000"/>
                </a:solidFill>
                <a:latin typeface="Open Sans"/>
                <a:ea typeface="Open Sans"/>
              </a:rPr>
              <a:t>более 27 000 классных часов и 11 000 родительских собраний</a:t>
            </a:r>
            <a:endParaRPr lang="ru-RU" sz="1500" spc="-1" dirty="0">
              <a:latin typeface="Open Sans"/>
            </a:endParaRPr>
          </a:p>
        </p:txBody>
      </p:sp>
      <p:grpSp>
        <p:nvGrpSpPr>
          <p:cNvPr id="241" name="Google Shape;259;p 2"/>
          <p:cNvGrpSpPr/>
          <p:nvPr/>
        </p:nvGrpSpPr>
        <p:grpSpPr>
          <a:xfrm>
            <a:off x="7463070" y="194130"/>
            <a:ext cx="1548450" cy="271788"/>
            <a:chOff x="9950760" y="258840"/>
            <a:chExt cx="2064600" cy="362384"/>
          </a:xfrm>
        </p:grpSpPr>
        <p:pic>
          <p:nvPicPr>
            <p:cNvPr id="242" name="Google Shape;260;p 2"/>
            <p:cNvPicPr/>
            <p:nvPr/>
          </p:nvPicPr>
          <p:blipFill>
            <a:blip r:embed="rId2"/>
            <a:stretch/>
          </p:blipFill>
          <p:spPr>
            <a:xfrm>
              <a:off x="9950760" y="258840"/>
              <a:ext cx="272520" cy="360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3" name="Google Shape;261;p 2"/>
            <p:cNvSpPr/>
            <p:nvPr/>
          </p:nvSpPr>
          <p:spPr>
            <a:xfrm>
              <a:off x="10225440" y="330120"/>
              <a:ext cx="1789920" cy="29110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488" spc="-1">
                  <a:solidFill>
                    <a:schemeClr val="dk1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488"/>
                <a:t/>
              </a:r>
              <a:br>
                <a:rPr sz="488"/>
              </a:br>
              <a:r>
                <a:rPr lang="ru-RU" sz="488" spc="-1">
                  <a:solidFill>
                    <a:schemeClr val="dk1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488" spc="-1">
                <a:latin typeface="Open Sans"/>
              </a:endParaRPr>
            </a:p>
          </p:txBody>
        </p:sp>
      </p:grpSp>
      <p:sp>
        <p:nvSpPr>
          <p:cNvPr id="244" name="Скругленный прямоугольник 1"/>
          <p:cNvSpPr/>
          <p:nvPr/>
        </p:nvSpPr>
        <p:spPr>
          <a:xfrm>
            <a:off x="216000" y="1761210"/>
            <a:ext cx="3845610" cy="166968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Профилактический фильм «Расходник»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Профилактический фильм «Схема» 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Видеоролик «Диверсия»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Видеоролик «Вербовка и ее последствия»  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«Недетский террор» </a:t>
            </a:r>
            <a:endParaRPr lang="ru-RU" sz="1200" spc="-1">
              <a:latin typeface="Open Sans"/>
            </a:endParaRPr>
          </a:p>
          <a:p>
            <a:pPr marL="214380" lvl="1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«Недетские игры»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Серия видеороликов «Первые. Ключ безопасности»</a:t>
            </a:r>
            <a:endParaRPr lang="ru-RU" sz="1200" spc="-1">
              <a:latin typeface="Open Sans"/>
            </a:endParaRPr>
          </a:p>
        </p:txBody>
      </p:sp>
      <p:sp>
        <p:nvSpPr>
          <p:cNvPr id="245" name="Прямоугольник 40"/>
          <p:cNvSpPr/>
          <p:nvPr/>
        </p:nvSpPr>
        <p:spPr>
          <a:xfrm>
            <a:off x="4856490" y="767340"/>
            <a:ext cx="3483000" cy="6914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1350" b="1" spc="-1">
                <a:solidFill>
                  <a:schemeClr val="dk1"/>
                </a:solidFill>
                <a:latin typeface="Montserrat"/>
                <a:ea typeface="Open Sans"/>
              </a:rPr>
              <a:t>Письмо Министерства образования Московской области от 05.03.2026 </a:t>
            </a:r>
            <a:endParaRPr lang="ru-RU" sz="1350" spc="-1">
              <a:latin typeface="Open Sans"/>
            </a:endParaRPr>
          </a:p>
          <a:p>
            <a:pPr defTabSz="685800"/>
            <a:r>
              <a:rPr lang="ru-RU" sz="1350" b="1" spc="-1">
                <a:solidFill>
                  <a:schemeClr val="dk1"/>
                </a:solidFill>
                <a:latin typeface="Montserrat"/>
                <a:ea typeface="Open Sans"/>
              </a:rPr>
              <a:t>№ 18Исх-1877/14-01</a:t>
            </a:r>
            <a:endParaRPr lang="ru-RU" sz="1350" spc="-1">
              <a:latin typeface="Open Sans"/>
            </a:endParaRPr>
          </a:p>
        </p:txBody>
      </p:sp>
      <p:sp>
        <p:nvSpPr>
          <p:cNvPr id="246" name="Скругленный прямоугольник 4"/>
          <p:cNvSpPr/>
          <p:nvPr/>
        </p:nvSpPr>
        <p:spPr>
          <a:xfrm>
            <a:off x="4550310" y="1743120"/>
            <a:ext cx="4398300" cy="168777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«Предательство»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«Предатели по найму»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«За пределом»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«Переписка с незнакомцем» </a:t>
            </a:r>
            <a:endParaRPr lang="ru-RU" sz="1200" spc="-1">
              <a:latin typeface="Open Sans"/>
            </a:endParaRPr>
          </a:p>
          <a:p>
            <a:pPr marL="214380" lvl="1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Видеоролик «Хотели заработать денег»</a:t>
            </a:r>
            <a:endParaRPr lang="ru-RU" sz="1200" spc="-1">
              <a:latin typeface="Open Sans"/>
            </a:endParaRPr>
          </a:p>
          <a:p>
            <a:pPr marL="214380" lvl="1" indent="-214380" defTabSz="685800">
              <a:buFont typeface="Wingdings" charset="2"/>
              <a:buChar char=""/>
            </a:pPr>
            <a:r>
              <a:rPr lang="ru-RU" sz="1200" spc="-1">
                <a:solidFill>
                  <a:schemeClr val="dk1"/>
                </a:solidFill>
                <a:latin typeface="Arial"/>
                <a:ea typeface="Arial"/>
              </a:rPr>
              <a:t>Документальный фильм «Это не игра, это преступление»</a:t>
            </a:r>
            <a:endParaRPr lang="ru-RU" sz="1200" spc="-1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8861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1"/>
          <p:cNvSpPr/>
          <p:nvPr/>
        </p:nvSpPr>
        <p:spPr>
          <a:xfrm>
            <a:off x="230310" y="530011"/>
            <a:ext cx="75870" cy="1272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000" tIns="7560" rIns="27000" bIns="27000" anchor="t">
            <a:spAutoFit/>
          </a:bodyPr>
          <a:lstStyle/>
          <a:p>
            <a:pPr defTabSz="685800"/>
            <a:endParaRPr lang="ru-RU" sz="600" spc="-1">
              <a:latin typeface="Calibri"/>
              <a:ea typeface="Calibri"/>
            </a:endParaRPr>
          </a:p>
        </p:txBody>
      </p:sp>
      <p:sp>
        <p:nvSpPr>
          <p:cNvPr id="248" name="Прямоугольник 435"/>
          <p:cNvSpPr/>
          <p:nvPr/>
        </p:nvSpPr>
        <p:spPr>
          <a:xfrm>
            <a:off x="212416" y="809278"/>
            <a:ext cx="8466390" cy="27919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67500" tIns="33750" rIns="67500" bIns="33750" numCol="1" spcCol="0" anchor="t">
            <a:spAutoFit/>
          </a:bodyPr>
          <a:lstStyle/>
          <a:p>
            <a:pPr defTabSz="685800"/>
            <a:r>
              <a:rPr lang="ru-RU" sz="1500" spc="-1" dirty="0" smtClean="0">
                <a:solidFill>
                  <a:srgbClr val="666666"/>
                </a:solidFill>
                <a:latin typeface="Montserrat"/>
                <a:ea typeface="Montserrat"/>
              </a:rPr>
              <a:t>(</a:t>
            </a:r>
            <a:r>
              <a:rPr lang="ru-RU" sz="1500" spc="-1" dirty="0">
                <a:solidFill>
                  <a:srgbClr val="666666"/>
                </a:solidFill>
                <a:latin typeface="Montserrat"/>
                <a:ea typeface="Montserrat"/>
              </a:rPr>
              <a:t>по материалам территориальных органов ФСБ России и УТ МВД России по СФО) </a:t>
            </a:r>
            <a:endParaRPr lang="ru-RU" sz="1500" spc="-1" dirty="0">
              <a:latin typeface="Open Sans"/>
            </a:endParaRPr>
          </a:p>
          <a:p>
            <a:pPr defTabSz="685800"/>
            <a:endParaRPr lang="ru-RU" sz="1200" spc="-1" dirty="0">
              <a:latin typeface="Open Sans"/>
            </a:endParaRPr>
          </a:p>
          <a:p>
            <a:pPr defTabSz="685800"/>
            <a:r>
              <a:rPr lang="ru-RU" sz="1125" b="1" spc="-1" dirty="0">
                <a:latin typeface="Montserrat"/>
                <a:ea typeface="Montserrat"/>
              </a:rPr>
              <a:t>Документальный фильм</a:t>
            </a:r>
            <a:endParaRPr lang="ru-RU" sz="1125" spc="-1" dirty="0">
              <a:latin typeface="Open Sans"/>
            </a:endParaRPr>
          </a:p>
          <a:p>
            <a:pPr defTabSz="685800"/>
            <a:r>
              <a:rPr lang="ru-RU" sz="1125" spc="-1" dirty="0">
                <a:latin typeface="Montserrat"/>
                <a:ea typeface="Montserrat"/>
              </a:rPr>
              <a:t>(</a:t>
            </a:r>
            <a:r>
              <a:rPr lang="en-US" sz="1125" spc="-1" dirty="0">
                <a:latin typeface="Montserrat"/>
                <a:ea typeface="Montserrat"/>
              </a:rPr>
              <a:t>https://vk.com/away.php?to=https%3A%2F%2Fvk.cc%2FcVl2Ao&amp;utf=1)</a:t>
            </a:r>
            <a:endParaRPr lang="ru-RU" sz="1125" spc="-1" dirty="0">
              <a:latin typeface="Open Sans"/>
            </a:endParaRPr>
          </a:p>
          <a:p>
            <a:pPr defTabSz="685800">
              <a:spcBef>
                <a:spcPts val="638"/>
              </a:spcBef>
            </a:pPr>
            <a:r>
              <a:rPr lang="en-US" sz="1125" b="1" spc="-1" dirty="0" err="1">
                <a:latin typeface="Montserrat"/>
                <a:ea typeface="Montserrat"/>
              </a:rPr>
              <a:t>Видеоролик</a:t>
            </a:r>
            <a:r>
              <a:rPr lang="en-US" sz="1125" b="1" spc="-1" dirty="0">
                <a:latin typeface="Montserrat"/>
                <a:ea typeface="Montserrat"/>
              </a:rPr>
              <a:t> «</a:t>
            </a:r>
            <a:r>
              <a:rPr lang="en-US" sz="1125" b="1" spc="-1" dirty="0" err="1">
                <a:latin typeface="Montserrat"/>
                <a:ea typeface="Montserrat"/>
              </a:rPr>
              <a:t>Диверсия</a:t>
            </a:r>
            <a:r>
              <a:rPr lang="en-US" sz="1125" b="1" spc="-1" dirty="0">
                <a:latin typeface="Montserrat"/>
                <a:ea typeface="Montserrat"/>
              </a:rPr>
              <a:t>»  </a:t>
            </a:r>
            <a:r>
              <a:rPr sz="1125" dirty="0"/>
              <a:t/>
            </a:r>
            <a:br>
              <a:rPr sz="1125" dirty="0"/>
            </a:br>
            <a:r>
              <a:rPr lang="en-US" sz="1125" u="sng" spc="-1" dirty="0">
                <a:solidFill>
                  <a:srgbClr val="0563C1"/>
                </a:solidFill>
                <a:latin typeface="Montserrat"/>
                <a:ea typeface="Montserrat"/>
                <a:hlinkClick r:id="rId2"/>
              </a:rPr>
              <a:t>https://cloud.armgs.team/public/wDET/FQTYgg4bS</a:t>
            </a:r>
            <a:r>
              <a:rPr lang="en-US" sz="1125" spc="-1" dirty="0">
                <a:latin typeface="Montserrat"/>
                <a:ea typeface="Montserrat"/>
              </a:rPr>
              <a:t> </a:t>
            </a:r>
            <a:endParaRPr lang="ru-RU" sz="1125" spc="-1" dirty="0">
              <a:latin typeface="Open Sans"/>
            </a:endParaRPr>
          </a:p>
          <a:p>
            <a:pPr defTabSz="685800">
              <a:spcBef>
                <a:spcPts val="638"/>
              </a:spcBef>
            </a:pPr>
            <a:r>
              <a:rPr lang="en-US" sz="1125" b="1" spc="-1" dirty="0" err="1">
                <a:latin typeface="Montserrat"/>
                <a:ea typeface="Montserrat"/>
              </a:rPr>
              <a:t>Видеоролик</a:t>
            </a:r>
            <a:r>
              <a:rPr lang="en-US" sz="1125" b="1" spc="-1" dirty="0">
                <a:latin typeface="Montserrat"/>
                <a:ea typeface="Montserrat"/>
              </a:rPr>
              <a:t> «</a:t>
            </a:r>
            <a:r>
              <a:rPr lang="en-US" sz="1125" b="1" spc="-1" dirty="0" err="1">
                <a:latin typeface="Montserrat"/>
                <a:ea typeface="Montserrat"/>
              </a:rPr>
              <a:t>Вербовка</a:t>
            </a:r>
            <a:r>
              <a:rPr lang="en-US" sz="1125" b="1" spc="-1" dirty="0">
                <a:latin typeface="Montserrat"/>
                <a:ea typeface="Montserrat"/>
              </a:rPr>
              <a:t> и </a:t>
            </a:r>
            <a:r>
              <a:rPr lang="en-US" sz="1125" b="1" spc="-1" dirty="0" err="1">
                <a:latin typeface="Montserrat"/>
                <a:ea typeface="Montserrat"/>
              </a:rPr>
              <a:t>ее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последствия</a:t>
            </a:r>
            <a:r>
              <a:rPr lang="en-US" sz="1125" b="1" spc="-1" dirty="0">
                <a:latin typeface="Montserrat"/>
                <a:ea typeface="Montserrat"/>
              </a:rPr>
              <a:t>»</a:t>
            </a:r>
            <a:r>
              <a:rPr sz="1125" dirty="0"/>
              <a:t/>
            </a:r>
            <a:br>
              <a:rPr sz="1125" dirty="0"/>
            </a:br>
            <a:r>
              <a:rPr lang="en-US" sz="1125" spc="-1" dirty="0">
                <a:latin typeface="Montserrat"/>
                <a:ea typeface="Montserrat"/>
              </a:rPr>
              <a:t>https://cloud.armgs.team/public/SU7k/WiLUYLusv</a:t>
            </a:r>
            <a:endParaRPr lang="ru-RU" sz="1125" spc="-1" dirty="0">
              <a:latin typeface="Open Sans"/>
            </a:endParaRPr>
          </a:p>
          <a:p>
            <a:pPr defTabSz="685800">
              <a:spcBef>
                <a:spcPts val="638"/>
              </a:spcBef>
            </a:pPr>
            <a:r>
              <a:rPr lang="en-US" sz="1125" b="1" spc="-1" dirty="0" err="1">
                <a:latin typeface="Montserrat"/>
                <a:ea typeface="Montserrat"/>
              </a:rPr>
              <a:t>Документальный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фильм</a:t>
            </a:r>
            <a:r>
              <a:rPr lang="en-US" sz="1125" b="1" spc="-1" dirty="0">
                <a:latin typeface="Montserrat"/>
                <a:ea typeface="Montserrat"/>
              </a:rPr>
              <a:t> «</a:t>
            </a:r>
            <a:r>
              <a:rPr lang="en-US" sz="1125" b="1" spc="-1" dirty="0" err="1">
                <a:latin typeface="Montserrat"/>
                <a:ea typeface="Montserrat"/>
              </a:rPr>
              <a:t>Недетский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террор</a:t>
            </a:r>
            <a:r>
              <a:rPr lang="en-US" sz="1125" b="1" spc="-1" dirty="0">
                <a:latin typeface="Montserrat"/>
                <a:ea typeface="Montserrat"/>
              </a:rPr>
              <a:t>»</a:t>
            </a:r>
            <a:r>
              <a:rPr sz="1125" dirty="0"/>
              <a:t/>
            </a:r>
            <a:br>
              <a:rPr sz="1125" dirty="0"/>
            </a:br>
            <a:r>
              <a:rPr lang="en-US" sz="1125" spc="-1" dirty="0">
                <a:latin typeface="Montserrat"/>
                <a:ea typeface="Montserrat"/>
              </a:rPr>
              <a:t>https://cloud.armgs.team/public/6EWz/zXKq3wKaG</a:t>
            </a:r>
            <a:endParaRPr lang="ru-RU" sz="1125" spc="-1" dirty="0">
              <a:latin typeface="Open Sans"/>
            </a:endParaRPr>
          </a:p>
          <a:p>
            <a:pPr defTabSz="685800"/>
            <a:endParaRPr lang="ru-RU" sz="1125" spc="-1" dirty="0">
              <a:latin typeface="Open Sans"/>
            </a:endParaRPr>
          </a:p>
          <a:p>
            <a:pPr defTabSz="685800"/>
            <a:r>
              <a:rPr lang="en-US" sz="1125" b="1" spc="-1" dirty="0" err="1">
                <a:latin typeface="Montserrat"/>
                <a:ea typeface="Montserrat"/>
              </a:rPr>
              <a:t>Социальный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видеоролик</a:t>
            </a:r>
            <a:r>
              <a:rPr lang="en-US" sz="1125" b="1" spc="-1" dirty="0">
                <a:latin typeface="Montserrat"/>
                <a:ea typeface="Montserrat"/>
              </a:rPr>
              <a:t> «</a:t>
            </a:r>
            <a:r>
              <a:rPr lang="en-US" sz="1125" b="1" spc="-1" dirty="0" err="1">
                <a:latin typeface="Montserrat"/>
                <a:ea typeface="Montserrat"/>
              </a:rPr>
              <a:t>Расходник</a:t>
            </a:r>
            <a:r>
              <a:rPr lang="en-US" sz="1125" b="1" spc="-1" dirty="0">
                <a:latin typeface="Montserrat"/>
                <a:ea typeface="Montserrat"/>
              </a:rPr>
              <a:t>» </a:t>
            </a:r>
            <a:endParaRPr lang="ru-RU" sz="1125" spc="-1" dirty="0">
              <a:latin typeface="Open Sans"/>
            </a:endParaRPr>
          </a:p>
          <a:p>
            <a:pPr defTabSz="685800"/>
            <a:r>
              <a:rPr lang="en-US" sz="1125" b="1" spc="-1" dirty="0">
                <a:latin typeface="Montserrat"/>
                <a:ea typeface="Montserrat"/>
              </a:rPr>
              <a:t>(</a:t>
            </a:r>
            <a:r>
              <a:rPr lang="en-US" sz="1125" b="1" spc="-1" dirty="0" err="1">
                <a:latin typeface="Montserrat"/>
                <a:ea typeface="Montserrat"/>
              </a:rPr>
              <a:t>Западно-Сибирская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транспортная</a:t>
            </a:r>
            <a:r>
              <a:rPr lang="en-US" sz="1125" b="1" spc="-1" dirty="0">
                <a:latin typeface="Montserrat"/>
                <a:ea typeface="Montserrat"/>
              </a:rPr>
              <a:t> </a:t>
            </a:r>
            <a:r>
              <a:rPr lang="en-US" sz="1125" b="1" spc="-1" dirty="0" err="1">
                <a:latin typeface="Montserrat"/>
                <a:ea typeface="Montserrat"/>
              </a:rPr>
              <a:t>прокуратура</a:t>
            </a:r>
            <a:r>
              <a:rPr lang="en-US" sz="1125" b="1" spc="-1" dirty="0">
                <a:latin typeface="Montserrat"/>
                <a:ea typeface="Montserrat"/>
              </a:rPr>
              <a:t>)</a:t>
            </a:r>
            <a:r>
              <a:rPr sz="1125" dirty="0"/>
              <a:t/>
            </a:r>
            <a:br>
              <a:rPr sz="1125" dirty="0"/>
            </a:br>
            <a:r>
              <a:rPr lang="en-US" sz="1125" u="sng" spc="-1" dirty="0">
                <a:solidFill>
                  <a:srgbClr val="0563C1"/>
                </a:solidFill>
                <a:latin typeface="Montserrat"/>
                <a:ea typeface="Montserrat"/>
                <a:hlinkClick r:id="rId3"/>
              </a:rPr>
              <a:t>https://max.ru/id5405347680_gos/AZxGIu-kdM4</a:t>
            </a:r>
            <a:endParaRPr lang="ru-RU" sz="1125" spc="-1" dirty="0">
              <a:latin typeface="Open Sans"/>
            </a:endParaRPr>
          </a:p>
        </p:txBody>
      </p:sp>
      <p:sp>
        <p:nvSpPr>
          <p:cNvPr id="249" name="Прямоугольник 436"/>
          <p:cNvSpPr/>
          <p:nvPr/>
        </p:nvSpPr>
        <p:spPr>
          <a:xfrm>
            <a:off x="247860" y="4503576"/>
            <a:ext cx="8735580" cy="437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67500" tIns="33750" rIns="67500" bIns="33750" numCol="1" spcCol="0" anchor="t">
            <a:spAutoFit/>
          </a:bodyPr>
          <a:lstStyle/>
          <a:p>
            <a:pPr marL="146880" indent="-146880" algn="just" defTabSz="685800">
              <a:spcAft>
                <a:spcPts val="362"/>
              </a:spcAft>
              <a:buFont typeface="Wingdings" charset="2"/>
              <a:buChar char=""/>
            </a:pPr>
            <a:r>
              <a:rPr lang="ru-RU" sz="1200" spc="-1" dirty="0">
                <a:latin typeface="Montserrat"/>
                <a:ea typeface="Montserrat"/>
              </a:rPr>
              <a:t>Рекомендовано </a:t>
            </a:r>
            <a:r>
              <a:rPr lang="ru-RU" sz="1200" spc="-1" dirty="0" err="1">
                <a:latin typeface="Montserrat"/>
                <a:ea typeface="Montserrat"/>
              </a:rPr>
              <a:t>Минпросвещения</a:t>
            </a:r>
            <a:r>
              <a:rPr lang="ru-RU" sz="1200" spc="-1" dirty="0">
                <a:latin typeface="Montserrat"/>
                <a:ea typeface="Montserrat"/>
              </a:rPr>
              <a:t> России (</a:t>
            </a:r>
            <a:r>
              <a:rPr lang="ru-RU" sz="1200" spc="-1" dirty="0" err="1">
                <a:latin typeface="Montserrat"/>
                <a:ea typeface="Montserrat"/>
              </a:rPr>
              <a:t>Фальковская</a:t>
            </a:r>
            <a:r>
              <a:rPr lang="ru-RU" sz="1200" spc="-1" dirty="0">
                <a:latin typeface="Montserrat"/>
                <a:ea typeface="Montserrat"/>
              </a:rPr>
              <a:t> Л.П., письмо от 1 апреля 2026 г. № 07-3012) и Прокуратурой Московской области (письмо ВХ/04-7253 от 15.04.2026</a:t>
            </a:r>
            <a:r>
              <a:rPr lang="ru-RU" sz="1200" spc="-1" dirty="0" smtClean="0">
                <a:latin typeface="Montserrat"/>
                <a:ea typeface="Montserrat"/>
              </a:rPr>
              <a:t>)</a:t>
            </a:r>
            <a:endParaRPr lang="ru-RU" sz="1200" spc="-1" dirty="0">
              <a:latin typeface="Open Sans"/>
            </a:endParaRPr>
          </a:p>
        </p:txBody>
      </p:sp>
      <p:pic>
        <p:nvPicPr>
          <p:cNvPr id="250" name="Рисунок 437"/>
          <p:cNvPicPr/>
          <p:nvPr/>
        </p:nvPicPr>
        <p:blipFill>
          <a:blip r:embed="rId4"/>
          <a:stretch/>
        </p:blipFill>
        <p:spPr>
          <a:xfrm>
            <a:off x="4501980" y="3038310"/>
            <a:ext cx="1824930" cy="1280070"/>
          </a:xfrm>
          <a:prstGeom prst="rect">
            <a:avLst/>
          </a:prstGeom>
          <a:ln w="0">
            <a:noFill/>
          </a:ln>
        </p:spPr>
      </p:pic>
      <p:pic>
        <p:nvPicPr>
          <p:cNvPr id="251" name="Рисунок 438"/>
          <p:cNvPicPr/>
          <p:nvPr/>
        </p:nvPicPr>
        <p:blipFill>
          <a:blip r:embed="rId5"/>
          <a:srcRect t="7372" b="7300"/>
          <a:stretch/>
        </p:blipFill>
        <p:spPr>
          <a:xfrm>
            <a:off x="6426540" y="3038310"/>
            <a:ext cx="2556900" cy="1280070"/>
          </a:xfrm>
          <a:prstGeom prst="rect">
            <a:avLst/>
          </a:prstGeom>
          <a:ln w="0">
            <a:noFill/>
          </a:ln>
        </p:spPr>
      </p:pic>
      <p:pic>
        <p:nvPicPr>
          <p:cNvPr id="253" name="Рисунок 440"/>
          <p:cNvPicPr/>
          <p:nvPr/>
        </p:nvPicPr>
        <p:blipFill>
          <a:blip r:embed="rId6"/>
          <a:stretch/>
        </p:blipFill>
        <p:spPr>
          <a:xfrm>
            <a:off x="5923800" y="1287090"/>
            <a:ext cx="1165590" cy="1668060"/>
          </a:xfrm>
          <a:prstGeom prst="rect">
            <a:avLst/>
          </a:prstGeom>
          <a:ln w="0">
            <a:noFill/>
          </a:ln>
        </p:spPr>
      </p:pic>
      <p:pic>
        <p:nvPicPr>
          <p:cNvPr id="254" name="Рисунок 441"/>
          <p:cNvPicPr/>
          <p:nvPr/>
        </p:nvPicPr>
        <p:blipFill>
          <a:blip r:embed="rId7"/>
          <a:stretch/>
        </p:blipFill>
        <p:spPr>
          <a:xfrm>
            <a:off x="7180380" y="1287090"/>
            <a:ext cx="1803060" cy="1668060"/>
          </a:xfrm>
          <a:prstGeom prst="rect">
            <a:avLst/>
          </a:prstGeom>
          <a:ln w="0">
            <a:noFill/>
          </a:ln>
        </p:spPr>
      </p:pic>
      <p:sp>
        <p:nvSpPr>
          <p:cNvPr id="255" name="Прямоугольник 443"/>
          <p:cNvSpPr/>
          <p:nvPr/>
        </p:nvSpPr>
        <p:spPr>
          <a:xfrm>
            <a:off x="288286" y="3753297"/>
            <a:ext cx="3821040" cy="902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200" b="1" spc="-1" dirty="0">
                <a:solidFill>
                  <a:schemeClr val="dk1"/>
                </a:solidFill>
                <a:latin typeface="Montserrat"/>
                <a:ea typeface="Arial"/>
              </a:rPr>
              <a:t>МЕРОПРИЯТИЯМИ  ОХВАЧЕНО:</a:t>
            </a:r>
            <a:endParaRPr lang="ru-RU" sz="12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r>
              <a:rPr lang="ru-RU" sz="1200" spc="-1" dirty="0">
                <a:latin typeface="Montserrat"/>
                <a:ea typeface="Arial"/>
              </a:rPr>
              <a:t> </a:t>
            </a:r>
            <a:r>
              <a:rPr lang="ru-RU" sz="1200" b="1" spc="-1" dirty="0">
                <a:solidFill>
                  <a:schemeClr val="dk1"/>
                </a:solidFill>
                <a:latin typeface="Montserrat"/>
                <a:ea typeface="Montserrat"/>
              </a:rPr>
              <a:t>496 874 </a:t>
            </a:r>
            <a:endParaRPr lang="ru-RU" sz="12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r>
              <a:rPr lang="ru-RU" sz="1200" b="1" spc="-1" dirty="0">
                <a:solidFill>
                  <a:schemeClr val="dk1"/>
                </a:solidFill>
                <a:latin typeface="Montserrat"/>
                <a:ea typeface="Montserrat"/>
              </a:rPr>
              <a:t>обучающихся, педагогов, родителей</a:t>
            </a:r>
            <a:endParaRPr lang="ru-RU" sz="1200" spc="-1" dirty="0">
              <a:latin typeface="Open San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-1" dirty="0">
                <a:solidFill>
                  <a:srgbClr val="666666"/>
                </a:solidFill>
                <a:latin typeface="Montserrat"/>
                <a:ea typeface="Montserrat"/>
              </a:rPr>
              <a:t>ВИДЕОМАТЕРИАЛЫ о противодействии экстремизму и терроризму на объектах транспорта </a:t>
            </a:r>
            <a:r>
              <a:rPr lang="ru-RU" spc="-1" dirty="0">
                <a:latin typeface="Open Sans"/>
              </a:rPr>
              <a:t/>
            </a:r>
            <a:br>
              <a:rPr lang="ru-RU" spc="-1" dirty="0">
                <a:latin typeface="Open San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53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167;p7"/>
          <p:cNvSpPr/>
          <p:nvPr/>
        </p:nvSpPr>
        <p:spPr>
          <a:xfrm>
            <a:off x="589538" y="401668"/>
            <a:ext cx="7729830" cy="401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290" tIns="33750" rIns="34290" bIns="33750" anchor="t">
            <a:noAutofit/>
          </a:bodyPr>
          <a:lstStyle/>
          <a:p>
            <a:pPr defTabSz="685800">
              <a:lnSpc>
                <a:spcPct val="90000"/>
              </a:lnSpc>
              <a:tabLst>
                <a:tab pos="0" algn="l"/>
              </a:tabLst>
            </a:pPr>
            <a:r>
              <a:rPr lang="ru-RU" sz="1500" spc="-1" dirty="0">
                <a:solidFill>
                  <a:srgbClr val="7F7F7F"/>
                </a:solidFill>
                <a:latin typeface="Montserrat Regular"/>
                <a:ea typeface="Open Sans"/>
              </a:rPr>
              <a:t>МЕРОПРИЯТИЯ ЦЕНТРА: </a:t>
            </a:r>
            <a:r>
              <a:rPr lang="ru-RU" sz="1500" b="1" spc="-1" dirty="0">
                <a:solidFill>
                  <a:srgbClr val="FF0000"/>
                </a:solidFill>
                <a:latin typeface="Montserrat Regular"/>
                <a:ea typeface="Open Sans"/>
              </a:rPr>
              <a:t>ПРИОРИТЕТ – ОЧНЫЙ ФОРМАТ</a:t>
            </a:r>
            <a:endParaRPr lang="ru-RU" sz="1500" spc="-1" dirty="0">
              <a:latin typeface="Open Sans"/>
            </a:endParaRPr>
          </a:p>
        </p:txBody>
      </p:sp>
      <p:cxnSp>
        <p:nvCxnSpPr>
          <p:cNvPr id="283" name="Google Shape;172;p7"/>
          <p:cNvCxnSpPr/>
          <p:nvPr/>
        </p:nvCxnSpPr>
        <p:spPr>
          <a:xfrm rot="10800000" flipV="1">
            <a:off x="7498170" y="3485700"/>
            <a:ext cx="740340" cy="270540"/>
          </a:xfrm>
          <a:prstGeom prst="curvedConnector3">
            <a:avLst>
              <a:gd name="adj1" fmla="val 24990"/>
            </a:avLst>
          </a:prstGeom>
          <a:ln w="0">
            <a:noFill/>
          </a:ln>
        </p:spPr>
      </p:cxnSp>
      <p:sp>
        <p:nvSpPr>
          <p:cNvPr id="284" name="Google Shape;173;p7"/>
          <p:cNvSpPr/>
          <p:nvPr/>
        </p:nvSpPr>
        <p:spPr>
          <a:xfrm>
            <a:off x="220050" y="2326051"/>
            <a:ext cx="3713040" cy="437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200" b="1" spc="-1" dirty="0">
                <a:solidFill>
                  <a:srgbClr val="FF0000"/>
                </a:solidFill>
                <a:latin typeface="Montserrat Regular"/>
                <a:ea typeface="Calibri"/>
              </a:rPr>
              <a:t>1944 специалиста</a:t>
            </a:r>
            <a:r>
              <a:rPr lang="ru-RU" sz="1200" b="1" spc="-1" dirty="0">
                <a:solidFill>
                  <a:schemeClr val="dk1"/>
                </a:solidFill>
                <a:latin typeface="Montserrat Regular"/>
                <a:ea typeface="Calibri"/>
              </a:rPr>
              <a:t>, в том числе представители силовых ведомств</a:t>
            </a:r>
            <a:endParaRPr lang="ru-RU" sz="1200" spc="-1" dirty="0">
              <a:latin typeface="Open Sans"/>
            </a:endParaRPr>
          </a:p>
        </p:txBody>
      </p:sp>
      <p:pic>
        <p:nvPicPr>
          <p:cNvPr id="285" name="Google Shape;175;p7"/>
          <p:cNvPicPr/>
          <p:nvPr/>
        </p:nvPicPr>
        <p:blipFill>
          <a:blip r:embed="rId2"/>
          <a:srcRect l="17997" t="23607" r="12151"/>
          <a:stretch/>
        </p:blipFill>
        <p:spPr>
          <a:xfrm>
            <a:off x="295380" y="1175310"/>
            <a:ext cx="1608930" cy="1096200"/>
          </a:xfrm>
          <a:prstGeom prst="rect">
            <a:avLst/>
          </a:prstGeom>
          <a:ln w="0">
            <a:noFill/>
          </a:ln>
        </p:spPr>
      </p:pic>
      <p:pic>
        <p:nvPicPr>
          <p:cNvPr id="286" name="Google Shape;176;p7"/>
          <p:cNvPicPr/>
          <p:nvPr/>
        </p:nvPicPr>
        <p:blipFill>
          <a:blip r:embed="rId3"/>
          <a:srcRect l="8792" t="8207" r="6434" b="2801"/>
          <a:stretch/>
        </p:blipFill>
        <p:spPr>
          <a:xfrm>
            <a:off x="2181330" y="1179900"/>
            <a:ext cx="1751760" cy="1096200"/>
          </a:xfrm>
          <a:prstGeom prst="rect">
            <a:avLst/>
          </a:prstGeom>
          <a:ln w="0">
            <a:noFill/>
          </a:ln>
        </p:spPr>
      </p:pic>
      <p:sp>
        <p:nvSpPr>
          <p:cNvPr id="287" name="Прямоугольник 2"/>
          <p:cNvSpPr/>
          <p:nvPr/>
        </p:nvSpPr>
        <p:spPr>
          <a:xfrm>
            <a:off x="292180" y="738850"/>
            <a:ext cx="4571100" cy="4836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900" spc="-1" dirty="0">
                <a:latin typeface="Montserrat Regular"/>
                <a:ea typeface="Montserrat Regular"/>
              </a:rPr>
              <a:t>МЕЖВЕДОМСТВЕННЫЙ СЕМИНАР </a:t>
            </a:r>
            <a:endParaRPr lang="ru-RU" sz="9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r>
              <a:rPr lang="ru-RU" sz="900" spc="-1" dirty="0">
                <a:latin typeface="Montserrat Regular"/>
                <a:ea typeface="Montserrat Regular"/>
              </a:rPr>
              <a:t>«ШКОЛА ПОДМОСКОВЬЯ — ТЕРРИТОРИЯ БЕЗОПАСНОГО ПОВЕДЕНИЯ» - 20.08.2025</a:t>
            </a:r>
            <a:endParaRPr lang="ru-RU" sz="900" spc="-1" dirty="0">
              <a:latin typeface="Open Sans"/>
            </a:endParaRPr>
          </a:p>
        </p:txBody>
      </p:sp>
      <p:sp>
        <p:nvSpPr>
          <p:cNvPr id="288" name="Прямоугольник 4"/>
          <p:cNvSpPr/>
          <p:nvPr/>
        </p:nvSpPr>
        <p:spPr>
          <a:xfrm>
            <a:off x="4534522" y="809908"/>
            <a:ext cx="4571100" cy="64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900" spc="-1" dirty="0">
                <a:latin typeface="Montserrat Regular"/>
                <a:ea typeface="Montserrat Regular"/>
              </a:rPr>
              <a:t>МЕТОДИЧЕСКИЙ СЕМИНАР «ЦИФРОВОЙ ПОРТРЕТ МОЛОДОГО РОССИЯНИНА: ДИАГНОСТИКА ПРОБЛЕМ, ПРЕОДОЛЕНИЕ СТЕРЕОТИПОВ И ВЫСТРАИВАНИЕ ДИАЛОГА ПОКОЛЕНИЙ» - 13.03.2026</a:t>
            </a:r>
            <a:endParaRPr lang="ru-RU" sz="9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endParaRPr lang="ru-RU" sz="1050" spc="-1" dirty="0">
              <a:latin typeface="Open Sans"/>
            </a:endParaRPr>
          </a:p>
        </p:txBody>
      </p:sp>
      <p:pic>
        <p:nvPicPr>
          <p:cNvPr id="289" name="Google Shape;240;p11" descr="https://downloader.disk.yandex.ru/preview/c21d654fffe43147066453acb661e7477a4a834fe802c1dda32be6e03abcf698/69bac679/kcOUeQl3eudG_6u9RUvKJiy8rB6I0wsoSBDE3deJ0uJYERjHjePeyb8VFvge8c3g4-RfePNpRXtRKwHqwjVb9g%3D%3D?uid=0&amp;filename=DSC05587.JPG&amp;disposition=inline&amp;hash=&amp;limit=0&amp;content_type=image%2Fjpeg&amp;owner_uid=0&amp;tknv=v3&amp;size=1920x912"/>
          <p:cNvPicPr/>
          <p:nvPr/>
        </p:nvPicPr>
        <p:blipFill>
          <a:blip r:embed="rId4"/>
          <a:srcRect l="7036" r="10662"/>
          <a:stretch/>
        </p:blipFill>
        <p:spPr>
          <a:xfrm>
            <a:off x="4721760" y="1411290"/>
            <a:ext cx="1684260" cy="1148310"/>
          </a:xfrm>
          <a:prstGeom prst="rect">
            <a:avLst/>
          </a:prstGeom>
          <a:ln w="0">
            <a:noFill/>
          </a:ln>
        </p:spPr>
      </p:pic>
      <p:pic>
        <p:nvPicPr>
          <p:cNvPr id="290" name="Google Shape;241;p11" descr="C:\Users\BebeshkoLO\Downloads\DSC05783.JPG"/>
          <p:cNvPicPr/>
          <p:nvPr/>
        </p:nvPicPr>
        <p:blipFill>
          <a:blip r:embed="rId5"/>
          <a:srcRect l="3525" r="12949"/>
          <a:stretch/>
        </p:blipFill>
        <p:spPr>
          <a:xfrm>
            <a:off x="6646320" y="1414800"/>
            <a:ext cx="1704240" cy="1144800"/>
          </a:xfrm>
          <a:prstGeom prst="rect">
            <a:avLst/>
          </a:prstGeom>
          <a:ln w="0">
            <a:noFill/>
          </a:ln>
        </p:spPr>
      </p:pic>
      <p:sp>
        <p:nvSpPr>
          <p:cNvPr id="291" name="Прямоугольник 5"/>
          <p:cNvSpPr/>
          <p:nvPr/>
        </p:nvSpPr>
        <p:spPr>
          <a:xfrm>
            <a:off x="4048110" y="2566350"/>
            <a:ext cx="5010120" cy="2297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50" b="1" spc="-1" dirty="0">
                <a:solidFill>
                  <a:schemeClr val="dk1"/>
                </a:solidFill>
                <a:latin typeface="Montserrat Regular"/>
                <a:ea typeface="Calibri"/>
              </a:rPr>
              <a:t>В семинаре приняли участие </a:t>
            </a:r>
            <a:r>
              <a:rPr lang="ru-RU" sz="1050" b="1" spc="-1" dirty="0">
                <a:solidFill>
                  <a:srgbClr val="FF0000"/>
                </a:solidFill>
                <a:latin typeface="Montserrat Regular"/>
                <a:ea typeface="Calibri"/>
              </a:rPr>
              <a:t>более 700 заместителей директоров по ВР</a:t>
            </a:r>
            <a:endParaRPr lang="ru-RU" sz="1050" spc="-1" dirty="0">
              <a:latin typeface="Open Sans"/>
            </a:endParaRPr>
          </a:p>
        </p:txBody>
      </p:sp>
      <p:sp>
        <p:nvSpPr>
          <p:cNvPr id="292" name="Прямоугольник 6"/>
          <p:cNvSpPr/>
          <p:nvPr/>
        </p:nvSpPr>
        <p:spPr>
          <a:xfrm>
            <a:off x="220050" y="2908171"/>
            <a:ext cx="4461210" cy="5298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00" spc="-1" dirty="0">
                <a:latin typeface="Montserrat Regular"/>
                <a:ea typeface="Montserrat Regular"/>
              </a:rPr>
              <a:t>КРУГЛЫЙ СТОЛ «РОЛЬ ППМС-ЦЕНТРОВ В ПРОФИЛАКТИКЕ ДЕВИАНТНОГО ПОВЕДЕНИЯ И ОКАЗАНИЯ АДРЕСНОЙ ПОМОЩИ ДЕТЯМ, ТРЕБУЮЩИМ ОСОБОГО ВНИМАНИЯ» - 25.03.2026</a:t>
            </a:r>
            <a:endParaRPr lang="ru-RU" sz="1000" spc="-1" dirty="0">
              <a:latin typeface="Open Sans"/>
            </a:endParaRPr>
          </a:p>
        </p:txBody>
      </p:sp>
      <p:pic>
        <p:nvPicPr>
          <p:cNvPr id="293" name="Picture 4" descr="https://mo-kuro.ru/upload/media/gallery/0001/20/thumb_19338_gallery_944x618.jpeg"/>
          <p:cNvPicPr/>
          <p:nvPr/>
        </p:nvPicPr>
        <p:blipFill>
          <a:blip r:embed="rId6"/>
          <a:srcRect l="29731" t="32859" r="3820"/>
          <a:stretch/>
        </p:blipFill>
        <p:spPr>
          <a:xfrm>
            <a:off x="2189970" y="3453840"/>
            <a:ext cx="1865970" cy="1234170"/>
          </a:xfrm>
          <a:prstGeom prst="rect">
            <a:avLst/>
          </a:prstGeom>
          <a:ln w="0">
            <a:noFill/>
          </a:ln>
        </p:spPr>
      </p:pic>
      <p:pic>
        <p:nvPicPr>
          <p:cNvPr id="294" name="Picture 6" descr="https://mo-kuro.ru/upload/media/gallery/0001/20/thumb_19339_gallery_944x618.jpeg"/>
          <p:cNvPicPr/>
          <p:nvPr/>
        </p:nvPicPr>
        <p:blipFill>
          <a:blip r:embed="rId7"/>
          <a:srcRect r="14735"/>
          <a:stretch/>
        </p:blipFill>
        <p:spPr>
          <a:xfrm>
            <a:off x="295380" y="3467610"/>
            <a:ext cx="1617570" cy="1241730"/>
          </a:xfrm>
          <a:prstGeom prst="rect">
            <a:avLst/>
          </a:prstGeom>
          <a:ln w="0">
            <a:noFill/>
          </a:ln>
        </p:spPr>
      </p:pic>
      <p:sp>
        <p:nvSpPr>
          <p:cNvPr id="295" name="Прямоугольник 8"/>
          <p:cNvSpPr/>
          <p:nvPr/>
        </p:nvSpPr>
        <p:spPr>
          <a:xfrm>
            <a:off x="159030" y="4751190"/>
            <a:ext cx="3835080" cy="2297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50" b="1" spc="-1">
                <a:solidFill>
                  <a:srgbClr val="FF0000"/>
                </a:solidFill>
                <a:latin typeface="Montserrat Regular"/>
                <a:ea typeface="Montserrat Regular"/>
              </a:rPr>
              <a:t>57 руководителей и специалистов ППМС-Центров </a:t>
            </a:r>
            <a:endParaRPr lang="ru-RU" sz="1050" spc="-1">
              <a:latin typeface="Open Sans"/>
            </a:endParaRPr>
          </a:p>
        </p:txBody>
      </p:sp>
      <p:sp>
        <p:nvSpPr>
          <p:cNvPr id="296" name="Прямоугольник 15"/>
          <p:cNvSpPr/>
          <p:nvPr/>
        </p:nvSpPr>
        <p:spPr>
          <a:xfrm>
            <a:off x="4571910" y="2902770"/>
            <a:ext cx="4461210" cy="3759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00" spc="-1" dirty="0">
                <a:latin typeface="Montserrat Regular"/>
                <a:ea typeface="Montserrat Regular"/>
              </a:rPr>
              <a:t>IX МЕЖРЕГИОНАЛЬНЫЙ ФОРУМ ШКОЛЬНЫХ СЛУЖБ МЕДИАЦИИ</a:t>
            </a:r>
            <a:endParaRPr lang="ru-RU" sz="10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r>
              <a:rPr lang="ru-RU" sz="1000" spc="-1" dirty="0">
                <a:latin typeface="Montserrat Regular"/>
                <a:ea typeface="Montserrat Regular"/>
              </a:rPr>
              <a:t> - 2</a:t>
            </a:r>
            <a:r>
              <a:rPr lang="en-US" sz="1000" spc="-1" dirty="0">
                <a:latin typeface="Montserrat Regular"/>
                <a:ea typeface="Montserrat Regular"/>
              </a:rPr>
              <a:t>7</a:t>
            </a:r>
            <a:r>
              <a:rPr lang="ru-RU" sz="1000" spc="-1" dirty="0">
                <a:latin typeface="Montserrat Regular"/>
                <a:ea typeface="Montserrat Regular"/>
              </a:rPr>
              <a:t>.</a:t>
            </a:r>
            <a:r>
              <a:rPr lang="en-US" sz="1000" spc="-1" dirty="0">
                <a:latin typeface="Montserrat Regular"/>
                <a:ea typeface="Montserrat Regular"/>
              </a:rPr>
              <a:t>11</a:t>
            </a:r>
            <a:r>
              <a:rPr lang="ru-RU" sz="1000" spc="-1" dirty="0">
                <a:latin typeface="Montserrat Regular"/>
                <a:ea typeface="Montserrat Regular"/>
              </a:rPr>
              <a:t>.202</a:t>
            </a:r>
            <a:r>
              <a:rPr lang="en-US" sz="1000" spc="-1" dirty="0">
                <a:latin typeface="Montserrat Regular"/>
                <a:ea typeface="Montserrat Regular"/>
              </a:rPr>
              <a:t>5</a:t>
            </a:r>
            <a:endParaRPr lang="ru-RU" sz="1000" spc="-1" dirty="0">
              <a:latin typeface="Open Sans"/>
            </a:endParaRPr>
          </a:p>
        </p:txBody>
      </p:sp>
      <p:pic>
        <p:nvPicPr>
          <p:cNvPr id="297" name="Рисунок 18"/>
          <p:cNvPicPr/>
          <p:nvPr/>
        </p:nvPicPr>
        <p:blipFill>
          <a:blip r:embed="rId8"/>
          <a:srcRect r="11005" b="26479"/>
          <a:stretch/>
        </p:blipFill>
        <p:spPr>
          <a:xfrm>
            <a:off x="6741630" y="3340980"/>
            <a:ext cx="2072250" cy="1130220"/>
          </a:xfrm>
          <a:prstGeom prst="rect">
            <a:avLst/>
          </a:prstGeom>
          <a:ln w="0">
            <a:noFill/>
          </a:ln>
        </p:spPr>
      </p:pic>
      <p:pic>
        <p:nvPicPr>
          <p:cNvPr id="298" name="Рисунок 19"/>
          <p:cNvPicPr/>
          <p:nvPr/>
        </p:nvPicPr>
        <p:blipFill>
          <a:blip r:embed="rId9"/>
          <a:srcRect l="28007" t="1963" r="263" b="32363"/>
          <a:stretch/>
        </p:blipFill>
        <p:spPr>
          <a:xfrm>
            <a:off x="4744980" y="3340980"/>
            <a:ext cx="1807650" cy="1102680"/>
          </a:xfrm>
          <a:prstGeom prst="rect">
            <a:avLst/>
          </a:prstGeom>
          <a:ln w="0">
            <a:noFill/>
          </a:ln>
        </p:spPr>
      </p:pic>
      <p:sp>
        <p:nvSpPr>
          <p:cNvPr id="299" name="Прямоугольник 1"/>
          <p:cNvSpPr/>
          <p:nvPr/>
        </p:nvSpPr>
        <p:spPr>
          <a:xfrm>
            <a:off x="4373190" y="4583790"/>
            <a:ext cx="473607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50" b="1" spc="-1">
                <a:solidFill>
                  <a:srgbClr val="FF0000"/>
                </a:solidFill>
                <a:latin typeface="Montserrat Regular"/>
                <a:ea typeface="Montserrat Regular"/>
              </a:rPr>
              <a:t>Более 250 специалистов </a:t>
            </a:r>
            <a:r>
              <a:rPr lang="ru-RU" sz="1050" b="1" spc="-1">
                <a:latin typeface="Montserrat Regular"/>
                <a:ea typeface="Montserrat Regular"/>
              </a:rPr>
              <a:t>образовательных организаций Московской области очно и </a:t>
            </a:r>
            <a:r>
              <a:rPr lang="ru-RU" sz="1050" b="1" spc="-1">
                <a:solidFill>
                  <a:srgbClr val="FF0000"/>
                </a:solidFill>
                <a:latin typeface="Montserrat Regular"/>
                <a:ea typeface="Montserrat Regular"/>
              </a:rPr>
              <a:t>более 1800 просмотров записи на платформе ВК </a:t>
            </a:r>
            <a:endParaRPr lang="ru-RU" sz="1050" spc="-1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0400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2"/>
          <p:cNvSpPr/>
          <p:nvPr/>
        </p:nvSpPr>
        <p:spPr>
          <a:xfrm>
            <a:off x="540000" y="154980"/>
            <a:ext cx="5737500" cy="77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defTabSz="685800">
              <a:tabLst>
                <a:tab pos="0" algn="l"/>
              </a:tabLst>
            </a:pPr>
            <a:endParaRPr lang="ru-RU" sz="1500" spc="-1" dirty="0">
              <a:latin typeface="Open Sans"/>
            </a:endParaRPr>
          </a:p>
        </p:txBody>
      </p:sp>
      <p:pic>
        <p:nvPicPr>
          <p:cNvPr id="461" name="Рисунок 13"/>
          <p:cNvPicPr/>
          <p:nvPr/>
        </p:nvPicPr>
        <p:blipFill>
          <a:blip r:embed="rId2"/>
          <a:srcRect l="5053" t="37513" r="5960" b="4646"/>
          <a:stretch/>
        </p:blipFill>
        <p:spPr>
          <a:xfrm>
            <a:off x="1200049" y="1468143"/>
            <a:ext cx="2038871" cy="1803443"/>
          </a:xfrm>
          <a:prstGeom prst="rect">
            <a:avLst/>
          </a:prstGeom>
          <a:ln w="0">
            <a:noFill/>
          </a:ln>
        </p:spPr>
      </p:pic>
      <p:pic>
        <p:nvPicPr>
          <p:cNvPr id="462" name="Рисунок 14"/>
          <p:cNvPicPr/>
          <p:nvPr/>
        </p:nvPicPr>
        <p:blipFill>
          <a:blip r:embed="rId3"/>
          <a:stretch/>
        </p:blipFill>
        <p:spPr>
          <a:xfrm>
            <a:off x="762597" y="3349112"/>
            <a:ext cx="3029940" cy="477900"/>
          </a:xfrm>
          <a:prstGeom prst="rect">
            <a:avLst/>
          </a:prstGeom>
          <a:ln w="0">
            <a:noFill/>
          </a:ln>
        </p:spPr>
      </p:pic>
      <p:sp>
        <p:nvSpPr>
          <p:cNvPr id="463" name="Прямоугольник 27"/>
          <p:cNvSpPr/>
          <p:nvPr/>
        </p:nvSpPr>
        <p:spPr>
          <a:xfrm>
            <a:off x="4729531" y="1824699"/>
            <a:ext cx="174123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2100" b="1" spc="-1" dirty="0" smtClean="0">
                <a:latin typeface="Montserrat"/>
                <a:ea typeface="Calibri"/>
              </a:rPr>
              <a:t>4</a:t>
            </a:r>
            <a:r>
              <a:rPr lang="en-US" sz="2100" b="1" spc="-1" dirty="0" smtClean="0">
                <a:latin typeface="Montserrat"/>
                <a:ea typeface="Calibri"/>
              </a:rPr>
              <a:t>500</a:t>
            </a:r>
            <a:r>
              <a:rPr lang="ru-RU" sz="2100" b="1" spc="-1" dirty="0" smtClean="0">
                <a:latin typeface="Montserrat"/>
                <a:ea typeface="Calibri"/>
              </a:rPr>
              <a:t> </a:t>
            </a:r>
            <a:r>
              <a:rPr lang="ru-RU" sz="1050" b="1" spc="-1" dirty="0" smtClean="0">
                <a:latin typeface="Montserrat"/>
                <a:ea typeface="Calibri"/>
              </a:rPr>
              <a:t>участников</a:t>
            </a:r>
            <a:endParaRPr lang="ru-RU" sz="1050" spc="-1" dirty="0">
              <a:latin typeface="Open Sans"/>
            </a:endParaRPr>
          </a:p>
        </p:txBody>
      </p:sp>
      <p:sp>
        <p:nvSpPr>
          <p:cNvPr id="464" name="Shape 4"/>
          <p:cNvSpPr/>
          <p:nvPr/>
        </p:nvSpPr>
        <p:spPr>
          <a:xfrm>
            <a:off x="3840151" y="2250566"/>
            <a:ext cx="3519990" cy="461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290" tIns="33750" rIns="34290" bIns="33750" anchor="t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751"/>
              </a:spcBef>
            </a:pPr>
            <a:r>
              <a:rPr lang="ru-RU" sz="1050" b="1" spc="-1" dirty="0">
                <a:latin typeface="Montserrat"/>
                <a:ea typeface="Calibri"/>
              </a:rPr>
              <a:t> Штабы </a:t>
            </a:r>
            <a:r>
              <a:rPr lang="ru-RU" sz="1050" b="1" spc="-1" dirty="0" smtClean="0">
                <a:latin typeface="Montserrat"/>
                <a:ea typeface="Calibri"/>
              </a:rPr>
              <a:t>воспитательной </a:t>
            </a:r>
            <a:r>
              <a:rPr lang="ru-RU" sz="1050" b="1" spc="-1" dirty="0">
                <a:latin typeface="Montserrat"/>
                <a:ea typeface="Calibri"/>
              </a:rPr>
              <a:t>работы школ</a:t>
            </a:r>
            <a:r>
              <a:rPr lang="en-US" sz="1050" b="1" spc="-1" dirty="0">
                <a:latin typeface="Montserrat"/>
                <a:ea typeface="Calibri"/>
              </a:rPr>
              <a:t> </a:t>
            </a:r>
            <a:endParaRPr lang="ru-RU" sz="1050" b="1" spc="-1" dirty="0" smtClean="0">
              <a:latin typeface="Montserrat"/>
              <a:ea typeface="Calibri"/>
            </a:endParaRPr>
          </a:p>
          <a:p>
            <a:pPr algn="ctr" defTabSz="685800">
              <a:lnSpc>
                <a:spcPct val="90000"/>
              </a:lnSpc>
              <a:spcBef>
                <a:spcPts val="751"/>
              </a:spcBef>
            </a:pPr>
            <a:r>
              <a:rPr lang="ru-RU" sz="1050" b="1" spc="-1" dirty="0" smtClean="0">
                <a:latin typeface="Montserrat"/>
                <a:ea typeface="Calibri"/>
              </a:rPr>
              <a:t>Московской области</a:t>
            </a:r>
            <a:endParaRPr lang="ru-RU" sz="1050" spc="-1" dirty="0">
              <a:latin typeface="Open Sans"/>
            </a:endParaRPr>
          </a:p>
        </p:txBody>
      </p:sp>
      <p:sp>
        <p:nvSpPr>
          <p:cNvPr id="465" name="TextBox 607"/>
          <p:cNvSpPr/>
          <p:nvPr/>
        </p:nvSpPr>
        <p:spPr>
          <a:xfrm>
            <a:off x="762597" y="3756417"/>
            <a:ext cx="3373920" cy="5332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/>
            <a:r>
              <a:rPr lang="ru-RU" sz="1350" u="sng" spc="-1" dirty="0">
                <a:solidFill>
                  <a:srgbClr val="0000FF"/>
                </a:solidFill>
                <a:latin typeface="Open Sans"/>
                <a:ea typeface="Arial"/>
                <a:hlinkClick r:id="rId4"/>
              </a:rPr>
              <a:t>https://max.ru/join/0CNkrTaCMaD2grwwTjRAAcnOPnm-vaWMktKr-1rpjbs</a:t>
            </a:r>
            <a:endParaRPr lang="ru-RU" sz="1350" spc="-1" dirty="0">
              <a:latin typeface="Open Sans"/>
            </a:endParaRPr>
          </a:p>
          <a:p>
            <a:pPr defTabSz="685800"/>
            <a:endParaRPr lang="ru-RU" sz="1350" spc="-1" dirty="0">
              <a:latin typeface="Open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0000" y="774559"/>
            <a:ext cx="73910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sz="1600" kern="1200" dirty="0">
                <a:solidFill>
                  <a:prstClr val="black"/>
                </a:solidFill>
                <a:latin typeface="Montserrat"/>
                <a:cs typeface="Calibri" panose="020F0502020204030204" pitchFamily="34" charset="0"/>
              </a:rPr>
              <a:t>Методическое</a:t>
            </a:r>
            <a:r>
              <a:rPr lang="ru-RU" kern="1200" dirty="0">
                <a:solidFill>
                  <a:prstClr val="black"/>
                </a:solidFill>
                <a:latin typeface="Montserrat"/>
                <a:cs typeface="Calibri" panose="020F0502020204030204" pitchFamily="34" charset="0"/>
              </a:rPr>
              <a:t>, организационное, информационно-консультационное сопровождение воспитательной деятельности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0000" y="373454"/>
            <a:ext cx="6709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spc="-1" dirty="0" smtClean="0">
                <a:solidFill>
                  <a:srgbClr val="7F7F7F"/>
                </a:solidFill>
                <a:latin typeface="Montserrat"/>
                <a:ea typeface="Calibri"/>
              </a:rPr>
              <a:t>ЦЕНТР СОЦИАЛЬНО-ПЕДАГОГИЧЕСКОГО СОПРОВОЖДЕНИЯ</a:t>
            </a:r>
            <a:endParaRPr lang="ru-RU" sz="1600" spc="-1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316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0300" y="339932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/>
              <a:t>Акимова Лидия Викторовна, </a:t>
            </a:r>
          </a:p>
          <a:p>
            <a:pPr algn="r"/>
            <a:r>
              <a:rPr lang="ru-RU" dirty="0"/>
              <a:t>8-499-940-10-37, доб.120</a:t>
            </a:r>
          </a:p>
          <a:p>
            <a:pPr algn="r"/>
            <a:r>
              <a:rPr lang="ru-RU" dirty="0"/>
              <a:t>8-903-183-49-29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2"/>
              </a:rPr>
              <a:t>lidiyakimova01@gmail.com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3"/>
              </a:rPr>
              <a:t>akimova_lv@mo-kuro.ru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01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122;p2"/>
          <p:cNvSpPr/>
          <p:nvPr/>
        </p:nvSpPr>
        <p:spPr>
          <a:xfrm>
            <a:off x="289440" y="1332720"/>
            <a:ext cx="469908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2100" b="1" spc="-1">
                <a:solidFill>
                  <a:schemeClr val="dk1"/>
                </a:solidFill>
                <a:latin typeface="Calibri"/>
                <a:ea typeface="Calibri"/>
              </a:rPr>
              <a:t> </a:t>
            </a:r>
            <a:endParaRPr lang="ru-RU" sz="2100" spc="-1">
              <a:latin typeface="Open Sans"/>
            </a:endParaRPr>
          </a:p>
        </p:txBody>
      </p:sp>
      <p:sp>
        <p:nvSpPr>
          <p:cNvPr id="76" name="Google Shape;126;p2"/>
          <p:cNvSpPr/>
          <p:nvPr/>
        </p:nvSpPr>
        <p:spPr>
          <a:xfrm>
            <a:off x="328320" y="534600"/>
            <a:ext cx="93420" cy="131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>
              <a:tabLst>
                <a:tab pos="0" algn="l"/>
              </a:tabLst>
            </a:pPr>
            <a:endParaRPr lang="ru-RU" sz="1050" spc="-1">
              <a:latin typeface="Open Sans"/>
              <a:ea typeface="Arial"/>
            </a:endParaRPr>
          </a:p>
        </p:txBody>
      </p:sp>
      <p:sp>
        <p:nvSpPr>
          <p:cNvPr id="77" name="Google Shape;127;p2"/>
          <p:cNvSpPr/>
          <p:nvPr/>
        </p:nvSpPr>
        <p:spPr>
          <a:xfrm>
            <a:off x="328320" y="534600"/>
            <a:ext cx="93420" cy="131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>
              <a:tabLst>
                <a:tab pos="0" algn="l"/>
              </a:tabLst>
            </a:pPr>
            <a:endParaRPr lang="ru-RU" sz="1050" spc="-1">
              <a:latin typeface="Open Sans"/>
              <a:ea typeface="Arial"/>
            </a:endParaRPr>
          </a:p>
        </p:txBody>
      </p:sp>
      <p:sp>
        <p:nvSpPr>
          <p:cNvPr id="78" name="Рисунок 2"/>
          <p:cNvSpPr/>
          <p:nvPr/>
        </p:nvSpPr>
        <p:spPr>
          <a:xfrm>
            <a:off x="169020" y="1270620"/>
            <a:ext cx="1192590" cy="106083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/>
            <a:endParaRPr lang="ru-RU" sz="1350" spc="-1">
              <a:latin typeface="Open Sans"/>
              <a:ea typeface="Arial"/>
            </a:endParaRPr>
          </a:p>
        </p:txBody>
      </p:sp>
      <p:sp>
        <p:nvSpPr>
          <p:cNvPr id="79" name="Рисунок 3"/>
          <p:cNvSpPr/>
          <p:nvPr/>
        </p:nvSpPr>
        <p:spPr>
          <a:xfrm>
            <a:off x="150930" y="2426220"/>
            <a:ext cx="1127790" cy="112779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DDD9C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/>
            <a:endParaRPr lang="ru-RU" sz="1350" spc="-1">
              <a:latin typeface="Open Sans"/>
              <a:ea typeface="Arial"/>
            </a:endParaRPr>
          </a:p>
        </p:txBody>
      </p:sp>
      <p:sp>
        <p:nvSpPr>
          <p:cNvPr id="80" name="Рисунок 4"/>
          <p:cNvSpPr/>
          <p:nvPr/>
        </p:nvSpPr>
        <p:spPr>
          <a:xfrm>
            <a:off x="169020" y="3649050"/>
            <a:ext cx="1121310" cy="988470"/>
          </a:xfrm>
          <a:prstGeom prst="ellipse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/>
            <a:endParaRPr lang="ru-RU" sz="1350" spc="-1">
              <a:latin typeface="Open Sans"/>
              <a:ea typeface="Arial"/>
            </a:endParaRPr>
          </a:p>
        </p:txBody>
      </p:sp>
      <p:sp>
        <p:nvSpPr>
          <p:cNvPr id="81" name="Прямоугольник 5"/>
          <p:cNvSpPr/>
          <p:nvPr/>
        </p:nvSpPr>
        <p:spPr>
          <a:xfrm>
            <a:off x="1396980" y="1131570"/>
            <a:ext cx="7508160" cy="301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spcBef>
                <a:spcPts val="451"/>
              </a:spcBef>
              <a:spcAft>
                <a:spcPts val="451"/>
              </a:spcAft>
            </a:pPr>
            <a:r>
              <a:rPr lang="ru-RU" sz="1350" b="1" spc="-1" dirty="0" smtClean="0">
                <a:solidFill>
                  <a:schemeClr val="dk1"/>
                </a:solidFill>
                <a:latin typeface="Montserrat"/>
                <a:ea typeface="Arial"/>
              </a:rPr>
              <a:t>1. Деятельность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международных террористических организаций, украинских спецслужб и неонацистских формирований 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по подготовке и совершению на территории региона террористических актов и диверсий;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вербовка местных жителей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, прежде всего молодежи;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атаки вооруженными формированиями Украины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; провоцирование межэтнических и межконфессиональных конфликтов, способных привести к совершению преступлений террористической </a:t>
            </a:r>
            <a:r>
              <a:rPr lang="ru-RU" sz="1350" spc="-1" dirty="0" smtClean="0">
                <a:solidFill>
                  <a:schemeClr val="dk1"/>
                </a:solidFill>
                <a:latin typeface="Montserrat"/>
                <a:ea typeface="Arial"/>
              </a:rPr>
              <a:t>направленности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spcAft>
                <a:spcPts val="451"/>
              </a:spcAft>
            </a:pPr>
            <a:endParaRPr lang="ru-RU" sz="1200" spc="-1" dirty="0">
              <a:latin typeface="Open Sans"/>
            </a:endParaRPr>
          </a:p>
          <a:p>
            <a:pPr defTabSz="685800"/>
            <a:r>
              <a:rPr lang="ru-RU" sz="1350" b="1" spc="-1" dirty="0" smtClean="0">
                <a:solidFill>
                  <a:schemeClr val="dk1"/>
                </a:solidFill>
                <a:latin typeface="Montserrat"/>
                <a:ea typeface="Arial"/>
              </a:rPr>
              <a:t>2. Деструктивные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не выявляемые сетевые интернет-сообщества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 (телеграмм-каналы типа «Леонардо </a:t>
            </a:r>
            <a:r>
              <a:rPr lang="ru-RU" sz="1350" spc="-1" dirty="0" err="1">
                <a:solidFill>
                  <a:schemeClr val="dk1"/>
                </a:solidFill>
                <a:latin typeface="Montserrat"/>
                <a:ea typeface="Arial"/>
              </a:rPr>
              <a:t>Дайвинчик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»</a:t>
            </a:r>
            <a:r>
              <a:rPr lang="en-US" sz="1350" spc="-1" dirty="0">
                <a:solidFill>
                  <a:schemeClr val="dk1"/>
                </a:solidFill>
                <a:latin typeface="Montserrat"/>
                <a:ea typeface="Arial"/>
              </a:rPr>
              <a:t> 5 409 743 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пользователей);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анонимность и иллюзия безнаказанности в сети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; </a:t>
            </a: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доступность инструментов для атак </a:t>
            </a:r>
            <a:r>
              <a:rPr lang="ru-RU" sz="1350" spc="-1" dirty="0">
                <a:solidFill>
                  <a:schemeClr val="dk1"/>
                </a:solidFill>
                <a:latin typeface="Montserrat"/>
                <a:ea typeface="Arial"/>
              </a:rPr>
              <a:t>(низкий порог входа</a:t>
            </a:r>
            <a:r>
              <a:rPr lang="ru-RU" sz="1350" spc="-1" dirty="0" smtClean="0">
                <a:solidFill>
                  <a:schemeClr val="dk1"/>
                </a:solidFill>
                <a:latin typeface="Montserrat"/>
                <a:ea typeface="Arial"/>
              </a:rPr>
              <a:t>) 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spcAft>
                <a:spcPts val="451"/>
              </a:spcAft>
            </a:pPr>
            <a:endParaRPr lang="ru-RU" sz="1950" spc="-1" dirty="0">
              <a:latin typeface="Open Sans"/>
            </a:endParaRPr>
          </a:p>
          <a:p>
            <a:pPr defTabSz="685800">
              <a:spcBef>
                <a:spcPts val="451"/>
              </a:spcBef>
              <a:spcAft>
                <a:spcPts val="451"/>
              </a:spcAft>
            </a:pPr>
            <a:r>
              <a:rPr lang="ru-RU" sz="1350" b="1" spc="-1" dirty="0">
                <a:solidFill>
                  <a:schemeClr val="dk1"/>
                </a:solidFill>
                <a:latin typeface="Montserrat"/>
                <a:ea typeface="Arial"/>
              </a:rPr>
              <a:t>3. Отсутствие контроля со стороны </a:t>
            </a:r>
            <a:r>
              <a:rPr lang="ru-RU" sz="1350" b="1" spc="-1" dirty="0" smtClean="0">
                <a:solidFill>
                  <a:schemeClr val="dk1"/>
                </a:solidFill>
                <a:latin typeface="Montserrat"/>
                <a:ea typeface="Arial"/>
              </a:rPr>
              <a:t>родителей </a:t>
            </a:r>
            <a:endParaRPr lang="ru-RU" sz="1350" spc="-1" dirty="0">
              <a:latin typeface="Open Sans"/>
            </a:endParaRPr>
          </a:p>
        </p:txBody>
      </p:sp>
      <p:sp>
        <p:nvSpPr>
          <p:cNvPr id="82" name="TextBox 6"/>
          <p:cNvSpPr/>
          <p:nvPr/>
        </p:nvSpPr>
        <p:spPr>
          <a:xfrm>
            <a:off x="532312" y="344179"/>
            <a:ext cx="6453000" cy="2989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1500" b="1" spc="-1">
                <a:solidFill>
                  <a:schemeClr val="dk1">
                    <a:lumMod val="50000"/>
                    <a:lumOff val="50000"/>
                  </a:schemeClr>
                </a:solidFill>
                <a:latin typeface="Montserrat"/>
                <a:ea typeface="Arial"/>
              </a:rPr>
              <a:t>ГЛАВНЫЕ УГРОЗООБРАЗУЮЩИЕ ФАКТОРЫ</a:t>
            </a:r>
            <a:endParaRPr lang="ru-RU" sz="1500" spc="-1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7853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45;p 5"/>
          <p:cNvSpPr/>
          <p:nvPr/>
        </p:nvSpPr>
        <p:spPr>
          <a:xfrm>
            <a:off x="710640" y="130467"/>
            <a:ext cx="6995160" cy="51619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000" tIns="27000" rIns="27000" bIns="27000" anchor="t">
            <a:spAutoFit/>
          </a:bodyPr>
          <a:lstStyle/>
          <a:p>
            <a:pPr defTabSz="685800"/>
            <a:r>
              <a:rPr lang="ru-RU" sz="1500" b="1" spc="39" dirty="0">
                <a:solidFill>
                  <a:srgbClr val="A6A6A6"/>
                </a:solidFill>
                <a:latin typeface="Montserrat"/>
                <a:ea typeface="Montserrat"/>
              </a:rPr>
              <a:t>РЕГИОНАЛЬНАЯ НОРМАТИВНО-ПРАВОВАЯ БАЗА ПРОФИЛАКТИЧЕСКОЙ РАБОТЫ </a:t>
            </a:r>
            <a:endParaRPr lang="ru-RU" sz="1500" spc="-1" dirty="0">
              <a:latin typeface="Open Sans"/>
            </a:endParaRPr>
          </a:p>
        </p:txBody>
      </p:sp>
      <p:sp>
        <p:nvSpPr>
          <p:cNvPr id="84" name="Прямоугольник 36"/>
          <p:cNvSpPr/>
          <p:nvPr/>
        </p:nvSpPr>
        <p:spPr>
          <a:xfrm>
            <a:off x="5962410" y="1136160"/>
            <a:ext cx="3105810" cy="7606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 defTabSz="3429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Письмо Министерства образования Московской области от 24.09.2025 № 18Исх-13230/14-01</a:t>
            </a:r>
            <a:endParaRPr lang="ru-RU" sz="900" spc="-1">
              <a:latin typeface="Open Sans"/>
            </a:endParaRPr>
          </a:p>
          <a:p>
            <a:pPr algn="ctr" defTabSz="342900"/>
            <a:endParaRPr lang="ru-RU" sz="900" spc="-1">
              <a:latin typeface="Open Sans"/>
            </a:endParaRPr>
          </a:p>
          <a:p>
            <a:pPr algn="ctr" defTabSz="3429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Методические рекомендации об организации учета </a:t>
            </a:r>
            <a:endParaRPr lang="ru-RU" sz="900" spc="-1">
              <a:latin typeface="Open Sans"/>
            </a:endParaRPr>
          </a:p>
          <a:p>
            <a:pPr algn="ctr" defTabSz="3429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85" name="Прямоугольник 37"/>
          <p:cNvSpPr/>
          <p:nvPr/>
        </p:nvSpPr>
        <p:spPr>
          <a:xfrm>
            <a:off x="2971890" y="1136160"/>
            <a:ext cx="2931390" cy="11761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Распоряжение Министерства образования Московской области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от 15.08.2025 № Р-708 </a:t>
            </a:r>
            <a:endParaRPr lang="ru-RU" sz="900" spc="-1">
              <a:latin typeface="Open Sans"/>
            </a:endParaRPr>
          </a:p>
          <a:p>
            <a:pPr algn="ctr" defTabSz="685800"/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«Об утверждении Положения </a:t>
            </a:r>
            <a:r>
              <a:rPr sz="900"/>
              <a:t/>
            </a:r>
            <a:br>
              <a:rPr sz="900"/>
            </a:br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об учете отдельных категорий несовершеннолетних в образовательных организациях в Московской области» </a:t>
            </a:r>
            <a:endParaRPr lang="ru-RU" sz="900" spc="-1">
              <a:latin typeface="Open Sans"/>
            </a:endParaRPr>
          </a:p>
        </p:txBody>
      </p:sp>
      <p:sp>
        <p:nvSpPr>
          <p:cNvPr id="86" name="Прямоугольник 38"/>
          <p:cNvSpPr/>
          <p:nvPr/>
        </p:nvSpPr>
        <p:spPr>
          <a:xfrm>
            <a:off x="120690" y="1136160"/>
            <a:ext cx="2669760" cy="17301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Распоряжение Министерства образования Московской области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от 02.04.2025  № Р- 418 </a:t>
            </a:r>
            <a:endParaRPr lang="ru-RU" sz="900" spc="-1">
              <a:latin typeface="Open Sans"/>
            </a:endParaRPr>
          </a:p>
          <a:p>
            <a:pPr algn="ctr" defTabSz="685800"/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chemeClr val="dk1"/>
                </a:solidFill>
                <a:latin typeface="Montserrat"/>
                <a:ea typeface="Arial"/>
              </a:rPr>
              <a:t>Об утверждении порядка действий в образовательных организациях при работе с несовершеннолетними с девиантным поведением и типового плана работы образовательных организаций по профилактике правонарушений и преступлений обучающихся, состоящих на различных видах профилактического учета</a:t>
            </a:r>
            <a:endParaRPr lang="ru-RU" sz="900" spc="-1">
              <a:latin typeface="Open Sans"/>
            </a:endParaRPr>
          </a:p>
        </p:txBody>
      </p:sp>
      <p:cxnSp>
        <p:nvCxnSpPr>
          <p:cNvPr id="87" name="Прямая соединительная линия 1"/>
          <p:cNvCxnSpPr/>
          <p:nvPr/>
        </p:nvCxnSpPr>
        <p:spPr>
          <a:xfrm>
            <a:off x="2914650" y="1136160"/>
            <a:ext cx="1890" cy="3794850"/>
          </a:xfrm>
          <a:prstGeom prst="straightConnector1">
            <a:avLst/>
          </a:prstGeom>
          <a:ln w="25400">
            <a:solidFill>
              <a:srgbClr val="D9D9D9"/>
            </a:solidFill>
            <a:prstDash val="dash"/>
            <a:round/>
          </a:ln>
        </p:spPr>
      </p:cxnSp>
      <p:cxnSp>
        <p:nvCxnSpPr>
          <p:cNvPr id="88" name="Прямая соединительная линия 3"/>
          <p:cNvCxnSpPr/>
          <p:nvPr/>
        </p:nvCxnSpPr>
        <p:spPr>
          <a:xfrm>
            <a:off x="5947830" y="1136160"/>
            <a:ext cx="1890" cy="3794850"/>
          </a:xfrm>
          <a:prstGeom prst="straightConnector1">
            <a:avLst/>
          </a:prstGeom>
          <a:ln w="25400">
            <a:solidFill>
              <a:srgbClr val="D9D9D9"/>
            </a:solidFill>
            <a:prstDash val="dash"/>
            <a:round/>
          </a:ln>
        </p:spPr>
      </p:cxnSp>
      <p:pic>
        <p:nvPicPr>
          <p:cNvPr id="89" name="Рисунок 16"/>
          <p:cNvPicPr/>
          <p:nvPr/>
        </p:nvPicPr>
        <p:blipFill>
          <a:blip r:embed="rId2"/>
          <a:stretch/>
        </p:blipFill>
        <p:spPr>
          <a:xfrm>
            <a:off x="3971970" y="3423870"/>
            <a:ext cx="1033830" cy="1033830"/>
          </a:xfrm>
          <a:prstGeom prst="rect">
            <a:avLst/>
          </a:prstGeom>
          <a:ln w="0">
            <a:noFill/>
          </a:ln>
        </p:spPr>
      </p:pic>
      <p:pic>
        <p:nvPicPr>
          <p:cNvPr id="90" name="Рисунок 17"/>
          <p:cNvPicPr/>
          <p:nvPr/>
        </p:nvPicPr>
        <p:blipFill>
          <a:blip r:embed="rId3"/>
          <a:stretch/>
        </p:blipFill>
        <p:spPr>
          <a:xfrm>
            <a:off x="966870" y="3392010"/>
            <a:ext cx="1033830" cy="103383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18"/>
          <p:cNvPicPr/>
          <p:nvPr/>
        </p:nvPicPr>
        <p:blipFill>
          <a:blip r:embed="rId4"/>
          <a:stretch/>
        </p:blipFill>
        <p:spPr>
          <a:xfrm>
            <a:off x="6192720" y="2054160"/>
            <a:ext cx="1033830" cy="1033830"/>
          </a:xfrm>
          <a:prstGeom prst="rect">
            <a:avLst/>
          </a:prstGeom>
          <a:ln w="0">
            <a:noFill/>
          </a:ln>
        </p:spPr>
      </p:pic>
      <p:pic>
        <p:nvPicPr>
          <p:cNvPr id="92" name="Рисунок 19"/>
          <p:cNvPicPr/>
          <p:nvPr/>
        </p:nvPicPr>
        <p:blipFill>
          <a:blip r:embed="rId4"/>
          <a:stretch/>
        </p:blipFill>
        <p:spPr>
          <a:xfrm>
            <a:off x="7790310" y="2054160"/>
            <a:ext cx="1033830" cy="1033830"/>
          </a:xfrm>
          <a:prstGeom prst="rect">
            <a:avLst/>
          </a:prstGeom>
          <a:ln w="0">
            <a:noFill/>
          </a:ln>
        </p:spPr>
      </p:pic>
      <p:sp>
        <p:nvSpPr>
          <p:cNvPr id="93" name="Прямоугольник 39"/>
          <p:cNvSpPr/>
          <p:nvPr/>
        </p:nvSpPr>
        <p:spPr>
          <a:xfrm>
            <a:off x="7705800" y="3123900"/>
            <a:ext cx="1207894" cy="1951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 defTabSz="685800"/>
            <a:r>
              <a:rPr lang="ru-RU" sz="825" spc="-1">
                <a:solidFill>
                  <a:schemeClr val="dk2"/>
                </a:solidFill>
                <a:latin typeface="Arial"/>
                <a:ea typeface="Arial"/>
              </a:rPr>
              <a:t>Приложения к письму</a:t>
            </a:r>
            <a:endParaRPr lang="ru-RU" sz="825" spc="-1">
              <a:latin typeface="Open Sans"/>
            </a:endParaRPr>
          </a:p>
        </p:txBody>
      </p:sp>
      <p:sp>
        <p:nvSpPr>
          <p:cNvPr id="94" name="Прямоугольник 168"/>
          <p:cNvSpPr/>
          <p:nvPr/>
        </p:nvSpPr>
        <p:spPr>
          <a:xfrm>
            <a:off x="6069060" y="3392011"/>
            <a:ext cx="3000510" cy="14531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67500" tIns="33750" rIns="67500" bIns="33750" numCol="1" spcCol="0" anchor="t">
            <a:spAutoFit/>
          </a:bodyPr>
          <a:lstStyle/>
          <a:p>
            <a:pPr algn="ctr" defTabSz="685800">
              <a:tabLst>
                <a:tab pos="0" algn="l"/>
              </a:tabLst>
            </a:pPr>
            <a:r>
              <a:rPr lang="ru-RU" sz="900" b="1" spc="-1">
                <a:solidFill>
                  <a:schemeClr val="dk1"/>
                </a:solidFill>
                <a:latin typeface="Montserrat"/>
                <a:ea typeface="Montserrat"/>
              </a:rPr>
              <a:t>Письмо Министерства образования Московской области </a:t>
            </a:r>
            <a:endParaRPr lang="ru-RU" sz="900" spc="-1">
              <a:latin typeface="Open Sans"/>
            </a:endParaRPr>
          </a:p>
          <a:p>
            <a:pPr algn="ctr" defTabSz="685800">
              <a:tabLst>
                <a:tab pos="0" algn="l"/>
              </a:tabLst>
            </a:pPr>
            <a:r>
              <a:rPr lang="ru-RU" sz="900" b="1" spc="-1">
                <a:solidFill>
                  <a:schemeClr val="dk1"/>
                </a:solidFill>
                <a:latin typeface="Montserrat"/>
                <a:ea typeface="Montserrat"/>
              </a:rPr>
              <a:t>от 05.03.2026 №18Исх-1877/14-01</a:t>
            </a:r>
            <a:endParaRPr lang="ru-RU" sz="900" spc="-1">
              <a:latin typeface="Open Sans"/>
            </a:endParaRPr>
          </a:p>
          <a:p>
            <a:pPr algn="ctr" defTabSz="685800">
              <a:tabLst>
                <a:tab pos="0" algn="l"/>
              </a:tabLst>
            </a:pPr>
            <a:endParaRPr lang="ru-RU" sz="900" spc="-1">
              <a:latin typeface="Open Sans"/>
            </a:endParaRPr>
          </a:p>
          <a:p>
            <a:pPr algn="ctr" defTabSz="685800">
              <a:tabLst>
                <a:tab pos="0" algn="l"/>
              </a:tabLst>
            </a:pPr>
            <a:r>
              <a:rPr lang="ru-RU" sz="900" b="1" spc="-1">
                <a:solidFill>
                  <a:schemeClr val="dk1"/>
                </a:solidFill>
                <a:latin typeface="Montserrat"/>
                <a:ea typeface="Montserrat"/>
              </a:rPr>
              <a:t>Методические рекомендации </a:t>
            </a:r>
            <a:endParaRPr lang="ru-RU" sz="900" spc="-1">
              <a:latin typeface="Open Sans"/>
            </a:endParaRPr>
          </a:p>
          <a:p>
            <a:pPr algn="ctr" defTabSz="685800">
              <a:tabLst>
                <a:tab pos="0" algn="l"/>
              </a:tabLst>
            </a:pPr>
            <a:r>
              <a:rPr lang="ru-RU" sz="900" b="1" spc="-1">
                <a:solidFill>
                  <a:schemeClr val="dk1"/>
                </a:solidFill>
                <a:latin typeface="Montserrat"/>
                <a:ea typeface="Montserrat"/>
              </a:rPr>
              <a:t>по профилактике правонарушений несовершеннолетних, проявлений экстремизма и терроризма, а также для обеспечения психологической безопасности и благополучия обучающихся</a:t>
            </a:r>
            <a:endParaRPr lang="ru-RU" sz="900" spc="-1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888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237;p8"/>
          <p:cNvSpPr/>
          <p:nvPr/>
        </p:nvSpPr>
        <p:spPr>
          <a:xfrm>
            <a:off x="534382" y="358770"/>
            <a:ext cx="6516720" cy="28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000" tIns="27000" rIns="27000" bIns="2700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500" b="1" spc="-1" dirty="0">
                <a:solidFill>
                  <a:srgbClr val="7F7F7F"/>
                </a:solidFill>
                <a:latin typeface="Montserrat"/>
                <a:ea typeface="Calibri"/>
              </a:rPr>
              <a:t>МЕТОДИЧЕСКИЕ МАТЕРИАЛЫ ПО ПРОФИЛАКТИКЕ </a:t>
            </a:r>
            <a:endParaRPr lang="ru-RU" sz="1500" spc="-1" dirty="0">
              <a:latin typeface="Montserrat"/>
            </a:endParaRPr>
          </a:p>
        </p:txBody>
      </p:sp>
      <p:pic>
        <p:nvPicPr>
          <p:cNvPr id="125" name="Google Shape;238;p8"/>
          <p:cNvPicPr/>
          <p:nvPr/>
        </p:nvPicPr>
        <p:blipFill>
          <a:blip r:embed="rId2"/>
          <a:stretch/>
        </p:blipFill>
        <p:spPr>
          <a:xfrm>
            <a:off x="5901390" y="1321110"/>
            <a:ext cx="1811700" cy="1811700"/>
          </a:xfrm>
          <a:prstGeom prst="rect">
            <a:avLst/>
          </a:prstGeom>
          <a:ln w="0">
            <a:noFill/>
          </a:ln>
        </p:spPr>
      </p:pic>
      <p:sp>
        <p:nvSpPr>
          <p:cNvPr id="126" name="Google Shape;239;p8"/>
          <p:cNvSpPr/>
          <p:nvPr/>
        </p:nvSpPr>
        <p:spPr>
          <a:xfrm>
            <a:off x="4987440" y="3460860"/>
            <a:ext cx="3567240" cy="2528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 defTabSz="685800">
              <a:tabLst>
                <a:tab pos="0" algn="l"/>
              </a:tabLst>
            </a:pPr>
            <a:r>
              <a:rPr lang="ru-RU" sz="1200" u="sng" spc="-1" dirty="0">
                <a:solidFill>
                  <a:srgbClr val="0000FF"/>
                </a:solidFill>
                <a:latin typeface="Montserrat"/>
                <a:ea typeface="Montserrat"/>
                <a:hlinkClick r:id="rId3"/>
              </a:rPr>
              <a:t>https://</a:t>
            </a:r>
            <a:r>
              <a:rPr lang="ru-RU" sz="1200" u="sng" spc="-1" dirty="0" smtClean="0">
                <a:solidFill>
                  <a:srgbClr val="0000FF"/>
                </a:solidFill>
                <a:latin typeface="Montserrat"/>
                <a:ea typeface="Montserrat"/>
                <a:hlinkClick r:id="rId3"/>
              </a:rPr>
              <a:t>disk.yandex.ru/d/1DZrOzCyQXh9CQ</a:t>
            </a:r>
            <a:endParaRPr lang="ru-RU" sz="1200" spc="-1" dirty="0">
              <a:latin typeface="Open Sans"/>
            </a:endParaRPr>
          </a:p>
        </p:txBody>
      </p:sp>
      <p:grpSp>
        <p:nvGrpSpPr>
          <p:cNvPr id="127" name="Google Shape;240;p8"/>
          <p:cNvGrpSpPr/>
          <p:nvPr/>
        </p:nvGrpSpPr>
        <p:grpSpPr>
          <a:xfrm>
            <a:off x="1428030" y="1194750"/>
            <a:ext cx="4055400" cy="2907328"/>
            <a:chOff x="1904040" y="1593000"/>
            <a:chExt cx="5407200" cy="3876437"/>
          </a:xfrm>
        </p:grpSpPr>
        <p:pic>
          <p:nvPicPr>
            <p:cNvPr id="128" name="Google Shape;241;p8"/>
            <p:cNvPicPr/>
            <p:nvPr/>
          </p:nvPicPr>
          <p:blipFill>
            <a:blip r:embed="rId4"/>
            <a:srcRect l="14756" t="23208" r="15900" b="23009"/>
            <a:stretch/>
          </p:blipFill>
          <p:spPr>
            <a:xfrm>
              <a:off x="1904040" y="1661400"/>
              <a:ext cx="659160" cy="440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9" name="Google Shape;242;p8"/>
            <p:cNvSpPr/>
            <p:nvPr/>
          </p:nvSpPr>
          <p:spPr>
            <a:xfrm>
              <a:off x="2594520" y="1593000"/>
              <a:ext cx="4597920" cy="644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1350" spc="-1">
                  <a:latin typeface="Montserrat"/>
                  <a:ea typeface="Montserrat"/>
                </a:rPr>
                <a:t>Профилактика экстремизма </a:t>
              </a:r>
              <a:r>
                <a:rPr sz="1350"/>
                <a:t/>
              </a:r>
              <a:br>
                <a:rPr sz="1350"/>
              </a:br>
              <a:r>
                <a:rPr lang="ru-RU" sz="1350" spc="-1">
                  <a:latin typeface="Montserrat"/>
                  <a:ea typeface="Montserrat"/>
                </a:rPr>
                <a:t>и терроризма</a:t>
              </a:r>
              <a:endParaRPr lang="ru-RU" sz="1350" spc="-1">
                <a:latin typeface="Open Sans"/>
              </a:endParaRPr>
            </a:p>
          </p:txBody>
        </p:sp>
        <p:pic>
          <p:nvPicPr>
            <p:cNvPr id="130" name="Google Shape;243;p8"/>
            <p:cNvPicPr/>
            <p:nvPr/>
          </p:nvPicPr>
          <p:blipFill>
            <a:blip r:embed="rId4"/>
            <a:srcRect l="14756" t="23208" r="15900" b="23009"/>
            <a:stretch/>
          </p:blipFill>
          <p:spPr>
            <a:xfrm>
              <a:off x="1904040" y="2489400"/>
              <a:ext cx="659160" cy="440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1" name="Google Shape;244;p8"/>
            <p:cNvPicPr/>
            <p:nvPr/>
          </p:nvPicPr>
          <p:blipFill>
            <a:blip r:embed="rId4"/>
            <a:srcRect l="14756" t="23208" r="15900" b="23009"/>
            <a:stretch/>
          </p:blipFill>
          <p:spPr>
            <a:xfrm>
              <a:off x="1904040" y="3317400"/>
              <a:ext cx="659160" cy="440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2" name="Google Shape;245;p8"/>
            <p:cNvSpPr/>
            <p:nvPr/>
          </p:nvSpPr>
          <p:spPr>
            <a:xfrm>
              <a:off x="2594520" y="3375360"/>
              <a:ext cx="4716720" cy="367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1350" spc="-1">
                  <a:latin typeface="Montserrat"/>
                  <a:ea typeface="Montserrat"/>
                </a:rPr>
                <a:t>Безопасность в интернете</a:t>
              </a:r>
              <a:endParaRPr lang="ru-RU" sz="1350" spc="-1">
                <a:latin typeface="Open Sans"/>
              </a:endParaRPr>
            </a:p>
          </p:txBody>
        </p:sp>
        <p:pic>
          <p:nvPicPr>
            <p:cNvPr id="133" name="Google Shape;246;p8"/>
            <p:cNvPicPr/>
            <p:nvPr/>
          </p:nvPicPr>
          <p:blipFill>
            <a:blip r:embed="rId4"/>
            <a:srcRect l="14756" t="23208" r="15900" b="23009"/>
            <a:stretch/>
          </p:blipFill>
          <p:spPr>
            <a:xfrm>
              <a:off x="1904040" y="4145400"/>
              <a:ext cx="659160" cy="440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4" name="Google Shape;247;p8"/>
            <p:cNvSpPr/>
            <p:nvPr/>
          </p:nvSpPr>
          <p:spPr>
            <a:xfrm>
              <a:off x="2594520" y="4273560"/>
              <a:ext cx="2694600" cy="367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1350" spc="-1">
                  <a:latin typeface="Montserrat"/>
                  <a:ea typeface="Montserrat"/>
                </a:rPr>
                <a:t>Зацеперство</a:t>
              </a:r>
              <a:endParaRPr lang="ru-RU" sz="1350" spc="-1">
                <a:latin typeface="Open Sans"/>
              </a:endParaRPr>
            </a:p>
          </p:txBody>
        </p:sp>
        <p:pic>
          <p:nvPicPr>
            <p:cNvPr id="135" name="Google Shape;248;p8"/>
            <p:cNvPicPr/>
            <p:nvPr/>
          </p:nvPicPr>
          <p:blipFill>
            <a:blip r:embed="rId4"/>
            <a:srcRect l="14756" t="23208" r="15900" b="23009"/>
            <a:stretch/>
          </p:blipFill>
          <p:spPr>
            <a:xfrm>
              <a:off x="1904040" y="4973400"/>
              <a:ext cx="659160" cy="440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6" name="Google Shape;249;p8"/>
            <p:cNvSpPr/>
            <p:nvPr/>
          </p:nvSpPr>
          <p:spPr>
            <a:xfrm>
              <a:off x="2594520" y="5101560"/>
              <a:ext cx="1552320" cy="367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1350" spc="-1">
                  <a:latin typeface="Montserrat"/>
                  <a:ea typeface="Montserrat"/>
                </a:rPr>
                <a:t>Травля</a:t>
              </a:r>
              <a:endParaRPr lang="ru-RU" sz="1350" spc="-1">
                <a:latin typeface="Open Sans"/>
              </a:endParaRPr>
            </a:p>
          </p:txBody>
        </p:sp>
        <p:sp>
          <p:nvSpPr>
            <p:cNvPr id="137" name="Google Shape;250;p8"/>
            <p:cNvSpPr/>
            <p:nvPr/>
          </p:nvSpPr>
          <p:spPr>
            <a:xfrm>
              <a:off x="2594520" y="2539800"/>
              <a:ext cx="4597920" cy="36787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7500" tIns="33750" rIns="67500" bIns="33750" anchor="t">
              <a:spAutoFit/>
            </a:bodyPr>
            <a:lstStyle/>
            <a:p>
              <a:pPr defTabSz="685800">
                <a:tabLst>
                  <a:tab pos="0" algn="l"/>
                </a:tabLst>
              </a:pPr>
              <a:r>
                <a:rPr lang="ru-RU" sz="1350" spc="-1">
                  <a:latin typeface="Montserrat"/>
                  <a:ea typeface="Montserrat"/>
                </a:rPr>
                <a:t>Аутодеструктивное поведение</a:t>
              </a:r>
              <a:endParaRPr lang="ru-RU" sz="1350" spc="-1">
                <a:latin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614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99;p 1"/>
          <p:cNvSpPr/>
          <p:nvPr/>
        </p:nvSpPr>
        <p:spPr>
          <a:xfrm>
            <a:off x="487080" y="138874"/>
            <a:ext cx="5235840" cy="6369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000" tIns="27000" rIns="27000" bIns="27000" anchor="ctr">
            <a:noAutofit/>
          </a:bodyPr>
          <a:lstStyle/>
          <a:p>
            <a:pPr rtl="0">
              <a:buClrTx/>
              <a:tabLst>
                <a:tab pos="0" algn="l"/>
              </a:tabLst>
            </a:pPr>
            <a:r>
              <a:rPr lang="en-US" sz="1500" b="1" kern="1200" spc="-1" dirty="0">
                <a:solidFill>
                  <a:srgbClr val="6B6B6B"/>
                </a:solidFill>
                <a:latin typeface="Montserrat"/>
                <a:ea typeface="Montserrat"/>
              </a:rPr>
              <a:t>ПСИХОЛОГО</a:t>
            </a:r>
            <a:r>
              <a:rPr lang="en-US" sz="1500" kern="1200" spc="-1" dirty="0">
                <a:latin typeface="Montserrat"/>
                <a:ea typeface="Arial"/>
              </a:rPr>
              <a:t>-</a:t>
            </a:r>
            <a:r>
              <a:rPr lang="en-US" sz="1500" b="1" kern="1200" spc="-1" dirty="0">
                <a:solidFill>
                  <a:srgbClr val="6B6B6B"/>
                </a:solidFill>
                <a:latin typeface="Montserrat"/>
                <a:ea typeface="Montserrat"/>
              </a:rPr>
              <a:t>ПЕДАГОГИЧЕСКАЯ ПОДДЕРЖКА </a:t>
            </a:r>
            <a:endParaRPr lang="ru-RU" sz="1500" kern="1200" spc="-1" dirty="0">
              <a:latin typeface="Open Sans"/>
            </a:endParaRPr>
          </a:p>
          <a:p>
            <a:pPr rtl="0">
              <a:buClrTx/>
              <a:tabLst>
                <a:tab pos="0" algn="l"/>
              </a:tabLst>
            </a:pPr>
            <a:r>
              <a:rPr lang="en-US" sz="1500" b="1" kern="1200" spc="-1" dirty="0">
                <a:solidFill>
                  <a:srgbClr val="6B6B6B"/>
                </a:solidFill>
                <a:latin typeface="Montserrat"/>
                <a:ea typeface="Montserrat"/>
              </a:rPr>
              <a:t>ОБУЧАЮЩИХСЯ </a:t>
            </a:r>
            <a:r>
              <a:rPr lang="ru-RU" sz="1500" b="1" kern="1200" spc="-1" dirty="0" smtClean="0">
                <a:solidFill>
                  <a:srgbClr val="6B6B6B"/>
                </a:solidFill>
                <a:latin typeface="Montserrat"/>
                <a:ea typeface="Montserrat"/>
              </a:rPr>
              <a:t>«</a:t>
            </a:r>
            <a:r>
              <a:rPr lang="en-US" sz="1500" b="1" kern="1200" spc="-1" dirty="0" smtClean="0">
                <a:solidFill>
                  <a:srgbClr val="6B6B6B"/>
                </a:solidFill>
                <a:latin typeface="Montserrat"/>
                <a:ea typeface="Montserrat"/>
              </a:rPr>
              <a:t>ГРУППЫ РИСКА</a:t>
            </a:r>
            <a:r>
              <a:rPr lang="ru-RU" sz="1500" b="1" kern="1200" spc="-1" dirty="0" smtClean="0">
                <a:solidFill>
                  <a:srgbClr val="6B6B6B"/>
                </a:solidFill>
                <a:latin typeface="Montserrat"/>
                <a:ea typeface="Montserrat"/>
              </a:rPr>
              <a:t>»</a:t>
            </a:r>
            <a:endParaRPr lang="ru-RU" sz="1500" kern="1200" spc="-1" dirty="0">
              <a:latin typeface="Open Sans"/>
            </a:endParaRPr>
          </a:p>
        </p:txBody>
      </p:sp>
      <p:sp>
        <p:nvSpPr>
          <p:cNvPr id="312" name="Прямоугольник 3"/>
          <p:cNvSpPr/>
          <p:nvPr/>
        </p:nvSpPr>
        <p:spPr>
          <a:xfrm>
            <a:off x="137430" y="1043820"/>
            <a:ext cx="5044410" cy="437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marL="214380" indent="-214380" rtl="0">
              <a:buClrTx/>
              <a:tabLst>
                <a:tab pos="0" algn="l"/>
              </a:tabLst>
            </a:pPr>
            <a:r>
              <a:rPr lang="ru-RU" sz="1200" b="1" kern="1200" spc="-1">
                <a:latin typeface="Montserrat"/>
              </a:rPr>
              <a:t>	30 </a:t>
            </a:r>
            <a:r>
              <a:rPr lang="ru-RU" sz="1200" kern="1200" spc="-1">
                <a:latin typeface="Montserrat"/>
              </a:rPr>
              <a:t>Центров психолого-педагогической, медицинской и социальной помощи</a:t>
            </a:r>
            <a:endParaRPr lang="ru-RU" sz="1200" kern="1200" spc="-1">
              <a:latin typeface="Open Sans"/>
            </a:endParaRPr>
          </a:p>
        </p:txBody>
      </p:sp>
      <p:sp>
        <p:nvSpPr>
          <p:cNvPr id="313" name="Прямоугольник 4"/>
          <p:cNvSpPr/>
          <p:nvPr/>
        </p:nvSpPr>
        <p:spPr>
          <a:xfrm>
            <a:off x="5026871" y="627142"/>
            <a:ext cx="424791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 anchor="t">
            <a:spAutoFit/>
          </a:bodyPr>
          <a:lstStyle/>
          <a:p>
            <a:pPr marL="214380" indent="-214380" rtl="0">
              <a:buClrTx/>
              <a:tabLst>
                <a:tab pos="0" algn="l"/>
              </a:tabLst>
            </a:pPr>
            <a:r>
              <a:rPr lang="ru-RU" sz="1050" b="1" kern="1200" spc="-1" dirty="0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	Портал «Цифровой психолог» </a:t>
            </a:r>
            <a:r>
              <a:rPr lang="ru-RU" sz="1050" kern="1200" spc="-1" dirty="0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- оказание консультативной помощи в дистанционном формате</a:t>
            </a:r>
            <a:endParaRPr lang="ru-RU" sz="1050" kern="1200" spc="-1" dirty="0">
              <a:latin typeface="Open Sans"/>
            </a:endParaRPr>
          </a:p>
        </p:txBody>
      </p:sp>
      <p:sp>
        <p:nvSpPr>
          <p:cNvPr id="314" name="Прямоугольник 6"/>
          <p:cNvSpPr/>
          <p:nvPr/>
        </p:nvSpPr>
        <p:spPr>
          <a:xfrm>
            <a:off x="5424300" y="3120660"/>
            <a:ext cx="360990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marL="214380" indent="-214380" rtl="0">
              <a:buClrTx/>
              <a:tabLst>
                <a:tab pos="0" algn="l"/>
              </a:tabLst>
            </a:pPr>
            <a:r>
              <a:rPr lang="ru-RU" sz="1050" kern="1200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	</a:t>
            </a:r>
            <a:r>
              <a:rPr lang="ru-RU" sz="1050" b="1" kern="1200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Региональный портал психологической помощи центра «Ариадна»  </a:t>
            </a:r>
            <a:endParaRPr lang="ru-RU" sz="1050" kern="1200" spc="-1">
              <a:latin typeface="Open Sans"/>
            </a:endParaRPr>
          </a:p>
        </p:txBody>
      </p:sp>
      <p:pic>
        <p:nvPicPr>
          <p:cNvPr id="315" name="Рисунок 1"/>
          <p:cNvPicPr/>
          <p:nvPr/>
        </p:nvPicPr>
        <p:blipFill>
          <a:blip r:embed="rId2"/>
          <a:stretch/>
        </p:blipFill>
        <p:spPr>
          <a:xfrm>
            <a:off x="5446980" y="1043820"/>
            <a:ext cx="2844180" cy="2039850"/>
          </a:xfrm>
          <a:prstGeom prst="rect">
            <a:avLst/>
          </a:prstGeom>
          <a:ln w="0">
            <a:noFill/>
          </a:ln>
        </p:spPr>
      </p:pic>
      <p:sp>
        <p:nvSpPr>
          <p:cNvPr id="316" name="Прямоугольник 7"/>
          <p:cNvSpPr/>
          <p:nvPr/>
        </p:nvSpPr>
        <p:spPr>
          <a:xfrm>
            <a:off x="7476840" y="831060"/>
            <a:ext cx="162999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67500" tIns="33750" rIns="67500" bIns="33750" numCol="1" spcCol="0" anchor="t">
            <a:spAutoFit/>
          </a:bodyPr>
          <a:lstStyle/>
          <a:p>
            <a:pPr rtl="0">
              <a:buClrTx/>
              <a:buFontTx/>
              <a:buNone/>
            </a:pPr>
            <a:r>
              <a:rPr lang="ru-RU" sz="900" b="1" kern="1200" spc="-1">
                <a:latin typeface="Montserrat"/>
                <a:ea typeface="Montserrat"/>
              </a:rPr>
              <a:t>https://psy.edu.ru</a:t>
            </a:r>
            <a:endParaRPr lang="ru-RU" sz="900" kern="1200" spc="-1">
              <a:latin typeface="Open Sans"/>
            </a:endParaRPr>
          </a:p>
        </p:txBody>
      </p:sp>
      <p:sp>
        <p:nvSpPr>
          <p:cNvPr id="317" name="Прямоугольник 8"/>
          <p:cNvSpPr/>
          <p:nvPr/>
        </p:nvSpPr>
        <p:spPr>
          <a:xfrm>
            <a:off x="8022780" y="3508110"/>
            <a:ext cx="108405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67500" tIns="33750" rIns="67500" bIns="33750" numCol="1" spcCol="0" anchor="t">
            <a:spAutoFit/>
          </a:bodyPr>
          <a:lstStyle/>
          <a:p>
            <a:pPr marL="214380" indent="-214380" rtl="0">
              <a:buClrTx/>
              <a:tabLst>
                <a:tab pos="0" algn="l"/>
              </a:tabLst>
            </a:pPr>
            <a:r>
              <a:rPr lang="ru-RU" sz="900" b="1" kern="1200" spc="-1">
                <a:latin typeface="Montserrat"/>
              </a:rPr>
              <a:t>https://phmr.ru</a:t>
            </a:r>
            <a:endParaRPr lang="ru-RU" sz="900" kern="1200" spc="-1">
              <a:latin typeface="Open Sans"/>
            </a:endParaRPr>
          </a:p>
        </p:txBody>
      </p:sp>
      <p:pic>
        <p:nvPicPr>
          <p:cNvPr id="318" name="Рисунок 5"/>
          <p:cNvPicPr/>
          <p:nvPr/>
        </p:nvPicPr>
        <p:blipFill>
          <a:blip r:embed="rId3"/>
          <a:stretch/>
        </p:blipFill>
        <p:spPr>
          <a:xfrm>
            <a:off x="5819850" y="3509460"/>
            <a:ext cx="1750387" cy="1096405"/>
          </a:xfrm>
          <a:prstGeom prst="rect">
            <a:avLst/>
          </a:prstGeom>
          <a:ln w="0">
            <a:noFill/>
          </a:ln>
        </p:spPr>
      </p:pic>
      <p:sp>
        <p:nvSpPr>
          <p:cNvPr id="319" name="Прямоугольник 9"/>
          <p:cNvSpPr/>
          <p:nvPr/>
        </p:nvSpPr>
        <p:spPr>
          <a:xfrm>
            <a:off x="265680" y="3309113"/>
            <a:ext cx="5554170" cy="16571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 anchor="t">
            <a:spAutoFit/>
          </a:bodyPr>
          <a:lstStyle/>
          <a:p>
            <a:pPr marL="214380" indent="-214380" rtl="0">
              <a:lnSpc>
                <a:spcPct val="112000"/>
              </a:lnSpc>
              <a:buClrTx/>
              <a:tabLst>
                <a:tab pos="0" algn="l"/>
              </a:tabLst>
            </a:pPr>
            <a:r>
              <a:rPr lang="ru-RU" sz="1100" b="1" kern="1200" spc="-1" dirty="0">
                <a:latin typeface="Montserrat"/>
                <a:ea typeface="Arial"/>
              </a:rPr>
              <a:t>	22 </a:t>
            </a:r>
            <a:r>
              <a:rPr lang="ru-RU" sz="1100" kern="1200" spc="-1" dirty="0">
                <a:latin typeface="Montserrat"/>
                <a:ea typeface="Arial"/>
              </a:rPr>
              <a:t>муниципалитета создали муниципальные </a:t>
            </a:r>
            <a:r>
              <a:rPr lang="ru-RU" sz="1100" kern="1200" spc="-1" dirty="0" smtClean="0">
                <a:latin typeface="Montserrat"/>
                <a:ea typeface="Arial"/>
              </a:rPr>
              <a:t>ККС:  </a:t>
            </a:r>
            <a:r>
              <a:rPr lang="ru-RU" sz="1100" b="1" kern="1200" spc="-1" dirty="0" smtClean="0">
                <a:latin typeface="Montserrat"/>
                <a:ea typeface="Arial"/>
              </a:rPr>
              <a:t>18 </a:t>
            </a:r>
            <a:r>
              <a:rPr lang="ru-RU" sz="1100" kern="1200" spc="-1" dirty="0">
                <a:latin typeface="Montserrat"/>
                <a:ea typeface="Arial"/>
              </a:rPr>
              <a:t>ККС </a:t>
            </a:r>
            <a:r>
              <a:rPr lang="ru-RU" sz="1100" kern="1200" spc="-1" dirty="0" smtClean="0">
                <a:latin typeface="Montserrat"/>
                <a:ea typeface="Arial"/>
              </a:rPr>
              <a:t>- на </a:t>
            </a:r>
            <a:r>
              <a:rPr lang="ru-RU" sz="1100" kern="1200" spc="-1" dirty="0">
                <a:latin typeface="Montserrat"/>
                <a:ea typeface="Arial"/>
              </a:rPr>
              <a:t>базе </a:t>
            </a:r>
            <a:r>
              <a:rPr lang="ru-RU" sz="1100" kern="1200" spc="-1" dirty="0" smtClean="0">
                <a:latin typeface="Montserrat"/>
                <a:ea typeface="Arial"/>
              </a:rPr>
              <a:t>ППМС-центров, </a:t>
            </a:r>
            <a:r>
              <a:rPr lang="ru-RU" sz="1100" b="1" kern="1200" spc="-1" dirty="0" smtClean="0">
                <a:latin typeface="Montserrat"/>
                <a:ea typeface="Arial"/>
              </a:rPr>
              <a:t>4 </a:t>
            </a:r>
            <a:r>
              <a:rPr lang="ru-RU" sz="1100" kern="1200" spc="-1" dirty="0" smtClean="0">
                <a:latin typeface="Montserrat"/>
                <a:ea typeface="Arial"/>
              </a:rPr>
              <a:t>ККС - </a:t>
            </a:r>
            <a:r>
              <a:rPr lang="ru-RU" sz="1100" kern="1200" spc="-1" dirty="0">
                <a:latin typeface="Montserrat"/>
                <a:ea typeface="Arial"/>
              </a:rPr>
              <a:t>из числа педагогов-психологов </a:t>
            </a:r>
            <a:r>
              <a:rPr lang="ru-RU" sz="1100" kern="1200" spc="-1" dirty="0" smtClean="0">
                <a:latin typeface="Montserrat"/>
                <a:ea typeface="Arial"/>
              </a:rPr>
              <a:t>школ</a:t>
            </a:r>
          </a:p>
          <a:p>
            <a:pPr marL="214380" indent="-214380" rtl="0">
              <a:lnSpc>
                <a:spcPct val="112000"/>
              </a:lnSpc>
              <a:buClrTx/>
              <a:tabLst>
                <a:tab pos="0" algn="l"/>
              </a:tabLst>
            </a:pPr>
            <a:endParaRPr lang="ru-RU" sz="300" kern="1200" spc="-1" dirty="0" smtClean="0">
              <a:latin typeface="Montserrat"/>
              <a:ea typeface="Arial"/>
            </a:endParaRPr>
          </a:p>
          <a:p>
            <a:pPr algn="just" defTabSz="685800"/>
            <a:r>
              <a:rPr lang="ru-RU" sz="1100" b="1" spc="-1" dirty="0">
                <a:solidFill>
                  <a:srgbClr val="FF0000"/>
                </a:solidFill>
                <a:latin typeface="Montserrat"/>
                <a:ea typeface="Montserrat"/>
              </a:rPr>
              <a:t>проявления </a:t>
            </a:r>
            <a:r>
              <a:rPr lang="ru-RU" sz="1100" b="1" spc="-1" dirty="0" err="1">
                <a:solidFill>
                  <a:srgbClr val="FF0000"/>
                </a:solidFill>
                <a:latin typeface="Montserrat"/>
                <a:ea typeface="Montserrat"/>
              </a:rPr>
              <a:t>делинквентного</a:t>
            </a:r>
            <a:r>
              <a:rPr lang="ru-RU" sz="1100" b="1" spc="-1" dirty="0">
                <a:solidFill>
                  <a:srgbClr val="FF0000"/>
                </a:solidFill>
                <a:latin typeface="Montserrat"/>
                <a:ea typeface="Montserrat"/>
              </a:rPr>
              <a:t> поведения: </a:t>
            </a:r>
            <a:endParaRPr lang="ru-RU" sz="110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"/>
              </a:rPr>
              <a:t>нападения на ОО, деструктивная активность в сети «Интернет», вооруженные нападения на обучающихся и иных граждан, драки, употребление ПАВ, </a:t>
            </a:r>
            <a:r>
              <a:rPr lang="ru-RU" sz="1050" spc="-1" dirty="0" err="1">
                <a:solidFill>
                  <a:schemeClr val="dk1"/>
                </a:solidFill>
                <a:latin typeface="Montserrat"/>
                <a:ea typeface="Montserrat"/>
              </a:rPr>
              <a:t>лжеминирование</a:t>
            </a:r>
            <a:r>
              <a:rPr lang="ru-RU" sz="1050" spc="-1" dirty="0">
                <a:solidFill>
                  <a:schemeClr val="dk1"/>
                </a:solidFill>
                <a:latin typeface="Montserrat"/>
                <a:ea typeface="Montserrat"/>
              </a:rPr>
              <a:t>, хулиганство и др.</a:t>
            </a:r>
            <a:endParaRPr lang="ru-RU" sz="1050" spc="-1" dirty="0">
              <a:latin typeface="Montserrat"/>
            </a:endParaRPr>
          </a:p>
          <a:p>
            <a:pPr marL="214380" indent="-214380" rtl="0">
              <a:lnSpc>
                <a:spcPct val="112000"/>
              </a:lnSpc>
              <a:buClrTx/>
              <a:tabLst>
                <a:tab pos="0" algn="l"/>
              </a:tabLst>
            </a:pPr>
            <a:r>
              <a:rPr lang="ru-RU" sz="1050" kern="1200" spc="-1" dirty="0">
                <a:latin typeface="Montserrat"/>
              </a:rPr>
              <a:t>Работа с инцидентами </a:t>
            </a:r>
            <a:r>
              <a:rPr lang="ru-RU" sz="1050" kern="1200" spc="-1" dirty="0" smtClean="0">
                <a:latin typeface="Montserrat"/>
              </a:rPr>
              <a:t>ведется дистанционно </a:t>
            </a:r>
            <a:r>
              <a:rPr lang="ru-RU" sz="1050" kern="1200" spc="-1" dirty="0">
                <a:latin typeface="Montserrat"/>
              </a:rPr>
              <a:t>(ВКС, звонки</a:t>
            </a:r>
            <a:r>
              <a:rPr lang="ru-RU" sz="1050" kern="1200" spc="-1" dirty="0" smtClean="0">
                <a:latin typeface="Montserrat"/>
              </a:rPr>
              <a:t>) и очно (выезды в </a:t>
            </a:r>
            <a:r>
              <a:rPr lang="ru-RU" sz="1050" kern="1200" spc="-1" dirty="0">
                <a:latin typeface="Montserrat"/>
              </a:rPr>
              <a:t>школы</a:t>
            </a:r>
            <a:r>
              <a:rPr lang="ru-RU" sz="1050" kern="1200" spc="-1" dirty="0" smtClean="0">
                <a:latin typeface="Montserrat"/>
              </a:rPr>
              <a:t>)</a:t>
            </a:r>
          </a:p>
          <a:p>
            <a:pPr defTabSz="685800"/>
            <a:r>
              <a:rPr lang="ru-RU" sz="1050" b="1" spc="-1" dirty="0">
                <a:solidFill>
                  <a:srgbClr val="FF0000"/>
                </a:solidFill>
                <a:latin typeface="Montserrat"/>
              </a:rPr>
              <a:t>Все случаи </a:t>
            </a:r>
            <a:r>
              <a:rPr lang="ru-RU" sz="1050" b="1" spc="-1" dirty="0" smtClean="0">
                <a:solidFill>
                  <a:srgbClr val="FF0000"/>
                </a:solidFill>
                <a:latin typeface="Montserrat"/>
              </a:rPr>
              <a:t>отрабатываются ККС, </a:t>
            </a:r>
            <a:r>
              <a:rPr lang="ru-RU" sz="1050" b="1" spc="-1" dirty="0">
                <a:solidFill>
                  <a:srgbClr val="FF0000"/>
                </a:solidFill>
                <a:latin typeface="Montserrat"/>
              </a:rPr>
              <a:t>ведется посткризисное сопровождение</a:t>
            </a:r>
            <a:endParaRPr lang="ru-RU" sz="1050" spc="-1" dirty="0">
              <a:latin typeface="Open Sans"/>
            </a:endParaRPr>
          </a:p>
          <a:p>
            <a:pPr algn="ctr" defTabSz="685800"/>
            <a:r>
              <a:rPr lang="ru-RU" sz="1050" b="1" spc="-1" dirty="0">
                <a:solidFill>
                  <a:srgbClr val="FF0000"/>
                </a:solidFill>
                <a:latin typeface="Montserrat"/>
              </a:rPr>
              <a:t> и методический аудит профилактической </a:t>
            </a:r>
            <a:r>
              <a:rPr lang="ru-RU" sz="1050" b="1" spc="-1" dirty="0" smtClean="0">
                <a:solidFill>
                  <a:srgbClr val="FF0000"/>
                </a:solidFill>
                <a:latin typeface="Montserrat"/>
              </a:rPr>
              <a:t>работы</a:t>
            </a:r>
            <a:endParaRPr lang="ru-RU" sz="1050" spc="-1" dirty="0">
              <a:latin typeface="Open Sans"/>
            </a:endParaRPr>
          </a:p>
        </p:txBody>
      </p:sp>
      <p:graphicFrame>
        <p:nvGraphicFramePr>
          <p:cNvPr id="320" name="null 1"/>
          <p:cNvGraphicFramePr/>
          <p:nvPr>
            <p:extLst>
              <p:ext uri="{D42A27DB-BD31-4B8C-83A1-F6EECF244321}">
                <p14:modId xmlns:p14="http://schemas.microsoft.com/office/powerpoint/2010/main" val="2761905357"/>
              </p:ext>
            </p:extLst>
          </p:nvPr>
        </p:nvGraphicFramePr>
        <p:xfrm>
          <a:off x="386245" y="1420947"/>
          <a:ext cx="1024110" cy="1028700"/>
        </p:xfrm>
        <a:graphic>
          <a:graphicData uri="http://schemas.openxmlformats.org/drawingml/2006/table">
            <a:tbl>
              <a:tblPr/>
              <a:tblGrid>
                <a:gridCol w="1024110"/>
              </a:tblGrid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Балашиха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Богородский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Воскресенск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Жуковский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Истра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1" name="null 2"/>
          <p:cNvGraphicFramePr/>
          <p:nvPr>
            <p:extLst>
              <p:ext uri="{D42A27DB-BD31-4B8C-83A1-F6EECF244321}">
                <p14:modId xmlns:p14="http://schemas.microsoft.com/office/powerpoint/2010/main" val="3972246650"/>
              </p:ext>
            </p:extLst>
          </p:nvPr>
        </p:nvGraphicFramePr>
        <p:xfrm>
          <a:off x="1499268" y="1290038"/>
          <a:ext cx="1175850" cy="1234440"/>
        </p:xfrm>
        <a:graphic>
          <a:graphicData uri="http://schemas.openxmlformats.org/drawingml/2006/table">
            <a:tbl>
              <a:tblPr/>
              <a:tblGrid>
                <a:gridCol w="1175850"/>
              </a:tblGrid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Одинцово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Орехово-Зуево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Павловский Посад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Подольск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Пушкино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Раменский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2" name="Таблица 2"/>
          <p:cNvGraphicFramePr/>
          <p:nvPr>
            <p:extLst>
              <p:ext uri="{D42A27DB-BD31-4B8C-83A1-F6EECF244321}">
                <p14:modId xmlns:p14="http://schemas.microsoft.com/office/powerpoint/2010/main" val="2614673728"/>
              </p:ext>
            </p:extLst>
          </p:nvPr>
        </p:nvGraphicFramePr>
        <p:xfrm>
          <a:off x="389495" y="2419095"/>
          <a:ext cx="1027080" cy="617220"/>
        </p:xfrm>
        <a:graphic>
          <a:graphicData uri="http://schemas.openxmlformats.org/drawingml/2006/table">
            <a:tbl>
              <a:tblPr/>
              <a:tblGrid>
                <a:gridCol w="1027080"/>
              </a:tblGrid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Красногорск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Ленинский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 err="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Луховицы</a:t>
                      </a: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3" name="Таблица 6"/>
          <p:cNvGraphicFramePr/>
          <p:nvPr>
            <p:extLst>
              <p:ext uri="{D42A27DB-BD31-4B8C-83A1-F6EECF244321}">
                <p14:modId xmlns:p14="http://schemas.microsoft.com/office/powerpoint/2010/main" val="2130598579"/>
              </p:ext>
            </p:extLst>
          </p:nvPr>
        </p:nvGraphicFramePr>
        <p:xfrm>
          <a:off x="1504928" y="2482587"/>
          <a:ext cx="1164240" cy="822960"/>
        </p:xfrm>
        <a:graphic>
          <a:graphicData uri="http://schemas.openxmlformats.org/drawingml/2006/table">
            <a:tbl>
              <a:tblPr/>
              <a:tblGrid>
                <a:gridCol w="1164240"/>
              </a:tblGrid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Серпухов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Солнечногорск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Ступино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Электросталь </a:t>
                      </a:r>
                      <a:endParaRPr lang="ru-RU" sz="9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sp>
        <p:nvSpPr>
          <p:cNvPr id="324" name="TextBox 52"/>
          <p:cNvSpPr/>
          <p:nvPr/>
        </p:nvSpPr>
        <p:spPr>
          <a:xfrm>
            <a:off x="8002530" y="3780001"/>
            <a:ext cx="1404000" cy="4836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rtl="0">
              <a:buClrTx/>
              <a:buFontTx/>
              <a:buNone/>
            </a:pPr>
            <a:r>
              <a:rPr lang="ru-RU" sz="1500" b="1" kern="1200" spc="-1">
                <a:solidFill>
                  <a:srgbClr val="808080"/>
                </a:solidFill>
              </a:rPr>
              <a:t>1313</a:t>
            </a:r>
            <a:r>
              <a:rPr lang="ru-RU" sz="1200" b="1" kern="1200" spc="-1">
                <a:solidFill>
                  <a:srgbClr val="808080"/>
                </a:solidFill>
              </a:rPr>
              <a:t> консультаций</a:t>
            </a:r>
            <a:endParaRPr lang="ru-RU" sz="1200" kern="1200" spc="-1">
              <a:latin typeface="Open Sans"/>
            </a:endParaRPr>
          </a:p>
        </p:txBody>
      </p:sp>
      <p:sp>
        <p:nvSpPr>
          <p:cNvPr id="325" name="TextBox 54"/>
          <p:cNvSpPr/>
          <p:nvPr/>
        </p:nvSpPr>
        <p:spPr>
          <a:xfrm>
            <a:off x="7992000" y="1755001"/>
            <a:ext cx="1404000" cy="4836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rtl="0">
              <a:buClrTx/>
              <a:buFontTx/>
              <a:buNone/>
            </a:pPr>
            <a:r>
              <a:rPr lang="ru-RU" sz="1500" b="1" kern="1200" spc="-1">
                <a:solidFill>
                  <a:srgbClr val="808080"/>
                </a:solidFill>
              </a:rPr>
              <a:t>100</a:t>
            </a:r>
            <a:r>
              <a:rPr lang="ru-RU" sz="1200" b="1" kern="1200" spc="-1">
                <a:solidFill>
                  <a:srgbClr val="808080"/>
                </a:solidFill>
              </a:rPr>
              <a:t> консультаций</a:t>
            </a:r>
            <a:endParaRPr lang="ru-RU" sz="1200" kern="1200" spc="-1">
              <a:latin typeface="Open Sans"/>
            </a:endParaRPr>
          </a:p>
        </p:txBody>
      </p:sp>
      <p:graphicFrame>
        <p:nvGraphicFramePr>
          <p:cNvPr id="326" name="null 5"/>
          <p:cNvGraphicFramePr/>
          <p:nvPr/>
        </p:nvGraphicFramePr>
        <p:xfrm>
          <a:off x="2781810" y="1620000"/>
          <a:ext cx="954720" cy="618030"/>
        </p:xfrm>
        <a:graphic>
          <a:graphicData uri="http://schemas.openxmlformats.org/drawingml/2006/table">
            <a:tbl>
              <a:tblPr/>
              <a:tblGrid>
                <a:gridCol w="954720"/>
              </a:tblGrid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Бронницы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057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Домодедово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0655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Клин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7" name="null 6"/>
          <p:cNvGraphicFramePr/>
          <p:nvPr/>
        </p:nvGraphicFramePr>
        <p:xfrm>
          <a:off x="2768310" y="2236950"/>
          <a:ext cx="1209600" cy="463050"/>
        </p:xfrm>
        <a:graphic>
          <a:graphicData uri="http://schemas.openxmlformats.org/drawingml/2006/table">
            <a:tbl>
              <a:tblPr/>
              <a:tblGrid>
                <a:gridCol w="1209600"/>
              </a:tblGrid>
              <a:tr h="23085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Реутов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322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Руза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Таблица 7"/>
          <p:cNvGraphicFramePr/>
          <p:nvPr/>
        </p:nvGraphicFramePr>
        <p:xfrm>
          <a:off x="3745980" y="1620000"/>
          <a:ext cx="844020" cy="1080000"/>
        </p:xfrm>
        <a:graphic>
          <a:graphicData uri="http://schemas.openxmlformats.org/drawingml/2006/table">
            <a:tbl>
              <a:tblPr/>
              <a:tblGrid>
                <a:gridCol w="844020"/>
              </a:tblGrid>
              <a:tr h="2154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Коломна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54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Лобня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54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Люберцы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65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"/>
                        </a:rPr>
                        <a:t>Мытищи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70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Коломна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9" name="Таблица 8"/>
          <p:cNvGraphicFramePr/>
          <p:nvPr/>
        </p:nvGraphicFramePr>
        <p:xfrm>
          <a:off x="4572180" y="1627830"/>
          <a:ext cx="656640" cy="1072170"/>
        </p:xfrm>
        <a:graphic>
          <a:graphicData uri="http://schemas.openxmlformats.org/drawingml/2006/table">
            <a:tbl>
              <a:tblPr/>
              <a:tblGrid>
                <a:gridCol w="656640"/>
              </a:tblGrid>
              <a:tr h="2143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Талдом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"/>
                        </a:rPr>
                        <a:t>Химки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Чехов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43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Шатура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1465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Щелково </a:t>
                      </a:r>
                      <a:endParaRPr lang="ru-RU" sz="9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350" marR="1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sp>
        <p:nvSpPr>
          <p:cNvPr id="330" name="TextBox 431"/>
          <p:cNvSpPr/>
          <p:nvPr/>
        </p:nvSpPr>
        <p:spPr>
          <a:xfrm>
            <a:off x="3049016" y="2694060"/>
            <a:ext cx="1753920" cy="3896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marL="214380" indent="-214380" algn="just" rtl="0">
              <a:lnSpc>
                <a:spcPct val="112000"/>
              </a:lnSpc>
              <a:buClrTx/>
              <a:tabLst>
                <a:tab pos="0" algn="l"/>
              </a:tabLst>
            </a:pPr>
            <a:r>
              <a:rPr lang="ru-RU" sz="1050" kern="1200" spc="-1" dirty="0">
                <a:latin typeface="Montserrat"/>
                <a:ea typeface="Arial"/>
              </a:rPr>
              <a:t>в процессе создания ККС на базе ППМС-центра</a:t>
            </a:r>
            <a:endParaRPr lang="ru-RU" sz="1050" kern="1200" spc="-1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2680340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Прямоугольник 46"/>
          <p:cNvSpPr/>
          <p:nvPr/>
        </p:nvSpPr>
        <p:spPr>
          <a:xfrm>
            <a:off x="197640" y="897480"/>
            <a:ext cx="4119323" cy="31382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 anchor="t">
            <a:spAutoFit/>
          </a:bodyPr>
          <a:lstStyle/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Методическая площадка для  специалистов психолого-педагогических служб образовательных организаций Подмосковья</a:t>
            </a:r>
            <a:endParaRPr lang="ru-RU" sz="1050" spc="-1" dirty="0">
              <a:latin typeface="Open Sans"/>
            </a:endParaRPr>
          </a:p>
          <a:p>
            <a:pPr algn="just" defTabSz="685800"/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Проводится вторую среду каждого месяца в 15:30</a:t>
            </a:r>
            <a:endParaRPr lang="ru-RU" sz="1050" spc="-1" dirty="0">
              <a:latin typeface="Open Sans"/>
            </a:endParaRPr>
          </a:p>
          <a:p>
            <a:pPr algn="just" defTabSz="685800"/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Результаты:</a:t>
            </a:r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С 2025 года проведено 15 методических семинаров в              онлайн-формате с суммарным охватом более </a:t>
            </a:r>
            <a:r>
              <a:rPr lang="ru-RU" sz="1050" spc="-1" dirty="0" smtClean="0">
                <a:solidFill>
                  <a:schemeClr val="dk1"/>
                </a:solidFill>
                <a:latin typeface="Montserrat"/>
                <a:ea typeface="Arial"/>
              </a:rPr>
              <a:t>1</a:t>
            </a:r>
            <a:r>
              <a:rPr lang="en-US" sz="1050" spc="-1" dirty="0" smtClean="0">
                <a:solidFill>
                  <a:schemeClr val="dk1"/>
                </a:solidFill>
                <a:latin typeface="Montserrat"/>
                <a:ea typeface="Arial"/>
              </a:rPr>
              <a:t>80</a:t>
            </a:r>
            <a:r>
              <a:rPr lang="ru-RU" sz="1050" spc="-1" dirty="0" smtClean="0">
                <a:solidFill>
                  <a:schemeClr val="dk1"/>
                </a:solidFill>
                <a:latin typeface="Montserrat"/>
                <a:ea typeface="Arial"/>
              </a:rPr>
              <a:t>00</a:t>
            </a:r>
            <a:r>
              <a:rPr lang="ru-RU" sz="1050" spc="-1" dirty="0" smtClean="0">
                <a:solidFill>
                  <a:schemeClr val="dk1"/>
                </a:solidFill>
                <a:latin typeface="Montserrat"/>
                <a:ea typeface="Montserrat Light"/>
              </a:rPr>
              <a:t> </a:t>
            </a:r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участников</a:t>
            </a:r>
            <a:endParaRPr lang="ru-RU" sz="1050" spc="-1" dirty="0">
              <a:latin typeface="Open Sans"/>
            </a:endParaRPr>
          </a:p>
          <a:p>
            <a:pPr algn="just" defTabSz="685800"/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Создан раздел «Час психолога» на сайте КУРО</a:t>
            </a:r>
            <a:endParaRPr lang="ru-RU" sz="1050" spc="-1" dirty="0">
              <a:latin typeface="Open Sans"/>
            </a:endParaRPr>
          </a:p>
          <a:p>
            <a:pPr algn="just" defTabSz="685800"/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Arial"/>
              </a:rPr>
              <a:t>Видеоматериалы публикуются: на сайте и канале КУРО, канале в МАХ «#</a:t>
            </a:r>
            <a:r>
              <a:rPr lang="ru-RU" sz="1050" spc="-1" dirty="0" err="1">
                <a:solidFill>
                  <a:schemeClr val="dk1"/>
                </a:solidFill>
                <a:latin typeface="Montserrat"/>
                <a:ea typeface="Arial"/>
              </a:rPr>
              <a:t>ВоспитаниеПодмосковья</a:t>
            </a:r>
            <a:r>
              <a:rPr lang="ru-RU" sz="1050" spc="-1" dirty="0">
                <a:solidFill>
                  <a:schemeClr val="dk1"/>
                </a:solidFill>
                <a:latin typeface="Montserrat"/>
                <a:ea typeface="Arial"/>
              </a:rPr>
              <a:t>», в сообществе КУРО в ВК</a:t>
            </a:r>
            <a:endParaRPr lang="ru-RU" sz="1050" spc="-1" dirty="0">
              <a:latin typeface="Open Sans"/>
            </a:endParaRPr>
          </a:p>
          <a:p>
            <a:pPr algn="just" defTabSz="685800"/>
            <a:endParaRPr lang="ru-RU" sz="1050" spc="-1" dirty="0">
              <a:latin typeface="Open Sans"/>
            </a:endParaRPr>
          </a:p>
          <a:p>
            <a:pPr algn="just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                           </a:t>
            </a:r>
            <a:endParaRPr lang="ru-RU" sz="1050" spc="-1" dirty="0">
              <a:latin typeface="Open Sans"/>
            </a:endParaRPr>
          </a:p>
          <a:p>
            <a:pPr defTabSz="685800"/>
            <a:endParaRPr lang="ru-RU" sz="1050" spc="-1" dirty="0">
              <a:latin typeface="Open Sans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597125" y="221543"/>
            <a:ext cx="8059770" cy="4605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endParaRPr lang="ru-RU" sz="1050" spc="-1" dirty="0">
              <a:latin typeface="Open Sans"/>
            </a:endParaRPr>
          </a:p>
          <a:p>
            <a:pPr defTabSz="685800"/>
            <a:r>
              <a:rPr lang="ru-RU" sz="1500" b="1" cap="all" spc="24" dirty="0">
                <a:solidFill>
                  <a:srgbClr val="999999"/>
                </a:solidFill>
                <a:latin typeface="Montserrat"/>
                <a:ea typeface="Arial"/>
              </a:rPr>
              <a:t>проект «Час психолога»</a:t>
            </a:r>
            <a:endParaRPr lang="ru-RU" sz="1500" spc="-1" dirty="0">
              <a:latin typeface="Open Sans"/>
            </a:endParaRPr>
          </a:p>
        </p:txBody>
      </p:sp>
      <p:sp>
        <p:nvSpPr>
          <p:cNvPr id="193" name="TextBox 4"/>
          <p:cNvSpPr/>
          <p:nvPr/>
        </p:nvSpPr>
        <p:spPr>
          <a:xfrm>
            <a:off x="6297210" y="4362660"/>
            <a:ext cx="1483920" cy="35856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/>
            <a:endParaRPr lang="ru-RU" sz="1500" spc="-1">
              <a:latin typeface="Montserrat"/>
              <a:ea typeface="Arial"/>
            </a:endParaRPr>
          </a:p>
        </p:txBody>
      </p:sp>
      <p:sp>
        <p:nvSpPr>
          <p:cNvPr id="194" name="Прямоугольник 47"/>
          <p:cNvSpPr/>
          <p:nvPr/>
        </p:nvSpPr>
        <p:spPr>
          <a:xfrm>
            <a:off x="5349240" y="3913920"/>
            <a:ext cx="3120660" cy="899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numCol="2" spcCol="0" anchor="t">
            <a:spAutoFit/>
          </a:bodyPr>
          <a:lstStyle/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Педагоги-психологи</a:t>
            </a:r>
            <a:endParaRPr lang="ru-RU" sz="900" spc="-1" dirty="0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Социальные педагоги</a:t>
            </a:r>
            <a:endParaRPr lang="ru-RU" sz="900" spc="-1" dirty="0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Классные руководители</a:t>
            </a:r>
            <a:endParaRPr lang="ru-RU" sz="900" spc="-1" dirty="0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Советники по воспитанию</a:t>
            </a:r>
            <a:endParaRPr lang="ru-RU" sz="900" spc="-1" dirty="0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 smtClean="0">
                <a:solidFill>
                  <a:schemeClr val="dk1"/>
                </a:solidFill>
                <a:latin typeface="Montserrat"/>
                <a:ea typeface="Montserrat Light"/>
              </a:rPr>
              <a:t>Заместители </a:t>
            </a: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директора  по воспитательной работе</a:t>
            </a:r>
            <a:endParaRPr lang="ru-RU" sz="900" spc="-1" dirty="0">
              <a:latin typeface="Open Sans"/>
            </a:endParaRPr>
          </a:p>
          <a:p>
            <a:pPr marL="214380" indent="-214380" defTabSz="685800">
              <a:buFont typeface="Wingdings" charset="2"/>
              <a:buChar char=""/>
            </a:pPr>
            <a:r>
              <a:rPr lang="ru-RU" sz="900" spc="-1" dirty="0" err="1">
                <a:solidFill>
                  <a:schemeClr val="dk1"/>
                </a:solidFill>
                <a:latin typeface="Montserrat"/>
                <a:ea typeface="Montserrat Light"/>
              </a:rPr>
              <a:t>Тьюторы</a:t>
            </a:r>
            <a:r>
              <a:rPr lang="ru-RU" sz="900" spc="-1" dirty="0">
                <a:solidFill>
                  <a:schemeClr val="dk1"/>
                </a:solidFill>
                <a:latin typeface="Montserrat"/>
                <a:ea typeface="Montserrat Light"/>
              </a:rPr>
              <a:t>/логопеды/дефектологи </a:t>
            </a:r>
            <a:endParaRPr lang="ru-RU" sz="900" spc="-1" dirty="0">
              <a:latin typeface="Open Sans"/>
            </a:endParaRPr>
          </a:p>
        </p:txBody>
      </p:sp>
      <p:sp>
        <p:nvSpPr>
          <p:cNvPr id="195" name="Прямоугольник 48"/>
          <p:cNvSpPr/>
          <p:nvPr/>
        </p:nvSpPr>
        <p:spPr>
          <a:xfrm>
            <a:off x="3318030" y="3375000"/>
            <a:ext cx="1630260" cy="3913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algn="ctr"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Постоянная ссылка </a:t>
            </a:r>
            <a:endParaRPr lang="en-US" sz="1050" spc="-1" dirty="0" smtClean="0">
              <a:solidFill>
                <a:schemeClr val="dk1"/>
              </a:solidFill>
              <a:latin typeface="Montserrat"/>
              <a:ea typeface="Montserrat Light"/>
            </a:endParaRPr>
          </a:p>
          <a:p>
            <a:pPr algn="ctr" defTabSz="685800"/>
            <a:r>
              <a:rPr lang="ru-RU" sz="1050" spc="-1" dirty="0" smtClean="0">
                <a:solidFill>
                  <a:schemeClr val="dk1"/>
                </a:solidFill>
                <a:latin typeface="Montserrat"/>
                <a:ea typeface="Montserrat Light"/>
              </a:rPr>
              <a:t>для </a:t>
            </a:r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участия:</a:t>
            </a:r>
            <a:endParaRPr lang="ru-RU" sz="1050" spc="-1" dirty="0">
              <a:latin typeface="Open Sans"/>
            </a:endParaRPr>
          </a:p>
        </p:txBody>
      </p:sp>
      <p:pic>
        <p:nvPicPr>
          <p:cNvPr id="196" name="Рисунок 22"/>
          <p:cNvPicPr/>
          <p:nvPr/>
        </p:nvPicPr>
        <p:blipFill>
          <a:blip r:embed="rId2"/>
          <a:stretch/>
        </p:blipFill>
        <p:spPr>
          <a:xfrm>
            <a:off x="3751110" y="3915000"/>
            <a:ext cx="837810" cy="837810"/>
          </a:xfrm>
          <a:prstGeom prst="rect">
            <a:avLst/>
          </a:prstGeom>
          <a:ln w="0">
            <a:noFill/>
          </a:ln>
        </p:spPr>
      </p:pic>
      <p:pic>
        <p:nvPicPr>
          <p:cNvPr id="197" name="Рисунок 23"/>
          <p:cNvPicPr/>
          <p:nvPr/>
        </p:nvPicPr>
        <p:blipFill>
          <a:blip r:embed="rId3"/>
          <a:stretch/>
        </p:blipFill>
        <p:spPr>
          <a:xfrm>
            <a:off x="1755000" y="3994110"/>
            <a:ext cx="776520" cy="729810"/>
          </a:xfrm>
          <a:prstGeom prst="rect">
            <a:avLst/>
          </a:prstGeom>
          <a:ln w="9525">
            <a:noFill/>
          </a:ln>
        </p:spPr>
      </p:pic>
      <p:sp>
        <p:nvSpPr>
          <p:cNvPr id="199" name="Прямоугольник 49"/>
          <p:cNvSpPr/>
          <p:nvPr/>
        </p:nvSpPr>
        <p:spPr>
          <a:xfrm>
            <a:off x="5122671" y="623438"/>
            <a:ext cx="1816650" cy="2297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 defTabSz="685800"/>
            <a:r>
              <a:rPr lang="ru-RU" sz="1050" spc="-1" dirty="0">
                <a:solidFill>
                  <a:schemeClr val="dk1"/>
                </a:solidFill>
                <a:latin typeface="Montserrat"/>
                <a:ea typeface="Montserrat Light"/>
              </a:rPr>
              <a:t> 2025/2026 УЧЕБНЫЙ ГОД</a:t>
            </a:r>
            <a:endParaRPr lang="ru-RU" sz="1050" spc="-1" dirty="0">
              <a:latin typeface="Open Sans"/>
            </a:endParaRPr>
          </a:p>
        </p:txBody>
      </p:sp>
      <p:pic>
        <p:nvPicPr>
          <p:cNvPr id="200" name="Picture 3" descr="https://downloader.disk.yandex.ru/preview/2a63210064ff513c5049a0b065fde441400bc8e8432fbb12dc4d8c43e6975276/6925b7cd/Xuwj3Q7_nb9rWpaSrfiMvoj8BfYlS_7X15_jNQ5j5aywbMvAW2jKSaz4JvH3zn6or95D-Oi8n3loZY4RwUuAlw%3D%3D?uid=0&amp;filename=%D0%A0%D0%B5%D1%81%D1%83%D1%80%D1%81%20188%404x.png&amp;disposition=inline&amp;hash=&amp;limit=0&amp;content_type=image%2Fpng&amp;owner_uid=0&amp;tknv=v3&amp;size=1460x993"/>
          <p:cNvPicPr/>
          <p:nvPr/>
        </p:nvPicPr>
        <p:blipFill>
          <a:blip r:embed="rId4"/>
          <a:stretch/>
        </p:blipFill>
        <p:spPr>
          <a:xfrm>
            <a:off x="197640" y="4020030"/>
            <a:ext cx="880740" cy="835380"/>
          </a:xfrm>
          <a:prstGeom prst="rect">
            <a:avLst/>
          </a:prstGeom>
          <a:ln w="0">
            <a:noFill/>
          </a:ln>
        </p:spPr>
      </p:pic>
      <p:sp>
        <p:nvSpPr>
          <p:cNvPr id="201" name="TextBox 561"/>
          <p:cNvSpPr/>
          <p:nvPr/>
        </p:nvSpPr>
        <p:spPr>
          <a:xfrm>
            <a:off x="1215000" y="3413610"/>
            <a:ext cx="1775790" cy="5003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algn="ctr" defTabSz="685800"/>
            <a:r>
              <a:rPr lang="ru-RU" sz="1050" spc="-1">
                <a:solidFill>
                  <a:schemeClr val="dk1"/>
                </a:solidFill>
                <a:latin typeface="Montserrat"/>
                <a:ea typeface="Montserrat Light"/>
              </a:rPr>
              <a:t>Все выпуски можно посмотреть</a:t>
            </a:r>
            <a:endParaRPr lang="ru-RU" sz="1050" spc="-1">
              <a:latin typeface="Open Sans"/>
            </a:endParaRPr>
          </a:p>
          <a:p>
            <a:pPr algn="ctr" defTabSz="685800"/>
            <a:r>
              <a:rPr lang="ru-RU" sz="1050" spc="-1">
                <a:solidFill>
                  <a:schemeClr val="dk1"/>
                </a:solidFill>
                <a:latin typeface="Montserrat"/>
                <a:ea typeface="Montserrat Light"/>
              </a:rPr>
              <a:t>здесь: </a:t>
            </a:r>
            <a:endParaRPr lang="ru-RU" sz="1050" spc="-1">
              <a:latin typeface="Open Sans"/>
            </a:endParaRPr>
          </a:p>
          <a:p>
            <a:pPr algn="ctr" defTabSz="685800"/>
            <a:endParaRPr lang="ru-RU" sz="1050" spc="-1">
              <a:latin typeface="Open San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75324"/>
              </p:ext>
            </p:extLst>
          </p:nvPr>
        </p:nvGraphicFramePr>
        <p:xfrm>
          <a:off x="4851917" y="933174"/>
          <a:ext cx="4117911" cy="2904818"/>
        </p:xfrm>
        <a:graphic>
          <a:graphicData uri="http://schemas.openxmlformats.org/drawingml/2006/table">
            <a:tbl>
              <a:tblPr/>
              <a:tblGrid>
                <a:gridCol w="815862"/>
                <a:gridCol w="3302049"/>
              </a:tblGrid>
              <a:tr h="208809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10.09.2025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«Психолого-педагогическое обследование обучающихся в ОО»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769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08.10.2025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«Организационная работа с обучающимися с социально-психологической </a:t>
                      </a:r>
                      <a:r>
                        <a:rPr lang="ru-RU" sz="800" b="0" strike="noStrike" spc="-1" dirty="0" err="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дезадаптацией</a:t>
                      </a: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»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228699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12.11.2025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</a:t>
                      </a:r>
                      <a:r>
                        <a:rPr lang="ru-RU" sz="800" b="0" strike="noStrike" spc="-1" dirty="0" smtClean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Формирование </a:t>
                      </a: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психологически безопасной образовательной среды»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769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10.12.2025</a:t>
                      </a:r>
                      <a:endParaRPr lang="ru-RU" sz="800" b="0" strike="noStrike" spc="-1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«Единое пространство поддержки и безопасности: педагоги, родители, дети»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769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15.01.2026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«Безопасность детей в школе: от превенции к посткризисному сопровождению».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769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11.02.2026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«Комплексный подход к формированию и развитию стрессоустойчивости у подростков с </a:t>
                      </a:r>
                      <a:r>
                        <a:rPr lang="ru-RU" sz="800" b="0" strike="noStrike" spc="-1" dirty="0" err="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аутоагрессивным</a:t>
                      </a: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 поведением».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22257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11.03.2026</a:t>
                      </a:r>
                      <a:endParaRPr lang="ru-RU" sz="800" b="0" strike="noStrike" spc="-1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«Работа с родителями: стратегии партнерства».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7693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15.04.2026</a:t>
                      </a:r>
                      <a:endParaRPr lang="ru-RU" sz="800" b="0" strike="noStrike" spc="-1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«Мероприятия весенней недели психологии. Психологические аспекты подготовки к экзаменам обучающихся».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7558">
                <a:tc>
                  <a:txBody>
                    <a:bodyPr/>
                    <a:lstStyle/>
                    <a:p>
                      <a:pPr algn="l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Arial"/>
                        </a:rPr>
                        <a:t>10.06.2026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8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Arial"/>
                        </a:rPr>
                        <a:t>Зависимое поведение – глобальный фактор угрозы безопасности здоровья и позитивного развития</a:t>
                      </a:r>
                      <a:endParaRPr lang="ru-RU" sz="800" b="0" strike="noStrike" spc="-1" dirty="0">
                        <a:solidFill>
                          <a:srgbClr val="000000"/>
                        </a:solidFill>
                        <a:latin typeface="Montserrat"/>
                      </a:endParaRPr>
                    </a:p>
                  </a:txBody>
                  <a:tcPr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89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2" descr="http://qrcoder.ru/code/?https%3A%2F%2Fclc.li%2FqWnfF&amp;4&amp;0"/>
          <p:cNvPicPr/>
          <p:nvPr/>
        </p:nvPicPr>
        <p:blipFill>
          <a:blip r:embed="rId2"/>
          <a:stretch/>
        </p:blipFill>
        <p:spPr>
          <a:xfrm>
            <a:off x="5034150" y="4004910"/>
            <a:ext cx="941220" cy="941220"/>
          </a:xfrm>
          <a:prstGeom prst="rect">
            <a:avLst/>
          </a:prstGeom>
          <a:ln w="0">
            <a:noFill/>
          </a:ln>
        </p:spPr>
      </p:pic>
      <p:pic>
        <p:nvPicPr>
          <p:cNvPr id="165" name="Picture 7" descr="http://qrcoder.ru/code/?https%3A%2F%2Fvk.cc%2FcVPhJL&amp;4&amp;0"/>
          <p:cNvPicPr/>
          <p:nvPr/>
        </p:nvPicPr>
        <p:blipFill>
          <a:blip r:embed="rId3"/>
          <a:stretch/>
        </p:blipFill>
        <p:spPr>
          <a:xfrm>
            <a:off x="2746980" y="4004910"/>
            <a:ext cx="941220" cy="941220"/>
          </a:xfrm>
          <a:prstGeom prst="rect">
            <a:avLst/>
          </a:prstGeom>
          <a:ln w="0">
            <a:noFill/>
          </a:ln>
        </p:spPr>
      </p:pic>
      <p:pic>
        <p:nvPicPr>
          <p:cNvPr id="166" name="Picture 8" descr="http://qrcoder.ru/code/?https%3A%2F%2Fvk.cc%2FcVPhqs&amp;4&amp;0"/>
          <p:cNvPicPr/>
          <p:nvPr/>
        </p:nvPicPr>
        <p:blipFill>
          <a:blip r:embed="rId4"/>
          <a:stretch/>
        </p:blipFill>
        <p:spPr>
          <a:xfrm>
            <a:off x="7381530" y="1726920"/>
            <a:ext cx="1004400" cy="1004400"/>
          </a:xfrm>
          <a:prstGeom prst="rect">
            <a:avLst/>
          </a:prstGeom>
          <a:ln w="0">
            <a:noFill/>
          </a:ln>
        </p:spPr>
      </p:pic>
      <p:pic>
        <p:nvPicPr>
          <p:cNvPr id="167" name="Picture 9" descr="http://qrcoder.ru/code/?https%3A%2F%2Fvk.cc%2FcVPhee&amp;4&amp;0"/>
          <p:cNvPicPr/>
          <p:nvPr/>
        </p:nvPicPr>
        <p:blipFill>
          <a:blip r:embed="rId5"/>
          <a:stretch/>
        </p:blipFill>
        <p:spPr>
          <a:xfrm>
            <a:off x="5367870" y="1768500"/>
            <a:ext cx="941220" cy="941220"/>
          </a:xfrm>
          <a:prstGeom prst="rect">
            <a:avLst/>
          </a:prstGeom>
          <a:ln w="0">
            <a:noFill/>
          </a:ln>
        </p:spPr>
      </p:pic>
      <p:pic>
        <p:nvPicPr>
          <p:cNvPr id="168" name="Picture 10" descr="http://qrcoder.ru/code/?https%3A%2F%2Fvk.cc%2FcVPh3N&amp;4&amp;0"/>
          <p:cNvPicPr/>
          <p:nvPr/>
        </p:nvPicPr>
        <p:blipFill>
          <a:blip r:embed="rId6"/>
          <a:stretch/>
        </p:blipFill>
        <p:spPr>
          <a:xfrm>
            <a:off x="3757590" y="1810350"/>
            <a:ext cx="941220" cy="941220"/>
          </a:xfrm>
          <a:prstGeom prst="rect">
            <a:avLst/>
          </a:prstGeom>
          <a:ln w="0">
            <a:noFill/>
          </a:ln>
        </p:spPr>
      </p:pic>
      <p:sp>
        <p:nvSpPr>
          <p:cNvPr id="169" name="Google Shape;219;p 2"/>
          <p:cNvSpPr/>
          <p:nvPr/>
        </p:nvSpPr>
        <p:spPr>
          <a:xfrm>
            <a:off x="507330" y="203861"/>
            <a:ext cx="7441470" cy="6766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200" b="1" spc="-1" dirty="0">
                <a:solidFill>
                  <a:srgbClr val="7F7F7F"/>
                </a:solidFill>
                <a:latin typeface="Montserrat"/>
                <a:ea typeface="Montserrat"/>
              </a:rPr>
              <a:t>ПРОЕКТ «КЛАССНЫЙ ЧАС» ДЛЯ КЛАССНЫХ РУКОВОДИТЕЛЕЙ, СОВЕТНИКОВ ПО ВОСПИТАНИЮ, СОЦИАЛЬНЫХ ПЕДАГОГОВ ПО ВОПРОСАМ ПРОФИЛАКТИКИ</a:t>
            </a:r>
            <a:endParaRPr lang="ru-RU" sz="1200" spc="-1" dirty="0">
              <a:latin typeface="Open Sans"/>
            </a:endParaRPr>
          </a:p>
        </p:txBody>
      </p:sp>
      <p:sp>
        <p:nvSpPr>
          <p:cNvPr id="170" name="Google Shape;220;p 8"/>
          <p:cNvSpPr/>
          <p:nvPr/>
        </p:nvSpPr>
        <p:spPr>
          <a:xfrm>
            <a:off x="-21330" y="3068820"/>
            <a:ext cx="230202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22.01.2026</a:t>
            </a:r>
            <a:endParaRPr lang="ru-RU" sz="900" spc="-1">
              <a:latin typeface="Open Sans"/>
            </a:endParaRPr>
          </a:p>
          <a:p>
            <a:pPr algn="ctr" defTabSz="685800">
              <a:tabLst>
                <a:tab pos="0" algn="l"/>
              </a:tabLst>
            </a:pPr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«Профилактика вовлечения подростков в экстремистскую и террористическую деятельность»</a:t>
            </a:r>
            <a:endParaRPr lang="ru-RU" sz="900" spc="-1">
              <a:latin typeface="Open Sans"/>
            </a:endParaRPr>
          </a:p>
        </p:txBody>
      </p:sp>
      <p:sp>
        <p:nvSpPr>
          <p:cNvPr id="171" name="Google Shape;224;p 2"/>
          <p:cNvSpPr/>
          <p:nvPr/>
        </p:nvSpPr>
        <p:spPr>
          <a:xfrm>
            <a:off x="474930" y="4855140"/>
            <a:ext cx="342630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en-US" sz="900" u="sng" spc="-1">
                <a:solidFill>
                  <a:schemeClr val="dk1"/>
                </a:solidFill>
                <a:latin typeface="Arial"/>
                <a:ea typeface="Arial"/>
                <a:hlinkClick r:id="rId7"/>
              </a:rPr>
              <a:t>https://vk.cc/cVPewY</a:t>
            </a:r>
            <a:r>
              <a:rPr lang="ru-RU" sz="900" u="sng" spc="-1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pic>
        <p:nvPicPr>
          <p:cNvPr id="172" name="Google Shape;225;p 2"/>
          <p:cNvPicPr/>
          <p:nvPr/>
        </p:nvPicPr>
        <p:blipFill>
          <a:blip r:embed="rId8"/>
          <a:stretch/>
        </p:blipFill>
        <p:spPr>
          <a:xfrm>
            <a:off x="652590" y="3829950"/>
            <a:ext cx="789210" cy="808920"/>
          </a:xfrm>
          <a:prstGeom prst="rect">
            <a:avLst/>
          </a:prstGeom>
          <a:ln w="0">
            <a:noFill/>
          </a:ln>
        </p:spPr>
      </p:pic>
      <p:sp>
        <p:nvSpPr>
          <p:cNvPr id="173" name="Google Shape;226;p 2"/>
          <p:cNvSpPr/>
          <p:nvPr/>
        </p:nvSpPr>
        <p:spPr>
          <a:xfrm>
            <a:off x="6560190" y="2636280"/>
            <a:ext cx="2475090" cy="2769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en-US" sz="900" u="sng" spc="-1">
                <a:solidFill>
                  <a:srgbClr val="0000FF"/>
                </a:solidFill>
                <a:latin typeface="Arial"/>
                <a:ea typeface="Montserrat"/>
                <a:hlinkClick r:id="rId9"/>
              </a:rPr>
              <a:t>https</a:t>
            </a:r>
            <a:r>
              <a:rPr lang="en-US" sz="900" u="sng" spc="-1">
                <a:solidFill>
                  <a:schemeClr val="dk1"/>
                </a:solidFill>
                <a:latin typeface="Arial"/>
                <a:ea typeface="Arial"/>
                <a:hlinkClick r:id="rId9"/>
              </a:rPr>
              <a:t>://</a:t>
            </a:r>
            <a:r>
              <a:rPr lang="en-US" sz="900" u="sng" spc="-1">
                <a:solidFill>
                  <a:srgbClr val="0000FF"/>
                </a:solidFill>
                <a:latin typeface="Arial"/>
                <a:ea typeface="Montserrat"/>
                <a:hlinkClick r:id="rId9"/>
              </a:rPr>
              <a:t>vk.cc/cVPhqs</a:t>
            </a:r>
            <a:r>
              <a:rPr lang="ru-RU" sz="900" spc="-1">
                <a:solidFill>
                  <a:srgbClr val="666666"/>
                </a:solidFill>
                <a:latin typeface="Arial"/>
                <a:ea typeface="Montserrat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174" name="Google Shape;229;p 2"/>
          <p:cNvSpPr/>
          <p:nvPr/>
        </p:nvSpPr>
        <p:spPr>
          <a:xfrm>
            <a:off x="7501680" y="4826790"/>
            <a:ext cx="183762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900" u="sng" spc="-1">
                <a:solidFill>
                  <a:schemeClr val="dk1"/>
                </a:solidFill>
                <a:latin typeface="Arial"/>
                <a:ea typeface="Arial"/>
                <a:hlinkClick r:id="rId10"/>
              </a:rPr>
              <a:t>https://vk.cc/cVOL8s</a:t>
            </a:r>
            <a:r>
              <a:rPr lang="ru-RU" sz="900" u="sng" spc="-1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pic>
        <p:nvPicPr>
          <p:cNvPr id="175" name="Google Shape;230;p 2"/>
          <p:cNvPicPr/>
          <p:nvPr/>
        </p:nvPicPr>
        <p:blipFill>
          <a:blip r:embed="rId11"/>
          <a:stretch/>
        </p:blipFill>
        <p:spPr>
          <a:xfrm>
            <a:off x="7618590" y="4077810"/>
            <a:ext cx="815130" cy="770850"/>
          </a:xfrm>
          <a:prstGeom prst="rect">
            <a:avLst/>
          </a:prstGeom>
          <a:ln w="0">
            <a:noFill/>
          </a:ln>
        </p:spPr>
      </p:pic>
      <p:sp>
        <p:nvSpPr>
          <p:cNvPr id="179" name="Google Shape;220;p 9"/>
          <p:cNvSpPr/>
          <p:nvPr/>
        </p:nvSpPr>
        <p:spPr>
          <a:xfrm>
            <a:off x="3423870" y="1182330"/>
            <a:ext cx="160839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04.09.2025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«Разговоры о важном: региональный компонент»</a:t>
            </a:r>
            <a:endParaRPr lang="ru-RU" sz="900" spc="-1">
              <a:latin typeface="Open Sans"/>
            </a:endParaRPr>
          </a:p>
        </p:txBody>
      </p:sp>
      <p:sp>
        <p:nvSpPr>
          <p:cNvPr id="180" name="Прямоугольник 41"/>
          <p:cNvSpPr/>
          <p:nvPr/>
        </p:nvSpPr>
        <p:spPr>
          <a:xfrm>
            <a:off x="3610980" y="2649510"/>
            <a:ext cx="123417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en-US" sz="900" u="sng" spc="-1">
                <a:solidFill>
                  <a:schemeClr val="dk1"/>
                </a:solidFill>
                <a:latin typeface="Arial"/>
                <a:ea typeface="Arial"/>
                <a:hlinkClick r:id="rId12"/>
              </a:rPr>
              <a:t>https://vk.cc/cVPh3N</a:t>
            </a:r>
            <a:r>
              <a:rPr lang="ru-RU" sz="900" u="sng" spc="-1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181" name="Google Shape;220;p 10"/>
          <p:cNvSpPr/>
          <p:nvPr/>
        </p:nvSpPr>
        <p:spPr>
          <a:xfrm>
            <a:off x="5034150" y="1182330"/>
            <a:ext cx="160839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02.10.2025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«О проведении олимпиады «Безопасные дороги»</a:t>
            </a:r>
            <a:endParaRPr lang="ru-RU" sz="900" spc="-1">
              <a:latin typeface="Open Sans"/>
            </a:endParaRPr>
          </a:p>
        </p:txBody>
      </p:sp>
      <p:sp>
        <p:nvSpPr>
          <p:cNvPr id="182" name="Прямоугольник 42"/>
          <p:cNvSpPr/>
          <p:nvPr/>
        </p:nvSpPr>
        <p:spPr>
          <a:xfrm>
            <a:off x="5230980" y="2666250"/>
            <a:ext cx="121500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en-US" sz="900" u="sng" spc="-1">
                <a:solidFill>
                  <a:schemeClr val="dk1"/>
                </a:solidFill>
                <a:latin typeface="Arial"/>
                <a:ea typeface="Arial"/>
                <a:hlinkClick r:id="rId13"/>
              </a:rPr>
              <a:t>https://vk.cc/cVPhee</a:t>
            </a:r>
            <a:r>
              <a:rPr lang="ru-RU" sz="900" u="sng" spc="-1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183" name="Google Shape;220;p 11"/>
          <p:cNvSpPr/>
          <p:nvPr/>
        </p:nvSpPr>
        <p:spPr>
          <a:xfrm>
            <a:off x="7061040" y="1182330"/>
            <a:ext cx="160839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11.11.2025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«О проведении олимпиады «Безопасный интернет»</a:t>
            </a:r>
            <a:endParaRPr lang="ru-RU" sz="900" spc="-1">
              <a:latin typeface="Open Sans"/>
            </a:endParaRPr>
          </a:p>
        </p:txBody>
      </p:sp>
      <p:sp>
        <p:nvSpPr>
          <p:cNvPr id="184" name="Google Shape;220;p 12"/>
          <p:cNvSpPr/>
          <p:nvPr/>
        </p:nvSpPr>
        <p:spPr>
          <a:xfrm>
            <a:off x="2125440" y="3068820"/>
            <a:ext cx="2302020" cy="830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20.02.2026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«Организация участия обучающихся во Всероссийской онлайн-олимпиаде «Финансовая грамотность и предпринимательство»</a:t>
            </a:r>
            <a:endParaRPr lang="ru-RU" sz="900" spc="-1">
              <a:latin typeface="Open Sans"/>
            </a:endParaRPr>
          </a:p>
        </p:txBody>
      </p:sp>
      <p:sp>
        <p:nvSpPr>
          <p:cNvPr id="185" name="Прямоугольник 43"/>
          <p:cNvSpPr/>
          <p:nvPr/>
        </p:nvSpPr>
        <p:spPr>
          <a:xfrm>
            <a:off x="2671111" y="4827330"/>
            <a:ext cx="1204431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 defTabSz="685800"/>
            <a:r>
              <a:rPr lang="en-US" sz="900" u="sng" spc="-1">
                <a:solidFill>
                  <a:srgbClr val="0000FF"/>
                </a:solidFill>
                <a:latin typeface="Arial"/>
                <a:ea typeface="Arial"/>
                <a:hlinkClick r:id="rId14"/>
              </a:rPr>
              <a:t>https://vk.cc/cVPhJL</a:t>
            </a:r>
            <a:r>
              <a:rPr lang="ru-RU" sz="900" spc="-1"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186" name="Google Shape;220;p 13"/>
          <p:cNvSpPr/>
          <p:nvPr/>
        </p:nvSpPr>
        <p:spPr>
          <a:xfrm>
            <a:off x="4353750" y="3068821"/>
            <a:ext cx="2302020" cy="96949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19.03.2026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«Повышение квалификации классных руководителей в области профилактики деструктивного поведения обучающихся во 2-ом квартале 2026 года»</a:t>
            </a:r>
            <a:endParaRPr lang="ru-RU" sz="900" spc="-1">
              <a:latin typeface="Open Sans"/>
            </a:endParaRPr>
          </a:p>
        </p:txBody>
      </p:sp>
      <p:sp>
        <p:nvSpPr>
          <p:cNvPr id="187" name="Прямоугольник 44"/>
          <p:cNvSpPr/>
          <p:nvPr/>
        </p:nvSpPr>
        <p:spPr>
          <a:xfrm>
            <a:off x="5039281" y="4870530"/>
            <a:ext cx="1108251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 anchor="t">
            <a:spAutoFit/>
          </a:bodyPr>
          <a:lstStyle/>
          <a:p>
            <a:pPr defTabSz="685800"/>
            <a:r>
              <a:rPr lang="en-US" sz="900" u="sng" spc="-1">
                <a:solidFill>
                  <a:srgbClr val="0000FF"/>
                </a:solidFill>
                <a:latin typeface="Arial"/>
                <a:ea typeface="Arial"/>
                <a:hlinkClick r:id="rId15"/>
              </a:rPr>
              <a:t>https://clc.li/qWnfF</a:t>
            </a:r>
            <a:r>
              <a:rPr lang="ru-RU" sz="900" spc="-1">
                <a:latin typeface="Arial"/>
                <a:ea typeface="Arial"/>
              </a:rPr>
              <a:t> </a:t>
            </a:r>
            <a:endParaRPr lang="ru-RU" sz="900" spc="-1">
              <a:latin typeface="Open Sans"/>
            </a:endParaRPr>
          </a:p>
        </p:txBody>
      </p:sp>
      <p:sp>
        <p:nvSpPr>
          <p:cNvPr id="188" name="Google Shape;220;p 14"/>
          <p:cNvSpPr/>
          <p:nvPr/>
        </p:nvSpPr>
        <p:spPr>
          <a:xfrm>
            <a:off x="6657660" y="3068820"/>
            <a:ext cx="2485080" cy="692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68580" rIns="67500" bIns="68580" anchor="t">
            <a:spAutoFit/>
          </a:bodyPr>
          <a:lstStyle/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23.04.2026</a:t>
            </a:r>
            <a:endParaRPr lang="ru-RU" sz="900" spc="-1">
              <a:latin typeface="Open Sans"/>
            </a:endParaRPr>
          </a:p>
          <a:p>
            <a:pPr algn="ctr" defTabSz="685800"/>
            <a:r>
              <a:rPr lang="ru-RU" sz="900" b="1" spc="-1">
                <a:solidFill>
                  <a:srgbClr val="666666"/>
                </a:solidFill>
                <a:latin typeface="Montserrat"/>
                <a:ea typeface="Montserrat"/>
              </a:rPr>
              <a:t>«Навигатор профилактики социальных рисков детства в цифровой среде в работе классного руководителя»</a:t>
            </a:r>
            <a:endParaRPr lang="ru-RU" sz="900" spc="-1">
              <a:latin typeface="Open Sans"/>
            </a:endParaRPr>
          </a:p>
        </p:txBody>
      </p:sp>
      <p:sp>
        <p:nvSpPr>
          <p:cNvPr id="189" name="Прямоугольник 45"/>
          <p:cNvSpPr/>
          <p:nvPr/>
        </p:nvSpPr>
        <p:spPr>
          <a:xfrm>
            <a:off x="268920" y="891000"/>
            <a:ext cx="8874090" cy="714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/>
            <a:r>
              <a:rPr lang="ru-RU" sz="1200" b="1" spc="-1" dirty="0">
                <a:solidFill>
                  <a:srgbClr val="666666"/>
                </a:solidFill>
                <a:latin typeface="Montserrat"/>
                <a:ea typeface="Montserrat"/>
              </a:rPr>
              <a:t>Цель: повышение профессиональных компетенций и методическое сопровождение классных руководителей</a:t>
            </a:r>
            <a:endParaRPr lang="ru-RU" sz="1200" spc="-1" dirty="0">
              <a:latin typeface="Open Sans"/>
            </a:endParaRPr>
          </a:p>
          <a:p>
            <a:pPr defTabSz="685800"/>
            <a:endParaRPr lang="ru-RU" sz="900" spc="-1" dirty="0">
              <a:latin typeface="Open Sans"/>
            </a:endParaRPr>
          </a:p>
          <a:p>
            <a:pPr defTabSz="685800"/>
            <a:r>
              <a:rPr lang="ru-RU" sz="1200" b="1" spc="-1" dirty="0" smtClean="0">
                <a:solidFill>
                  <a:srgbClr val="666666"/>
                </a:solidFill>
                <a:latin typeface="Montserrat"/>
                <a:ea typeface="Montserrat"/>
              </a:rPr>
              <a:t>7 </a:t>
            </a:r>
            <a:r>
              <a:rPr lang="ru-RU" sz="1200" b="1" spc="-1" dirty="0" err="1">
                <a:solidFill>
                  <a:srgbClr val="666666"/>
                </a:solidFill>
                <a:latin typeface="Montserrat"/>
                <a:ea typeface="Montserrat"/>
              </a:rPr>
              <a:t>вебинаров</a:t>
            </a:r>
            <a:r>
              <a:rPr lang="ru-RU" sz="1200" b="1" spc="-1" dirty="0">
                <a:solidFill>
                  <a:srgbClr val="666666"/>
                </a:solidFill>
                <a:latin typeface="Montserrat"/>
                <a:ea typeface="Montserrat"/>
              </a:rPr>
              <a:t> - 60 000 просмотров </a:t>
            </a:r>
            <a:endParaRPr lang="ru-RU" sz="1200" spc="-1" dirty="0">
              <a:latin typeface="Open Sans"/>
            </a:endParaRPr>
          </a:p>
          <a:p>
            <a:pPr defTabSz="685800"/>
            <a:endParaRPr lang="ru-RU" sz="900" spc="-1" dirty="0">
              <a:latin typeface="Open Sans"/>
            </a:endParaRPr>
          </a:p>
        </p:txBody>
      </p:sp>
      <p:pic>
        <p:nvPicPr>
          <p:cNvPr id="190" name="Рисунок 21"/>
          <p:cNvPicPr/>
          <p:nvPr/>
        </p:nvPicPr>
        <p:blipFill>
          <a:blip r:embed="rId16"/>
          <a:srcRect l="16240" t="19920" r="27591" b="18124"/>
          <a:stretch/>
        </p:blipFill>
        <p:spPr>
          <a:xfrm>
            <a:off x="618030" y="1810350"/>
            <a:ext cx="2062530" cy="127899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5250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pc="-1" dirty="0">
                <a:solidFill>
                  <a:srgbClr val="7F7F7F"/>
                </a:solidFill>
                <a:latin typeface="Montserrat"/>
                <a:ea typeface="Montserrat"/>
              </a:rPr>
              <a:t>ПРОСВЕТИТЕЛЬСКИЙ ПРОЕКТ «РОДИТЕЛЬСКИЙ ЧАС</a:t>
            </a:r>
            <a:r>
              <a:rPr lang="ru-RU" b="1" spc="-1" dirty="0" smtClean="0">
                <a:solidFill>
                  <a:srgbClr val="7F7F7F"/>
                </a:solidFill>
                <a:latin typeface="Montserrat"/>
                <a:ea typeface="Montserrat"/>
              </a:rPr>
              <a:t>»</a:t>
            </a:r>
            <a:endParaRPr lang="ru-RU" dirty="0"/>
          </a:p>
        </p:txBody>
      </p:sp>
      <p:pic>
        <p:nvPicPr>
          <p:cNvPr id="436" name="Google Shape;412;p18" descr="http://qrcoder.ru/code/?https%3A%2F%2Fvkvideo.ru%2F%40kuro_mo_official&amp;4&amp;0"/>
          <p:cNvPicPr/>
          <p:nvPr/>
        </p:nvPicPr>
        <p:blipFill>
          <a:blip r:embed="rId2"/>
          <a:stretch/>
        </p:blipFill>
        <p:spPr>
          <a:xfrm>
            <a:off x="1755000" y="3645000"/>
            <a:ext cx="1281690" cy="128169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37" name="Google Shape;414;p18"/>
          <p:cNvGraphicFramePr/>
          <p:nvPr/>
        </p:nvGraphicFramePr>
        <p:xfrm>
          <a:off x="4823820" y="776790"/>
          <a:ext cx="4142070" cy="4251667"/>
        </p:xfrm>
        <a:graphic>
          <a:graphicData uri="http://schemas.openxmlformats.org/drawingml/2006/table">
            <a:tbl>
              <a:tblPr/>
              <a:tblGrid>
                <a:gridCol w="3297780"/>
                <a:gridCol w="844290"/>
              </a:tblGrid>
              <a:tr h="24965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«Интернет: когда друг, а когда враг?»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Сентябрь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«Адаптация к школе: учимся и растем вместе!»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73416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«Как вернуть детей в офлайн-пространство»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Октябрь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«Мошеннические сети: как уберечь себя и своих детей!?»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Ноябрь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«Школа здорового питания: советы специалистов»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Декабрь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«Радикализация молодежи: что важно знать родителям?!»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Январь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«Мир подростковых субкультур: зачем ребенку принадлежать к группе?»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Февраль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3072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«Школа и семья – партнеры в воспитании»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Март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236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«К  экзаменам без стресса!»</a:t>
                      </a: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Open Sans"/>
                          <a:ea typeface="Open Sans"/>
                        </a:rPr>
                        <a:t>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Апрель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72063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</a:t>
                      </a:r>
                      <a:r>
                        <a:rPr lang="ru-RU" sz="12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Каникулы без тревог: как обеспечить безопасность детей в летний период?!»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Май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28350" marR="28350" marT="34290" marB="3429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38" name="Google Shape;415;p18"/>
          <p:cNvGrpSpPr/>
          <p:nvPr/>
        </p:nvGrpSpPr>
        <p:grpSpPr>
          <a:xfrm>
            <a:off x="544320" y="1811430"/>
            <a:ext cx="3843450" cy="1290600"/>
            <a:chOff x="725760" y="2415240"/>
            <a:chExt cx="5124600" cy="1720800"/>
          </a:xfrm>
        </p:grpSpPr>
        <p:pic>
          <p:nvPicPr>
            <p:cNvPr id="439" name="Google Shape;416;p18"/>
            <p:cNvPicPr/>
            <p:nvPr/>
          </p:nvPicPr>
          <p:blipFill>
            <a:blip r:embed="rId3"/>
            <a:srcRect l="77421" b="7801"/>
            <a:stretch/>
          </p:blipFill>
          <p:spPr>
            <a:xfrm>
              <a:off x="4278600" y="2415240"/>
              <a:ext cx="1571760" cy="1720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0" name="Google Shape;417;p18"/>
            <p:cNvPicPr/>
            <p:nvPr/>
          </p:nvPicPr>
          <p:blipFill>
            <a:blip r:embed="rId3"/>
            <a:srcRect r="51497" b="7870"/>
            <a:stretch/>
          </p:blipFill>
          <p:spPr>
            <a:xfrm>
              <a:off x="725760" y="2435760"/>
              <a:ext cx="3344040" cy="1700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1" name="Google Shape;418;p18"/>
          <p:cNvSpPr/>
          <p:nvPr/>
        </p:nvSpPr>
        <p:spPr>
          <a:xfrm>
            <a:off x="1755000" y="3375000"/>
            <a:ext cx="1213920" cy="2528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200" b="1" i="1" spc="-1">
                <a:solidFill>
                  <a:srgbClr val="808080"/>
                </a:solidFill>
                <a:latin typeface="Arial"/>
                <a:ea typeface="Arial"/>
              </a:rPr>
              <a:t>Все выпуски:</a:t>
            </a:r>
            <a:endParaRPr lang="ru-RU" sz="1200" spc="-1">
              <a:latin typeface="Open Sans"/>
            </a:endParaRPr>
          </a:p>
        </p:txBody>
      </p:sp>
      <p:sp>
        <p:nvSpPr>
          <p:cNvPr id="442" name="Google Shape;420;p18"/>
          <p:cNvSpPr/>
          <p:nvPr/>
        </p:nvSpPr>
        <p:spPr>
          <a:xfrm>
            <a:off x="468990" y="1006830"/>
            <a:ext cx="4615920" cy="7606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marL="214380" indent="-214380" defTabSz="685800">
              <a:buFont typeface="Noto Sans Symbols"/>
              <a:buChar char="❑"/>
            </a:pPr>
            <a:r>
              <a:rPr lang="ru-RU" sz="1050" spc="-1">
                <a:solidFill>
                  <a:schemeClr val="dk1"/>
                </a:solidFill>
                <a:latin typeface="Montserrat"/>
                <a:ea typeface="Montserrat"/>
              </a:rPr>
              <a:t>Опубликовано </a:t>
            </a:r>
            <a:r>
              <a:rPr lang="ru-RU" sz="1200" b="1" spc="-1">
                <a:solidFill>
                  <a:schemeClr val="dk1"/>
                </a:solidFill>
                <a:latin typeface="Montserrat"/>
                <a:ea typeface="Montserrat"/>
              </a:rPr>
              <a:t>15 видеоподкастов 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Noto Sans Symbols"/>
              <a:buChar char="❑"/>
            </a:pPr>
            <a:r>
              <a:rPr lang="ru-RU" sz="1050" spc="-1">
                <a:solidFill>
                  <a:schemeClr val="dk1"/>
                </a:solidFill>
                <a:latin typeface="Montserrat"/>
                <a:ea typeface="Montserrat"/>
              </a:rPr>
              <a:t>Более </a:t>
            </a:r>
            <a:r>
              <a:rPr lang="ru-RU" sz="1200" b="1" spc="-1">
                <a:solidFill>
                  <a:schemeClr val="dk1"/>
                </a:solidFill>
                <a:latin typeface="Montserrat"/>
                <a:ea typeface="Montserrat"/>
              </a:rPr>
              <a:t>400 000 просмотров </a:t>
            </a:r>
            <a:endParaRPr lang="ru-RU" sz="1200" spc="-1">
              <a:latin typeface="Open Sans"/>
            </a:endParaRPr>
          </a:p>
          <a:p>
            <a:pPr marL="214380" indent="-214380" defTabSz="685800">
              <a:buFont typeface="Noto Sans Symbols"/>
              <a:buChar char="❑"/>
            </a:pPr>
            <a:r>
              <a:rPr lang="ru-RU" sz="1050" spc="-1">
                <a:solidFill>
                  <a:schemeClr val="dk1"/>
                </a:solidFill>
                <a:latin typeface="Montserrat"/>
                <a:ea typeface="Montserrat"/>
              </a:rPr>
              <a:t>Публикации на телеканале 360.Новости, ВК, Rutube, в родительских чатах и профессиональных сообществах</a:t>
            </a:r>
            <a:endParaRPr lang="ru-RU" sz="1050" spc="-1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9115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58;p9"/>
          <p:cNvSpPr/>
          <p:nvPr/>
        </p:nvSpPr>
        <p:spPr>
          <a:xfrm>
            <a:off x="683640" y="141480"/>
            <a:ext cx="7441470" cy="4441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no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500" b="1" spc="-1" dirty="0">
                <a:solidFill>
                  <a:srgbClr val="7F7F7F"/>
                </a:solidFill>
                <a:latin typeface="Montserrat"/>
                <a:ea typeface="Montserrat"/>
              </a:rPr>
              <a:t> </a:t>
            </a:r>
            <a:endParaRPr lang="ru-RU" sz="1500" spc="-1" dirty="0">
              <a:latin typeface="Open Sans"/>
            </a:endParaRPr>
          </a:p>
          <a:p>
            <a:pPr defTabSz="685800">
              <a:tabLst>
                <a:tab pos="0" algn="l"/>
              </a:tabLst>
            </a:pPr>
            <a:r>
              <a:rPr lang="ru-RU" sz="1500" b="1" spc="-1" dirty="0">
                <a:solidFill>
                  <a:srgbClr val="7F7F7F"/>
                </a:solidFill>
                <a:latin typeface="Montserrat"/>
                <a:ea typeface="Montserrat"/>
              </a:rPr>
              <a:t>«РАЗГОВОРЫ О ВАЖНОМ» </a:t>
            </a:r>
            <a:endParaRPr lang="ru-RU" sz="1500" spc="-1" dirty="0">
              <a:latin typeface="Open Sans"/>
            </a:endParaRPr>
          </a:p>
        </p:txBody>
      </p:sp>
      <p:sp>
        <p:nvSpPr>
          <p:cNvPr id="203" name="Google Shape;259;p9"/>
          <p:cNvSpPr/>
          <p:nvPr/>
        </p:nvSpPr>
        <p:spPr>
          <a:xfrm>
            <a:off x="729000" y="924210"/>
            <a:ext cx="8704530" cy="15711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350" spc="-1" dirty="0">
                <a:solidFill>
                  <a:schemeClr val="dk1"/>
                </a:solidFill>
                <a:latin typeface="Montserrat"/>
                <a:ea typeface="Montserrat"/>
              </a:rPr>
              <a:t>08.09.2025: «Цифровая и телефонная безопасность»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tabLst>
                <a:tab pos="0" algn="l"/>
              </a:tabLst>
            </a:pPr>
            <a:r>
              <a:rPr lang="ru-RU" sz="1350" spc="-1" dirty="0">
                <a:solidFill>
                  <a:schemeClr val="dk1"/>
                </a:solidFill>
                <a:latin typeface="Montserrat"/>
                <a:ea typeface="Montserrat"/>
              </a:rPr>
              <a:t>15.09.2025: «Цифровой суверенитет страны»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tabLst>
                <a:tab pos="0" algn="l"/>
              </a:tabLst>
            </a:pPr>
            <a:r>
              <a:rPr lang="ru-RU" sz="1350" spc="-1" dirty="0">
                <a:solidFill>
                  <a:schemeClr val="dk1"/>
                </a:solidFill>
                <a:latin typeface="Montserrat"/>
                <a:ea typeface="Montserrat"/>
              </a:rPr>
              <a:t>27.10.2025: «Безопасный интернет»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tabLst>
                <a:tab pos="0" algn="l"/>
              </a:tabLst>
            </a:pPr>
            <a:r>
              <a:rPr lang="ru-RU" sz="1350" spc="-1" dirty="0">
                <a:solidFill>
                  <a:schemeClr val="dk1"/>
                </a:solidFill>
                <a:latin typeface="Montserrat"/>
                <a:ea typeface="Montserrat"/>
              </a:rPr>
              <a:t>24.11.2025: «Профессия – жизнь спасать» (правила действий при находке подозрительных предметов, противодействие вовлечению в экстремистские группировки)</a:t>
            </a:r>
            <a:endParaRPr lang="ru-RU" sz="1350" spc="-1" dirty="0">
              <a:latin typeface="Open Sans"/>
            </a:endParaRPr>
          </a:p>
          <a:p>
            <a:pPr defTabSz="685800">
              <a:spcBef>
                <a:spcPts val="451"/>
              </a:spcBef>
              <a:tabLst>
                <a:tab pos="0" algn="l"/>
              </a:tabLst>
            </a:pPr>
            <a:r>
              <a:rPr lang="ru-RU" sz="1350" spc="-1" dirty="0">
                <a:solidFill>
                  <a:schemeClr val="dk1"/>
                </a:solidFill>
                <a:latin typeface="Montserrat"/>
                <a:ea typeface="Montserrat"/>
              </a:rPr>
              <a:t>02.03.2026: «Цифровой щит. Основные правила безопасности в сети Интернет».</a:t>
            </a:r>
            <a:endParaRPr lang="ru-RU" sz="1350" spc="-1" dirty="0">
              <a:latin typeface="Open Sans"/>
            </a:endParaRPr>
          </a:p>
        </p:txBody>
      </p:sp>
      <p:sp>
        <p:nvSpPr>
          <p:cNvPr id="204" name="Google Shape;260;p9"/>
          <p:cNvSpPr/>
          <p:nvPr/>
        </p:nvSpPr>
        <p:spPr>
          <a:xfrm>
            <a:off x="738990" y="4712850"/>
            <a:ext cx="8272530" cy="2297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t">
            <a:spAutoFit/>
          </a:bodyPr>
          <a:lstStyle/>
          <a:p>
            <a:pPr defTabSz="685800">
              <a:tabLst>
                <a:tab pos="0" algn="l"/>
              </a:tabLst>
            </a:pPr>
            <a:r>
              <a:rPr lang="ru-RU" sz="1050" u="sng" spc="-1">
                <a:solidFill>
                  <a:schemeClr val="lt1"/>
                </a:solidFill>
                <a:latin typeface="Arial"/>
                <a:ea typeface="Arial"/>
                <a:hlinkClick r:id="rId2"/>
              </a:rPr>
              <a:t>https://mo-kuro.ru/news/03-03-2026-tsifrovoi-shchit-o-chiom-govorili-s-podmoskovnymi-shkolnikami-2-marta-na-razgovorakh-o-vazhnom</a:t>
            </a:r>
            <a:r>
              <a:rPr lang="ru-RU" sz="1050" spc="-1">
                <a:solidFill>
                  <a:schemeClr val="lt1"/>
                </a:solidFill>
                <a:latin typeface="Arial"/>
                <a:ea typeface="Arial"/>
              </a:rPr>
              <a:t> </a:t>
            </a:r>
            <a:endParaRPr lang="ru-RU" sz="1050" spc="-1">
              <a:latin typeface="Open Sans"/>
            </a:endParaRPr>
          </a:p>
        </p:txBody>
      </p:sp>
      <p:pic>
        <p:nvPicPr>
          <p:cNvPr id="205" name="Google Shape;261;p9"/>
          <p:cNvPicPr/>
          <p:nvPr/>
        </p:nvPicPr>
        <p:blipFill>
          <a:blip r:embed="rId3"/>
          <a:srcRect l="40201"/>
          <a:stretch/>
        </p:blipFill>
        <p:spPr>
          <a:xfrm>
            <a:off x="809190" y="2571750"/>
            <a:ext cx="2042010" cy="1922670"/>
          </a:xfrm>
          <a:prstGeom prst="rect">
            <a:avLst/>
          </a:prstGeom>
          <a:ln w="0">
            <a:noFill/>
          </a:ln>
        </p:spPr>
      </p:pic>
      <p:pic>
        <p:nvPicPr>
          <p:cNvPr id="206" name="Google Shape;262;p9"/>
          <p:cNvPicPr/>
          <p:nvPr/>
        </p:nvPicPr>
        <p:blipFill>
          <a:blip r:embed="rId4"/>
          <a:srcRect l="7083" t="18001" r="5565" b="7080"/>
          <a:stretch/>
        </p:blipFill>
        <p:spPr>
          <a:xfrm>
            <a:off x="3017520" y="2578230"/>
            <a:ext cx="2987010" cy="1916190"/>
          </a:xfrm>
          <a:prstGeom prst="rect">
            <a:avLst/>
          </a:prstGeom>
          <a:ln w="0">
            <a:noFill/>
          </a:ln>
        </p:spPr>
      </p:pic>
      <p:pic>
        <p:nvPicPr>
          <p:cNvPr id="207" name="Google Shape;263;p9"/>
          <p:cNvPicPr/>
          <p:nvPr/>
        </p:nvPicPr>
        <p:blipFill>
          <a:blip r:embed="rId5"/>
          <a:srcRect l="18742" t="18257" r="5756"/>
          <a:stretch/>
        </p:blipFill>
        <p:spPr>
          <a:xfrm>
            <a:off x="6170850" y="2578230"/>
            <a:ext cx="2363040" cy="19180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9533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3989</TotalTime>
  <Words>1189</Words>
  <Application>Microsoft Office PowerPoint</Application>
  <PresentationFormat>Экран (16:9)</PresentationFormat>
  <Paragraphs>241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DejaVu Sans</vt:lpstr>
      <vt:lpstr>Montserrat</vt:lpstr>
      <vt:lpstr>Montserrat Light</vt:lpstr>
      <vt:lpstr>Montserrat Regular</vt:lpstr>
      <vt:lpstr>Montserrat SemiBold</vt:lpstr>
      <vt:lpstr>Noto Sans Symbols</vt:lpstr>
      <vt:lpstr>Open Sans</vt:lpstr>
      <vt:lpstr>Times New Roman</vt:lpstr>
      <vt:lpstr>Wingdings</vt:lpstr>
      <vt:lpstr>Simple Light</vt:lpstr>
      <vt:lpstr>Профилактическая и воспитательная работа, направленная на противодействие экстремизма, терроризма и киберпреступности  несовершеннолетних: опыт Подмосковья                        Акимова Лидия Викторовна, начальник центра    социально-педагогического сопровождения КУРО,    к.соц.н., доцент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ПРОСВЕТИТЕЛЬСКИЙ ПРОЕКТ «РОДИТЕЛЬСКИЙ ЧАС»</vt:lpstr>
      <vt:lpstr>Презентация PowerPoint</vt:lpstr>
      <vt:lpstr>Презентация PowerPoint</vt:lpstr>
      <vt:lpstr>ВИДЕОМАТЕРИАЛЫ о противодействии экстремизму и терроризму на объектах транспорта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Цветков Илья Алексеевич</dc:creator>
  <cp:lastModifiedBy>Акимов Лидия Викторовна</cp:lastModifiedBy>
  <cp:revision>118</cp:revision>
  <cp:lastPrinted>2025-12-05T09:25:59Z</cp:lastPrinted>
  <dcterms:modified xsi:type="dcterms:W3CDTF">2026-08-03T17:10:42Z</dcterms:modified>
</cp:coreProperties>
</file>