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1" r:id="rId4"/>
    <p:sldId id="257" r:id="rId5"/>
    <p:sldId id="262" r:id="rId6"/>
    <p:sldId id="264" r:id="rId7"/>
    <p:sldId id="263" r:id="rId8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B"/>
    <a:srgbClr val="4472C4"/>
    <a:srgbClr val="F53760"/>
    <a:srgbClr val="F0877C"/>
    <a:srgbClr val="005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74"/>
  </p:normalViewPr>
  <p:slideViewPr>
    <p:cSldViewPr snapToGrid="0" showGuides="1">
      <p:cViewPr varScale="1">
        <p:scale>
          <a:sx n="108" d="100"/>
          <a:sy n="108" d="100"/>
        </p:scale>
        <p:origin x="846" y="108"/>
      </p:cViewPr>
      <p:guideLst>
        <p:guide orient="horz" pos="1207"/>
        <p:guide pos="3840"/>
        <p:guide pos="733"/>
      </p:guideLst>
    </p:cSldViewPr>
  </p:slideViewPr>
  <p:notesTextViewPr>
    <p:cViewPr>
      <p:scale>
        <a:sx n="70" d="100"/>
        <a:sy n="7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022" tIns="45511" rIns="91022" bIns="455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022" tIns="45511" rIns="91022" bIns="45511" rtlCol="0"/>
          <a:lstStyle>
            <a:lvl1pPr algn="r">
              <a:defRPr sz="1200"/>
            </a:lvl1pPr>
          </a:lstStyle>
          <a:p>
            <a:fld id="{4A41C16D-4175-A34A-B72E-A8A1A9C035EC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22" tIns="45511" rIns="91022" bIns="455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22"/>
            <a:ext cx="5393690" cy="3887361"/>
          </a:xfrm>
          <a:prstGeom prst="rect">
            <a:avLst/>
          </a:prstGeom>
        </p:spPr>
        <p:txBody>
          <a:bodyPr vert="horz" lIns="91022" tIns="45511" rIns="91022" bIns="4551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20"/>
            <a:ext cx="2921582" cy="495347"/>
          </a:xfrm>
          <a:prstGeom prst="rect">
            <a:avLst/>
          </a:prstGeom>
        </p:spPr>
        <p:txBody>
          <a:bodyPr vert="horz" lIns="91022" tIns="45511" rIns="91022" bIns="455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20"/>
            <a:ext cx="2921582" cy="495347"/>
          </a:xfrm>
          <a:prstGeom prst="rect">
            <a:avLst/>
          </a:prstGeom>
        </p:spPr>
        <p:txBody>
          <a:bodyPr vert="horz" lIns="91022" tIns="45511" rIns="91022" bIns="45511" rtlCol="0" anchor="b"/>
          <a:lstStyle>
            <a:lvl1pPr algn="r">
              <a:defRPr sz="1200"/>
            </a:lvl1pPr>
          </a:lstStyle>
          <a:p>
            <a:fld id="{48811ECA-5384-374A-A481-BFCD82DDF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80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11ECA-5384-374A-A481-BFCD82DDF89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0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E818-07B8-DE6E-955C-7DD0864AF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678C28-0014-05BC-979E-58B9F6C44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45160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49F46-0AFD-EB84-1C48-63447DA51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575E1D-A84C-31ED-C908-63EDF5FEE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14BACC-702B-DC86-048A-EC4B291C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59BAE8-BFCD-B643-9BB1-641FC25F560F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DDB943-4093-55E9-E0A0-C9F3195D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EC762-997E-1450-0298-F9A0F039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0" y="358775"/>
            <a:ext cx="584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52F6382-FE03-CE43-AA33-5F9EAD0D55D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63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1C1C7-F198-52B8-EDE6-EEAECF1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EA499C-B4CC-4C3E-699B-36AED2D40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37290-9AE4-3138-4DFA-834262DB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59BAE8-BFCD-B643-9BB1-641FC25F560F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55FE5-D482-3031-90E5-2CF70A95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FD5011-EF38-A4ED-17CF-F9641B099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2F6382-FE03-CE43-AA33-5F9EAD0D5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7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B5948-6D0E-FE17-1CBF-2EAC95970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54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1C45DC-9433-5C53-CEF6-F6592E248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4153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B61BBB5D-BC29-E3DB-ECF3-B72D529BC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2F6382-FE03-CE43-AA33-5F9EAD0D55D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15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705" y="4667441"/>
            <a:ext cx="10753126" cy="1220004"/>
          </a:xfrm>
        </p:spPr>
        <p:txBody>
          <a:bodyPr anchor="t">
            <a:noAutofit/>
          </a:bodyPr>
          <a:lstStyle/>
          <a:p>
            <a:pPr algn="l"/>
            <a:r>
              <a:rPr lang="ru-RU" sz="3200" b="1" dirty="0">
                <a:solidFill>
                  <a:srgbClr val="00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A58305-2134-D0F5-6382-7A502A9B48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20703" y="700933"/>
            <a:ext cx="3524917" cy="11159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5B73B9-0FB5-418F-0051-F53D52B1AFEC}"/>
              </a:ext>
            </a:extLst>
          </p:cNvPr>
          <p:cNvSpPr/>
          <p:nvPr/>
        </p:nvSpPr>
        <p:spPr>
          <a:xfrm>
            <a:off x="1055688" y="4846701"/>
            <a:ext cx="69017" cy="861484"/>
          </a:xfrm>
          <a:prstGeom prst="rect">
            <a:avLst/>
          </a:prstGeom>
          <a:solidFill>
            <a:srgbClr val="005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 txBox="1">
            <a:spLocks/>
          </p:cNvSpPr>
          <p:nvPr/>
        </p:nvSpPr>
        <p:spPr>
          <a:xfrm>
            <a:off x="1055688" y="6126665"/>
            <a:ext cx="10753126" cy="7313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Первый заместитель генерального директора МУМЦФМ </a:t>
            </a:r>
          </a:p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О.А. Иванов</a:t>
            </a:r>
          </a:p>
        </p:txBody>
      </p:sp>
    </p:spTree>
    <p:extLst>
      <p:ext uri="{BB962C8B-B14F-4D97-AF65-F5344CB8AC3E}">
        <p14:creationId xmlns:p14="http://schemas.microsoft.com/office/powerpoint/2010/main" val="407464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одним вырезанным углом 14"/>
          <p:cNvSpPr/>
          <p:nvPr/>
        </p:nvSpPr>
        <p:spPr>
          <a:xfrm>
            <a:off x="491391" y="3465882"/>
            <a:ext cx="3856252" cy="578939"/>
          </a:xfrm>
          <a:prstGeom prst="snip1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4529318" y="3465883"/>
            <a:ext cx="3594364" cy="578939"/>
          </a:xfrm>
          <a:prstGeom prst="snip1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одним вырезанным углом 17"/>
          <p:cNvSpPr/>
          <p:nvPr/>
        </p:nvSpPr>
        <p:spPr>
          <a:xfrm>
            <a:off x="8335748" y="3465882"/>
            <a:ext cx="3614127" cy="578939"/>
          </a:xfrm>
          <a:prstGeom prst="snip1Rect">
            <a:avLst/>
          </a:prstGeom>
          <a:solidFill>
            <a:schemeClr val="tx2">
              <a:lumMod val="20000"/>
              <a:lumOff val="80000"/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476" y="1077758"/>
            <a:ext cx="11081523" cy="862554"/>
          </a:xfrm>
        </p:spPr>
        <p:txBody>
          <a:bodyPr anchor="t">
            <a:normAutofit/>
          </a:bodyPr>
          <a:lstStyle/>
          <a:p>
            <a:pPr algn="l"/>
            <a:r>
              <a:rPr lang="ru-RU" sz="28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Ущерб от финансового и </a:t>
            </a:r>
            <a:r>
              <a:rPr lang="ru-RU" sz="2800" b="1" dirty="0" err="1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кибермошенничества</a:t>
            </a:r>
            <a:endParaRPr lang="ru-RU" sz="2800" b="1" dirty="0">
              <a:solidFill>
                <a:srgbClr val="0052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17" name="Номер слайда 5">
            <a:extLst>
              <a:ext uri="{FF2B5EF4-FFF2-40B4-BE49-F238E27FC236}">
                <a16:creationId xmlns:a16="http://schemas.microsoft.com/office/drawing/2014/main" id="{FC94DF5C-A1DC-6975-1D8D-137AF1E7329D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48288" y="1659261"/>
            <a:ext cx="479734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Официально зафиксированный ущерб от дистанционного мошенничества за 2024 и 2025 год (по данным МВД) составил ≈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200 млрд руб. ежегодно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72922" y="1655914"/>
            <a:ext cx="475728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Предотвращенные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антифрод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‑системами операции в 2025 г. —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13,9 трлн руб.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(против 13,5 трлн руб. в 2024 г.)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49372" y="2873117"/>
            <a:ext cx="10003723" cy="372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Позитивная динамика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89180" y="3493658"/>
            <a:ext cx="3957136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Снижение зарегистрированного ущерба от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зарегистрированный ущерб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снизился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205 млрд руб. в 2024 г. до 189,5 млрд руб. в 2025 г.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сократилось примерно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10–12%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 число потерпевших —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5–6%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I квартале 2026 г.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потери физических лиц по операциям без согласия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клиентов уменьшились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10,2%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по сравнению с IV кварталом 2025 г.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57744" y="3465882"/>
            <a:ext cx="3623051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Падение кредитного и крупного мошенничества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итогам 2025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кредитное мошенничество снизилось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примерно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на 40%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крупных хищений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сократилась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примерно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1,5 раза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сумма ущерба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на один инцидент в 2025 году упала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22 тыс. руб. до 16 тыс. руб.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продолжила снижаться в начале 2026 г.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335748" y="3465882"/>
            <a:ext cx="3695247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Сокращение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дропперских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схем и вовлечения несовершеннолетних</a:t>
            </a:r>
          </a:p>
          <a:p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МВД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: ущерб от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дропперов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за июль–октябрь 2025 г. снизился на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18%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— с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75 млрд до 61,6 млрд руб.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ЦБ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: к 2026 г. число несовершеннолетних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дропперов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 уменьшилось более чем втрое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по сравнению со показателями первой половины 2025 г.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Росфинмониторинг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: объем подозрительных операций с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дропами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за первую половину 2026 г.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снизился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примерно на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относительно 2025 г..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886" y="1770276"/>
            <a:ext cx="30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78" y="1900970"/>
            <a:ext cx="465044" cy="46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485" y="1080334"/>
            <a:ext cx="10436178" cy="552070"/>
          </a:xfrm>
        </p:spPr>
        <p:txBody>
          <a:bodyPr anchor="t">
            <a:noAutofit/>
          </a:bodyPr>
          <a:lstStyle/>
          <a:p>
            <a:pPr algn="l"/>
            <a:r>
              <a:rPr lang="ru-RU" sz="27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Несовершеннолетние</a:t>
            </a:r>
            <a:r>
              <a:rPr lang="ru-RU" sz="24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финансовых схемах: масштабы и риски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6A701B18-FDDF-F0E5-E7D9-9AD8B9DC2DC8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975" y="1931233"/>
            <a:ext cx="5044962" cy="597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Доля несовершеннолетних в общей преступности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6191" y="2637074"/>
            <a:ext cx="50957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2–3%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всех преступлений (по числу преступлений и числу лиц);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доля несовершеннолетних, совершивших преступления, от численности 14–17 лет — около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0,16%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 2026 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13963" y="3841995"/>
            <a:ext cx="4978165" cy="670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Доля преступлений несовершеннолетних с использованием ИКТ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13962" y="5603000"/>
            <a:ext cx="48387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2026 г. число преступлений с ИКТ растет быстрее общей подростковой преступности (+17% за полугодие при −6% по общему числу), что означает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увеличение доли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8975" y="3867860"/>
            <a:ext cx="5044962" cy="670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Вовлеченность подростков в финансовые схемы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6191" y="4673067"/>
            <a:ext cx="52628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около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170 тыс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подростков за 2023–2024 гг. вовлечены в сомнительные финансовые операции, сумма &gt;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75 млрд руб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2023–2024 гг.: 6‑кратный рост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дропперов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74‑кратный рост преступлений с участием подростков‑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дропперов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2026 г.: снижение числа несовершеннолетних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дропперов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 уровню первой половины 2025 г. (эффект уголовной ответственности и банковских ограничений).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13962" y="4605479"/>
            <a:ext cx="518926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примерно каждое четвёртое преступление подростка связано с цифровыми каналами.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(около 26–27% от всей подростковой преступности в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2024–2025 гг.)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647010"/>
              </p:ext>
            </p:extLst>
          </p:nvPr>
        </p:nvGraphicFramePr>
        <p:xfrm>
          <a:off x="6713963" y="2682837"/>
          <a:ext cx="4690946" cy="731520"/>
        </p:xfrm>
        <a:graphic>
          <a:graphicData uri="http://schemas.openxmlformats.org/drawingml/2006/table">
            <a:tbl>
              <a:tblPr/>
              <a:tblGrid>
                <a:gridCol w="4690946">
                  <a:extLst>
                    <a:ext uri="{9D8B030D-6E8A-4147-A177-3AD203B41FA5}">
                      <a16:colId xmlns:a16="http://schemas.microsoft.com/office/drawing/2014/main" val="2588338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 тыс.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преступлений с ИКТ в отношении подростков и </a:t>
                      </a: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 тыс.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мошенничеств в 2025 г., значительный рост к 2024 г.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271561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6713962" y="1931233"/>
            <a:ext cx="4978166" cy="597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Потерпевшие (жертвы) среди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70834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вырезанным углом 21"/>
          <p:cNvSpPr/>
          <p:nvPr/>
        </p:nvSpPr>
        <p:spPr>
          <a:xfrm>
            <a:off x="7038580" y="5150440"/>
            <a:ext cx="4644044" cy="792675"/>
          </a:xfrm>
          <a:prstGeom prst="snip1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вырезанным углом 20"/>
          <p:cNvSpPr/>
          <p:nvPr/>
        </p:nvSpPr>
        <p:spPr>
          <a:xfrm>
            <a:off x="7044797" y="4116107"/>
            <a:ext cx="4644044" cy="792675"/>
          </a:xfrm>
          <a:prstGeom prst="snip1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одним вырезанным углом 19"/>
          <p:cNvSpPr/>
          <p:nvPr/>
        </p:nvSpPr>
        <p:spPr>
          <a:xfrm>
            <a:off x="7044797" y="3128318"/>
            <a:ext cx="4644044" cy="792675"/>
          </a:xfrm>
          <a:prstGeom prst="snip1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одним вырезанным углом 17"/>
          <p:cNvSpPr/>
          <p:nvPr/>
        </p:nvSpPr>
        <p:spPr>
          <a:xfrm>
            <a:off x="933516" y="5174647"/>
            <a:ext cx="4572368" cy="792675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одним вырезанным углом 14"/>
          <p:cNvSpPr/>
          <p:nvPr/>
        </p:nvSpPr>
        <p:spPr>
          <a:xfrm>
            <a:off x="933516" y="4119932"/>
            <a:ext cx="4572368" cy="792675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933516" y="3096768"/>
            <a:ext cx="4572368" cy="792675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28" y="1095865"/>
            <a:ext cx="10515213" cy="521692"/>
          </a:xfrm>
        </p:spPr>
        <p:txBody>
          <a:bodyPr anchor="t">
            <a:noAutofit/>
          </a:bodyPr>
          <a:lstStyle/>
          <a:p>
            <a:pPr algn="l"/>
            <a:r>
              <a:rPr lang="ru-RU" sz="28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Поведенческие и социальные факторы финансовой уязвимости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6A701B18-FDDF-F0E5-E7D9-9AD8B9DC2DC8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3516" y="2163565"/>
            <a:ext cx="4406579" cy="734265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необходимой модели поведения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032362" y="2153878"/>
            <a:ext cx="4259766" cy="731760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личностных ресурсов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7148" y="3201491"/>
            <a:ext cx="4578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Низкий уровень «поведенческих правил безопасности»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3517" y="4151483"/>
            <a:ext cx="5058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Недостаток критического мышления в финансовом контексте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3517" y="5101475"/>
            <a:ext cx="42724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отработанных «скриптов» реакции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32362" y="3196658"/>
            <a:ext cx="4656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Стресс, страх, спешка, ощущение потери контроля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59035" y="4188320"/>
            <a:ext cx="4431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Эмоциональные и когнитивные ограничения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059035" y="5223611"/>
            <a:ext cx="4061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 финансовая уязвимость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27148" y="2163565"/>
            <a:ext cx="0" cy="3803757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32362" y="2163564"/>
            <a:ext cx="0" cy="3803757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89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29" y="1123156"/>
            <a:ext cx="9125414" cy="542204"/>
          </a:xfrm>
        </p:spPr>
        <p:txBody>
          <a:bodyPr anchor="t">
            <a:normAutofit/>
          </a:bodyPr>
          <a:lstStyle/>
          <a:p>
            <a:pPr algn="l"/>
            <a:r>
              <a:rPr lang="ru-RU" sz="28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 правил ≠ их соблюдение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6A701B18-FDDF-F0E5-E7D9-9AD8B9DC2DC8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3629" y="2235450"/>
            <a:ext cx="4259766" cy="1120783"/>
          </a:xfrm>
          <a:prstGeom prst="rect">
            <a:avLst/>
          </a:prstGeom>
          <a:solidFill>
            <a:schemeClr val="bg2">
              <a:lumMod val="75000"/>
              <a:alpha val="2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Конфликт между требованиями безопасности и стремлением к удобству/быстроте действий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73629" y="3555961"/>
            <a:ext cx="4259766" cy="1137959"/>
          </a:xfrm>
          <a:prstGeom prst="rect">
            <a:avLst/>
          </a:prstGeom>
          <a:solidFill>
            <a:schemeClr val="bg2">
              <a:lumMod val="75000"/>
              <a:alpha val="2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усталость и автоматизм, возвращение к привычным и более простым паттернам поведения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73629" y="4893648"/>
            <a:ext cx="4259766" cy="1056329"/>
          </a:xfrm>
          <a:prstGeom prst="rect">
            <a:avLst/>
          </a:prstGeom>
          <a:solidFill>
            <a:schemeClr val="bg2">
              <a:lumMod val="75000"/>
              <a:alpha val="2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Недооценка личного риска и иллюзия контроля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87722" y="1357001"/>
            <a:ext cx="3395723" cy="744250"/>
          </a:xfrm>
          <a:prstGeom prst="rect">
            <a:avLst/>
          </a:prstGeom>
          <a:solidFill>
            <a:srgbClr val="0052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 по финансовой безопасности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603449" y="2329932"/>
            <a:ext cx="4283750" cy="7162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Использую разные пароли для разных сервисов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603449" y="3166791"/>
            <a:ext cx="4283750" cy="7064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использую двухфакторную идентификацию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603449" y="3987567"/>
            <a:ext cx="4283750" cy="7528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Проверяю домены сайтов перед вводом данных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603449" y="4873807"/>
            <a:ext cx="4283750" cy="722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использую публичный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Wi-Fi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финансовых операций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603449" y="5729500"/>
            <a:ext cx="4283750" cy="8541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Никогда не перехожу по подозрительным ссылкам из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SMS/e-mail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7136" y="2408831"/>
            <a:ext cx="30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7136" y="3740661"/>
            <a:ext cx="30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7136" y="5059414"/>
            <a:ext cx="30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58" y="2353492"/>
            <a:ext cx="809211" cy="7937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42" y="3161998"/>
            <a:ext cx="809211" cy="7937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60" y="4019099"/>
            <a:ext cx="809211" cy="7937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59" y="4854718"/>
            <a:ext cx="809211" cy="79371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59" y="5740958"/>
            <a:ext cx="809211" cy="7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2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одним вырезанным углом 17"/>
          <p:cNvSpPr/>
          <p:nvPr/>
        </p:nvSpPr>
        <p:spPr>
          <a:xfrm>
            <a:off x="5774934" y="2570660"/>
            <a:ext cx="5988439" cy="990297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877759" y="2570660"/>
            <a:ext cx="4572368" cy="990297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29" y="1105783"/>
            <a:ext cx="9920145" cy="586683"/>
          </a:xfrm>
        </p:spPr>
        <p:txBody>
          <a:bodyPr anchor="t">
            <a:noAutofit/>
          </a:bodyPr>
          <a:lstStyle/>
          <a:p>
            <a:pPr algn="l"/>
            <a:r>
              <a:rPr lang="ru-RU" sz="28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Текущая обстановка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65" name="Номер слайда 5">
            <a:extLst>
              <a:ext uri="{FF2B5EF4-FFF2-40B4-BE49-F238E27FC236}">
                <a16:creationId xmlns:a16="http://schemas.microsoft.com/office/drawing/2014/main" id="{612BAB37-FF7D-747C-C625-124AAC655685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7411" y="2588756"/>
            <a:ext cx="45761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 людей пока обращаются к теме финансовой безопасности только под давлением обстоятельств – </a:t>
            </a:r>
            <a:r>
              <a:rPr lang="ru-RU" sz="1400" b="1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реактивно, а не из осознанной привычки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74934" y="4101030"/>
            <a:ext cx="61755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 переход от традиционного финансового просвещения, ориентированного на передачу знаний, к системному подходу: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практических навыков выявления и отражения угроз;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надежная институциональная защита прав потребителей;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у каждого человека готовности к активным действиям при столкновении с финансовыми рисками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8349" y="2577990"/>
            <a:ext cx="5915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 могут знать о распространенных схемах мошенничества, но в стрессовой ситуации продолжают действовать по привычному сценарию, поэтому </a:t>
            </a:r>
            <a:r>
              <a:rPr lang="ru-RU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просвещение должно перейти от передачи информации к тренировке поведения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7759" y="5039942"/>
            <a:ext cx="352210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негативный опыт;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окружения;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ценностные установки.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25868" y="1805649"/>
            <a:ext cx="5044962" cy="597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аналитического исследования МУМЦФМ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77759" y="4182509"/>
            <a:ext cx="4246691" cy="744250"/>
          </a:xfrm>
          <a:prstGeom prst="rect">
            <a:avLst/>
          </a:prstGeom>
          <a:solidFill>
            <a:srgbClr val="0052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стимулирующие повышение осведомленности по финансовой безопасности</a:t>
            </a: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1208414" y="3669270"/>
            <a:ext cx="441014" cy="359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5989964" y="3669419"/>
            <a:ext cx="441014" cy="359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32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596532" y="3389594"/>
            <a:ext cx="5145697" cy="2501539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3659" y="3389594"/>
            <a:ext cx="5145697" cy="2501539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64A04-E605-E073-2C86-D976F9A20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629" y="1077758"/>
            <a:ext cx="10234068" cy="548906"/>
          </a:xfrm>
        </p:spPr>
        <p:txBody>
          <a:bodyPr anchor="t">
            <a:noAutofit/>
          </a:bodyPr>
          <a:lstStyle/>
          <a:p>
            <a:pPr algn="l"/>
            <a:r>
              <a:rPr lang="ru-RU" sz="2700" b="1" dirty="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ролевой модели: от объектов к субъектам образовательных и просветительских мероприятий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A86C67-64E3-8BE8-0C1E-3B01D5EB3E86}"/>
              </a:ext>
            </a:extLst>
          </p:cNvPr>
          <p:cNvSpPr txBox="1">
            <a:spLocks/>
          </p:cNvSpPr>
          <p:nvPr/>
        </p:nvSpPr>
        <p:spPr>
          <a:xfrm>
            <a:off x="1249372" y="148184"/>
            <a:ext cx="8992527" cy="4453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ОБРАЗОВАТЕЛЬНЫХ И ПРОСВЕТИТЕЛЬСКИХ МЕРОПРИЯТИЙ В ФОРМИРОВАНИИ ФИНАНСОВО-БЕЗОПАСНОГО ПОВЕДЕНИЯ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B1DE08-8FF9-FD37-EF2D-2553F72D5CEB}"/>
              </a:ext>
            </a:extLst>
          </p:cNvPr>
          <p:cNvSpPr/>
          <p:nvPr/>
        </p:nvSpPr>
        <p:spPr>
          <a:xfrm>
            <a:off x="1173629" y="208528"/>
            <a:ext cx="45719" cy="344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005966"/>
              </a:highlight>
            </a:endParaRPr>
          </a:p>
        </p:txBody>
      </p:sp>
      <p:sp>
        <p:nvSpPr>
          <p:cNvPr id="65" name="Номер слайда 5">
            <a:extLst>
              <a:ext uri="{FF2B5EF4-FFF2-40B4-BE49-F238E27FC236}">
                <a16:creationId xmlns:a16="http://schemas.microsoft.com/office/drawing/2014/main" id="{612BAB37-FF7D-747C-C625-124AAC655685}"/>
              </a:ext>
            </a:extLst>
          </p:cNvPr>
          <p:cNvSpPr txBox="1">
            <a:spLocks/>
          </p:cNvSpPr>
          <p:nvPr/>
        </p:nvSpPr>
        <p:spPr>
          <a:xfrm>
            <a:off x="11093774" y="336176"/>
            <a:ext cx="793425" cy="44532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2F6382-FE03-CE43-AA33-5F9EAD0D55DE}" type="slidenum"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2949" y="2219091"/>
            <a:ext cx="4587115" cy="875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Молодежь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ОБЪЕКТ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и просветительских мероприятий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94885" y="2219091"/>
            <a:ext cx="4412812" cy="856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Молодежь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СУБЪЕКТ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и просветительских мероприятий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3659" y="3389595"/>
            <a:ext cx="5145697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Модули по финансовой грамотности,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антидропперству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встроенные в образовательные программы школ и вузов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Просветительские проекты  государственных органов и частного сектора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96532" y="3389595"/>
            <a:ext cx="5145697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Амбассадоры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волонтеры финансовой и цифровой безопасности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Участие в разработке учебных материалов и цифровых инструментов (видеоролики, игры, комиксы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т.л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Молодежные фокус-группы и тематические конкурсы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5999356" y="2508129"/>
            <a:ext cx="716237" cy="359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329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860</Words>
  <Application>Microsoft Office PowerPoint</Application>
  <PresentationFormat>Широкоэкранный</PresentationFormat>
  <Paragraphs>111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Роль образовательных и просветительских мероприятий в формировании финансово-безопасного поведения</vt:lpstr>
      <vt:lpstr>Ущерб от финансового и кибермошенничества</vt:lpstr>
      <vt:lpstr>Несовершеннолетние в финансовых схемах: масштабы и риски</vt:lpstr>
      <vt:lpstr>Поведенческие и социальные факторы финансовой уязвимости</vt:lpstr>
      <vt:lpstr>Знание правил ≠ их соблюдение</vt:lpstr>
      <vt:lpstr>Текущая обстановка</vt:lpstr>
      <vt:lpstr>Изменение ролевой модели: от объектов к субъектам образовательных и просветительских мероприятий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В ДВЕ СТРОКИ</dc:title>
  <dc:creator>Microsoft Office User</dc:creator>
  <cp:lastModifiedBy>Марина Сергеевна</cp:lastModifiedBy>
  <cp:revision>29</cp:revision>
  <cp:lastPrinted>2026-08-10T06:29:04Z</cp:lastPrinted>
  <dcterms:created xsi:type="dcterms:W3CDTF">2024-10-08T14:20:05Z</dcterms:created>
  <dcterms:modified xsi:type="dcterms:W3CDTF">2026-08-10T08:00:09Z</dcterms:modified>
</cp:coreProperties>
</file>