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7" r:id="rId2"/>
  </p:sldMasterIdLst>
  <p:notesMasterIdLst>
    <p:notesMasterId r:id="rId20"/>
  </p:notesMasterIdLst>
  <p:sldIdLst>
    <p:sldId id="307" r:id="rId3"/>
    <p:sldId id="325" r:id="rId4"/>
    <p:sldId id="341" r:id="rId5"/>
    <p:sldId id="326" r:id="rId6"/>
    <p:sldId id="327" r:id="rId7"/>
    <p:sldId id="323" r:id="rId8"/>
    <p:sldId id="338" r:id="rId9"/>
    <p:sldId id="339" r:id="rId10"/>
    <p:sldId id="340" r:id="rId11"/>
    <p:sldId id="328" r:id="rId12"/>
    <p:sldId id="329" r:id="rId13"/>
    <p:sldId id="330" r:id="rId14"/>
    <p:sldId id="331" r:id="rId15"/>
    <p:sldId id="332" r:id="rId16"/>
    <p:sldId id="335" r:id="rId17"/>
    <p:sldId id="337" r:id="rId18"/>
    <p:sldId id="317" r:id="rId19"/>
  </p:sldIdLst>
  <p:sldSz cx="9144000" cy="5143500" type="screen16x9"/>
  <p:notesSz cx="6858000" cy="9144000"/>
  <p:embeddedFontLst>
    <p:embeddedFont>
      <p:font typeface="Bell MT" panose="02020503060305020303" pitchFamily="18" charset="0"/>
      <p:regular r:id="rId21"/>
      <p:bold r:id="rId22"/>
      <p:italic r:id="rId23"/>
    </p:embeddedFont>
    <p:embeddedFont>
      <p:font typeface="Catamaran Light" panose="020B0604020202020204" charset="0"/>
      <p:regular r:id="rId24"/>
      <p:bold r:id="rId25"/>
    </p:embeddedFont>
    <p:embeddedFont>
      <p:font typeface="Livvic" panose="020B0604020202020204" charset="0"/>
      <p:regular r:id="rId26"/>
      <p:bold r:id="rId27"/>
      <p:italic r:id="rId28"/>
      <p:boldItalic r:id="rId29"/>
    </p:embeddedFont>
    <p:embeddedFont>
      <p:font typeface="Proxima Nova" panose="020B0604020202020204" charset="0"/>
      <p:regular r:id="rId30"/>
      <p:bold r:id="rId31"/>
      <p:italic r:id="rId32"/>
      <p:boldItalic r:id="rId33"/>
    </p:embeddedFont>
    <p:embeddedFont>
      <p:font typeface="Proxima Nova Semibold" panose="020B0604020202020204" charset="0"/>
      <p:regular r:id="rId34"/>
      <p:bold r:id="rId35"/>
      <p:boldItalic r:id="rId36"/>
    </p:embeddedFont>
    <p:embeddedFont>
      <p:font typeface="Segoe UI" panose="020B0502040204020203" pitchFamily="34" charset="0"/>
      <p:regular r:id="rId37"/>
      <p:bold r:id="rId38"/>
      <p:italic r:id="rId39"/>
      <p:boldItalic r:id="rId40"/>
    </p:embeddedFont>
    <p:embeddedFont>
      <p:font typeface="Unbounded SemiBold" panose="020B0604020202020204" charset="-52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90" userDrawn="1">
          <p15:clr>
            <a:srgbClr val="A4A3A4"/>
          </p15:clr>
        </p15:guide>
        <p15:guide id="2" pos="29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4C5E"/>
    <a:srgbClr val="0F7780"/>
    <a:srgbClr val="1397A1"/>
    <a:srgbClr val="D2C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B7E3984-EA7D-4938-8900-2F46BF0133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714" y="126"/>
      </p:cViewPr>
      <p:guideLst>
        <p:guide orient="horz" pos="1590"/>
        <p:guide pos="29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73707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140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8034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4887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6833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8112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087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087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1504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0899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7494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e13d9a7e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e13d9a7e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957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59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●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○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■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●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○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■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●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○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 panose="02000506030000020004"/>
              <a:buChar char="■"/>
              <a:defRPr sz="1100">
                <a:solidFill>
                  <a:srgbClr val="435D74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udneva@rgust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udneva@rgust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780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снимок экрана, График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8D691ECE-6E06-4DD2-BAF8-D56C773BE5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92" y="264417"/>
            <a:ext cx="2643790" cy="10196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572" y="1812641"/>
            <a:ext cx="59890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/>
                <a:latin typeface="+mj-lt"/>
                <a:cs typeface="Arial" panose="020B0604020202020204" pitchFamily="34" charset="0"/>
              </a:rPr>
              <a:t>КОНЦЕПЦИЯ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effectLst/>
                <a:latin typeface="+mj-lt"/>
                <a:cs typeface="Arial" panose="020B0604020202020204" pitchFamily="34" charset="0"/>
              </a:rPr>
              <a:t>по разработке комплексных исследований на тему: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effectLst/>
                <a:latin typeface="+mj-lt"/>
                <a:cs typeface="Arial" panose="020B0604020202020204" pitchFamily="34" charset="0"/>
              </a:rPr>
              <a:t>«Изучение факторов вовлеченности подростков в теневые финансовые схемы: диагностика, маркеры, механизмы выхода»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65376" y="3648336"/>
            <a:ext cx="34692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+mj-lt"/>
              </a:rPr>
              <a:t>декан факультета социологии  и журналистики  РГУСоцТех, канд.соц.н., доцент, член Союза журналистов России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+mj-lt"/>
              </a:rPr>
              <a:t>Марина Яковлевна Руднева </a:t>
            </a:r>
          </a:p>
          <a:p>
            <a:pPr algn="ctr"/>
            <a:r>
              <a:rPr lang="en-US" sz="1200" i="1" dirty="0">
                <a:solidFill>
                  <a:schemeClr val="bg1"/>
                </a:solidFill>
                <a:latin typeface="+mj-lt"/>
                <a:hlinkClick r:id="rId4"/>
              </a:rPr>
              <a:t>rudneva@rgust.ru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3046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3280454" y="35728"/>
            <a:ext cx="6432495" cy="69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02060"/>
                </a:solidFill>
              </a:rPr>
              <a:t>Что сделано : </a:t>
            </a: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</a:t>
            </a:r>
            <a:r>
              <a:rPr lang="ru-RU" sz="1200" b="1" dirty="0">
                <a:solidFill>
                  <a:srgbClr val="0F77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F7780"/>
                </a:solidFill>
                <a:effectLst/>
                <a:latin typeface="Proxima Nov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безопасность глазами молодежи»</a:t>
            </a:r>
            <a:endParaRPr lang="ru-RU" sz="1200" b="1" dirty="0">
              <a:solidFill>
                <a:srgbClr val="0F7780"/>
              </a:solidFill>
              <a:effectLst/>
              <a:latin typeface="Proxima Nova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 (март 2026 г., </a:t>
            </a:r>
            <a:r>
              <a:rPr lang="en-US" sz="1200" b="1" dirty="0">
                <a:solidFill>
                  <a:srgbClr val="0F7780"/>
                </a:solidFill>
                <a:latin typeface="Bell MT" panose="02020503060305020303" pitchFamily="18" charset="0"/>
              </a:rPr>
              <a:t>N= </a:t>
            </a:r>
            <a:r>
              <a:rPr lang="ru-RU" sz="1200" b="1" dirty="0">
                <a:solidFill>
                  <a:srgbClr val="0F7780"/>
                </a:solidFill>
              </a:rPr>
              <a:t>180 учащихся 10-11 классов.)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CDD46D8-47A0-4953-868C-C1D82227F6E8}"/>
              </a:ext>
            </a:extLst>
          </p:cNvPr>
          <p:cNvSpPr/>
          <p:nvPr/>
        </p:nvSpPr>
        <p:spPr>
          <a:xfrm>
            <a:off x="329453" y="1112746"/>
            <a:ext cx="8485093" cy="3654235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1200" b="1" kern="1800" dirty="0">
                <a:solidFill>
                  <a:srgbClr val="0F778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ИТОГОВЫЕ ВЫВОДЫ: </a:t>
            </a:r>
            <a:endParaRPr lang="ru-RU" sz="1200" b="1" kern="100" dirty="0">
              <a:solidFill>
                <a:srgbClr val="0F778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4000"/>
              </a:lnSpc>
              <a:tabLst>
                <a:tab pos="457200" algn="l"/>
              </a:tabLst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1. Молодежь хорошо осознает существование финансовых угроз и понимает собственную уязвимость перед мошенничеством.</a:t>
            </a:r>
            <a:endParaRPr lang="ru-RU" sz="1200" b="1" kern="100" dirty="0">
              <a:solidFill>
                <a:srgbClr val="234C5E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4000"/>
              </a:lnSpc>
              <a:tabLst>
                <a:tab pos="457200" algn="l"/>
              </a:tabLst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Главным источником информации для школьников являются социальные сети и цифровой контент.</a:t>
            </a:r>
            <a:endParaRPr lang="ru-RU" sz="1200" b="1" kern="100" dirty="0">
              <a:solidFill>
                <a:srgbClr val="234C5E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4000"/>
              </a:lnSpc>
              <a:tabLst>
                <a:tab pos="457200" algn="l"/>
              </a:tabLst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3. Наиболее эффективными форматами профилактики финансового мошенничества молодежь считает короткие видео, интерактивные мероприятия и реальные истории пострадавших.</a:t>
            </a:r>
            <a:endParaRPr lang="ru-RU" sz="1200" b="1" kern="100" dirty="0">
              <a:solidFill>
                <a:srgbClr val="234C5E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4000"/>
              </a:lnSpc>
              <a:tabLst>
                <a:tab pos="457200" algn="l"/>
              </a:tabLst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4. Школьники считают необходимым сочетание личной ответственности, технологической защиты и государственного регулирования.</a:t>
            </a:r>
            <a:endParaRPr lang="ru-RU" sz="1200" b="1" kern="100" dirty="0">
              <a:solidFill>
                <a:srgbClr val="234C5E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4000"/>
              </a:lnSpc>
              <a:tabLst>
                <a:tab pos="457200" algn="l"/>
              </a:tabLst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5. Большинство респондентов ощущают недостаток практических знаний по финансовой безопасности и считают необходимым развитие образовательных программ в данной сфере.</a:t>
            </a:r>
            <a:endParaRPr lang="ru-RU" sz="1200" b="1" kern="100" dirty="0">
              <a:solidFill>
                <a:srgbClr val="234C5E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4000"/>
              </a:lnSpc>
              <a:tabLst>
                <a:tab pos="457200" algn="l"/>
              </a:tabLst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6. Финансовая безопасность воспринимается молодежью не только как защита денег, но и как состояние психологического спокойствия, уверенности и контроля над собственной жизнью.</a:t>
            </a:r>
            <a:endParaRPr lang="ru-RU" sz="1200" b="1" kern="100" dirty="0">
              <a:solidFill>
                <a:srgbClr val="234C5E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ru-RU" sz="1200" b="1" kern="0" dirty="0">
                <a:solidFill>
                  <a:srgbClr val="234C5E"/>
                </a:solidFill>
                <a:effectLst/>
                <a:latin typeface="+mj-lt"/>
                <a:ea typeface="Times New Roman" panose="02020603050405020304" pitchFamily="18" charset="0"/>
              </a:rPr>
              <a:t>7. Полученные результаты подтверждают необходимость дальнейшего развития финансового просвещения молодежи с использованием современных цифровых форматов коммуникации.</a:t>
            </a:r>
            <a:endParaRPr lang="ru-RU" sz="1200" b="1" dirty="0">
              <a:solidFill>
                <a:srgbClr val="234C5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3392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72" y="74208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8584" y="2486513"/>
            <a:ext cx="6000327" cy="109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ctr"/>
            <a:endParaRPr lang="ru-RU" sz="1200" b="1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33A60EB-EEAF-46B4-BF59-E71379740A1A}"/>
              </a:ext>
            </a:extLst>
          </p:cNvPr>
          <p:cNvSpPr/>
          <p:nvPr/>
        </p:nvSpPr>
        <p:spPr>
          <a:xfrm>
            <a:off x="2696135" y="89833"/>
            <a:ext cx="6299947" cy="74018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39B1C-A3A7-4542-91BD-77AC0C866867}"/>
              </a:ext>
            </a:extLst>
          </p:cNvPr>
          <p:cNvSpPr txBox="1"/>
          <p:nvPr/>
        </p:nvSpPr>
        <p:spPr>
          <a:xfrm>
            <a:off x="2652431" y="36429"/>
            <a:ext cx="6387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Комплексная социологическая модель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противодействия вовлечению несовершеннолетних в теневые финансовые операции: от выявления маркеров и факторов уязвимости к механизмам противодействия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на период  2026-2029»гг.</a:t>
            </a:r>
            <a:endParaRPr lang="ru-RU" sz="1100" b="1" dirty="0">
              <a:solidFill>
                <a:srgbClr val="0F7780"/>
              </a:solidFill>
              <a:effectLst/>
              <a:latin typeface="+mj-lt"/>
              <a:cs typeface="Segoe UI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B3A7C8-5902-4FE8-A2AA-B92BAF836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6" y="882146"/>
            <a:ext cx="9052609" cy="59746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78EF33-B866-431E-97C0-A5A915C8E7D2}"/>
              </a:ext>
            </a:extLst>
          </p:cNvPr>
          <p:cNvSpPr/>
          <p:nvPr/>
        </p:nvSpPr>
        <p:spPr>
          <a:xfrm>
            <a:off x="277587" y="1791001"/>
            <a:ext cx="3030390" cy="2724668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solidFill>
                  <a:srgbClr val="0F7780"/>
                </a:solidFill>
                <a:cs typeface="Segoe UI" pitchFamily="34" charset="0"/>
              </a:rPr>
              <a:t>Цель: выявить, измерить и систематизировать структуру и детерминанты криминальной финансовой виктимности несовершеннолетних в возрасте 11–17 лет, включая:</a:t>
            </a:r>
          </a:p>
          <a:p>
            <a:r>
              <a:rPr lang="ru-RU" sz="1000" dirty="0">
                <a:solidFill>
                  <a:srgbClr val="0F7780"/>
                </a:solidFill>
                <a:cs typeface="Segoe UI" pitchFamily="34" charset="0"/>
              </a:rPr>
              <a:t>- уровень фактической вовлечённости в теневые финансовые схемы (дропперство, обналичивание, фишинг);</a:t>
            </a:r>
          </a:p>
          <a:p>
            <a:r>
              <a:rPr lang="ru-RU" sz="1000" dirty="0">
                <a:solidFill>
                  <a:srgbClr val="0F7780"/>
                </a:solidFill>
                <a:cs typeface="Segoe UI" pitchFamily="34" charset="0"/>
              </a:rPr>
              <a:t>- комплекс внешних и внутренних факторов уязвимости;</a:t>
            </a:r>
          </a:p>
          <a:p>
            <a:r>
              <a:rPr lang="ru-RU" sz="1000" dirty="0">
                <a:solidFill>
                  <a:srgbClr val="0F7780"/>
                </a:solidFill>
                <a:cs typeface="Segoe UI" pitchFamily="34" charset="0"/>
              </a:rPr>
              <a:t>- поведенческие, финансовые, цифровые и эмоциональные маркеры распознавания;</a:t>
            </a:r>
          </a:p>
          <a:p>
            <a:r>
              <a:rPr lang="ru-RU" sz="1000" dirty="0">
                <a:solidFill>
                  <a:srgbClr val="0F7780"/>
                </a:solidFill>
                <a:cs typeface="Segoe UI" pitchFamily="34" charset="0"/>
              </a:rPr>
              <a:t>- механизмы удержания в преступных схемах и барьеры выхода из них;</a:t>
            </a:r>
          </a:p>
          <a:p>
            <a:r>
              <a:rPr lang="ru-RU" sz="1000" dirty="0">
                <a:solidFill>
                  <a:srgbClr val="0F7780"/>
                </a:solidFill>
                <a:cs typeface="Segoe UI" pitchFamily="34" charset="0"/>
              </a:rPr>
              <a:t>- субъективно воспринимаемый подростками и их родителями запрос на механизмы помощи и реабилитации.</a:t>
            </a:r>
          </a:p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C617DA-3A05-4401-9608-64FF19161EB7}"/>
              </a:ext>
            </a:extLst>
          </p:cNvPr>
          <p:cNvSpPr/>
          <p:nvPr/>
        </p:nvSpPr>
        <p:spPr>
          <a:xfrm>
            <a:off x="3617258" y="1580029"/>
            <a:ext cx="5325035" cy="3146612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2921F2-A079-4309-9DF4-9EE69F0B2E0B}"/>
              </a:ext>
            </a:extLst>
          </p:cNvPr>
          <p:cNvSpPr txBox="1"/>
          <p:nvPr/>
        </p:nvSpPr>
        <p:spPr>
          <a:xfrm>
            <a:off x="3778623" y="1606923"/>
            <a:ext cx="45249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+mn-lt"/>
                <a:cs typeface="Segoe UI" panose="020B0502040204020203" pitchFamily="34" charset="0"/>
              </a:rPr>
              <a:t>Метод 1. Массовый анкетный опрос родителей, 2500 чел.</a:t>
            </a:r>
          </a:p>
          <a:p>
            <a:r>
              <a:rPr lang="ru-RU" sz="1000" dirty="0">
                <a:latin typeface="+mn-lt"/>
                <a:cs typeface="Segoe UI" panose="020B0502040204020203" pitchFamily="34" charset="0"/>
              </a:rPr>
              <a:t>Блок 1. Финансовый контроль в семье</a:t>
            </a:r>
          </a:p>
          <a:p>
            <a:r>
              <a:rPr lang="ru-RU" sz="1000" dirty="0">
                <a:latin typeface="+mn-lt"/>
                <a:cs typeface="Segoe UI" panose="020B0502040204020203" pitchFamily="34" charset="0"/>
              </a:rPr>
              <a:t>Блок 2. Социально-экономическая уязвимость, семейная девиантность</a:t>
            </a:r>
          </a:p>
          <a:p>
            <a:r>
              <a:rPr lang="ru-RU" sz="1000" dirty="0">
                <a:latin typeface="+mn-lt"/>
                <a:cs typeface="Segoe UI" panose="020B0502040204020203" pitchFamily="34" charset="0"/>
              </a:rPr>
              <a:t>Блок 3. Родительская компетентность в распознавании маркеров вовлечения </a:t>
            </a:r>
          </a:p>
          <a:p>
            <a:r>
              <a:rPr lang="ru-RU" sz="1000" dirty="0">
                <a:latin typeface="+mn-lt"/>
                <a:cs typeface="Segoe UI" panose="020B0502040204020203" pitchFamily="34" charset="0"/>
              </a:rPr>
              <a:t>Блок 4. Родительский интерес и вовлечённость в жизнь ребёнка </a:t>
            </a:r>
          </a:p>
          <a:p>
            <a:r>
              <a:rPr lang="ru-RU" sz="1000" dirty="0">
                <a:latin typeface="+mn-lt"/>
                <a:cs typeface="Segoe UI" panose="020B0502040204020203" pitchFamily="34" charset="0"/>
              </a:rPr>
              <a:t>Блок 5. Доверительность  и открытость в детско-родительских отношениях</a:t>
            </a:r>
          </a:p>
          <a:p>
            <a:r>
              <a:rPr lang="ru-RU" sz="1000" b="1" dirty="0">
                <a:latin typeface="+mn-lt"/>
                <a:cs typeface="Segoe UI" panose="020B0502040204020203" pitchFamily="34" charset="0"/>
              </a:rPr>
              <a:t>Метод 2. </a:t>
            </a:r>
            <a:r>
              <a:rPr lang="ru-RU" sz="1000" b="1" dirty="0">
                <a:latin typeface="+mn-lt"/>
              </a:rPr>
              <a:t>Глубинное интервью с родителями, 90 чел.</a:t>
            </a:r>
          </a:p>
          <a:p>
            <a:pPr lvl="1"/>
            <a:r>
              <a:rPr lang="ru-RU" sz="1000" b="1" dirty="0">
                <a:latin typeface="+mn-lt"/>
              </a:rPr>
              <a:t> </a:t>
            </a:r>
            <a:r>
              <a:rPr lang="ru-RU" sz="1000" dirty="0">
                <a:latin typeface="+mn-lt"/>
                <a:cs typeface="Segoe UI" panose="020B0502040204020203" pitchFamily="34" charset="0"/>
              </a:rPr>
              <a:t>30% – чьи дети были вовлечены (выявлены через школы/комиссии по делам несовершеннолетних);</a:t>
            </a:r>
          </a:p>
          <a:p>
            <a:pPr lvl="1"/>
            <a:r>
              <a:rPr lang="ru-RU" sz="1000" dirty="0">
                <a:latin typeface="+mn-lt"/>
                <a:cs typeface="Segoe UI" panose="020B0502040204020203" pitchFamily="34" charset="0"/>
              </a:rPr>
              <a:t>30% – из группы риска (низкий доход, неполные семьи, подросток с FOMO/склонностью к риску);</a:t>
            </a:r>
          </a:p>
          <a:p>
            <a:pPr lvl="1"/>
            <a:r>
              <a:rPr lang="ru-RU" sz="1000" dirty="0">
                <a:latin typeface="+mn-lt"/>
                <a:cs typeface="Segoe UI" panose="020B0502040204020203" pitchFamily="34" charset="0"/>
              </a:rPr>
              <a:t>30% – условно благополучные.</a:t>
            </a:r>
          </a:p>
          <a:p>
            <a:pPr lvl="0"/>
            <a:r>
              <a:rPr lang="ru-RU" sz="1000" b="1" dirty="0">
                <a:latin typeface="+mn-lt"/>
                <a:cs typeface="Segoe UI" panose="020B0502040204020203" pitchFamily="34" charset="0"/>
              </a:rPr>
              <a:t>Метод 3</a:t>
            </a:r>
            <a:r>
              <a:rPr lang="ru-RU" sz="1000" dirty="0">
                <a:latin typeface="+mn-lt"/>
                <a:cs typeface="Segoe UI" panose="020B0502040204020203" pitchFamily="34" charset="0"/>
              </a:rPr>
              <a:t>. </a:t>
            </a:r>
            <a:r>
              <a:rPr lang="ru-RU" sz="1000" b="1" dirty="0">
                <a:latin typeface="+mn-lt"/>
              </a:rPr>
              <a:t>Экспертная оценка кейсов (совместно со школьными психологами и инспекторами: </a:t>
            </a:r>
            <a:r>
              <a:rPr lang="ru-RU" sz="1000" dirty="0">
                <a:latin typeface="+mn-lt"/>
              </a:rPr>
              <a:t>анализ реальных случаев вовлечения подростков (деперсонифицированные кейсы) с заполнением структурированной карты «Семейные предикторы вовлечения».</a:t>
            </a:r>
          </a:p>
          <a:p>
            <a:pPr lvl="0"/>
            <a:r>
              <a:rPr lang="ru-RU" sz="1000" dirty="0">
                <a:latin typeface="+mn-lt"/>
              </a:rPr>
              <a:t>Количество: 100–150 кейсов из разных регионов.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50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72" y="74208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8584" y="2486513"/>
            <a:ext cx="6000327" cy="109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ctr"/>
            <a:endParaRPr lang="ru-RU" sz="1200" b="1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33A60EB-EEAF-46B4-BF59-E71379740A1A}"/>
              </a:ext>
            </a:extLst>
          </p:cNvPr>
          <p:cNvSpPr/>
          <p:nvPr/>
        </p:nvSpPr>
        <p:spPr>
          <a:xfrm>
            <a:off x="2696135" y="89833"/>
            <a:ext cx="6299947" cy="74018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39B1C-A3A7-4542-91BD-77AC0C866867}"/>
              </a:ext>
            </a:extLst>
          </p:cNvPr>
          <p:cNvSpPr txBox="1"/>
          <p:nvPr/>
        </p:nvSpPr>
        <p:spPr>
          <a:xfrm>
            <a:off x="2652431" y="36429"/>
            <a:ext cx="6387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Комплексная социологическая модель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противодействия вовлечению несовершеннолетних в теневые финансовые операции: от выявления маркеров и факторов уязвимости к механизмам противодействия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на период  2026-2029»гг.</a:t>
            </a:r>
            <a:endParaRPr lang="ru-RU" sz="1100" b="1" dirty="0">
              <a:solidFill>
                <a:srgbClr val="0F7780"/>
              </a:solidFill>
              <a:effectLst/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78EF33-B866-431E-97C0-A5A915C8E7D2}"/>
              </a:ext>
            </a:extLst>
          </p:cNvPr>
          <p:cNvSpPr/>
          <p:nvPr/>
        </p:nvSpPr>
        <p:spPr>
          <a:xfrm>
            <a:off x="273486" y="1860416"/>
            <a:ext cx="3030390" cy="2724668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rgbClr val="0F7780"/>
                </a:solidFill>
                <a:cs typeface="Segoe UI" panose="020B0502040204020203" pitchFamily="34" charset="0"/>
              </a:rPr>
              <a:t>Цель исследования</a:t>
            </a:r>
            <a:br>
              <a:rPr lang="ru-RU" sz="1000" b="1" dirty="0">
                <a:solidFill>
                  <a:srgbClr val="0F7780"/>
                </a:solidFill>
                <a:cs typeface="Segoe UI" panose="020B0502040204020203" pitchFamily="34" charset="0"/>
              </a:rPr>
            </a:br>
            <a:endParaRPr lang="ru-RU" sz="1000" dirty="0">
              <a:solidFill>
                <a:srgbClr val="0F7780"/>
              </a:solidFill>
              <a:cs typeface="Segoe UI" panose="020B0502040204020203" pitchFamily="34" charset="0"/>
            </a:endParaRPr>
          </a:p>
          <a:p>
            <a:r>
              <a:rPr lang="ru-RU" sz="1000" dirty="0">
                <a:solidFill>
                  <a:srgbClr val="0F7780"/>
                </a:solidFill>
                <a:cs typeface="Segoe UI" panose="020B0502040204020203" pitchFamily="34" charset="0"/>
              </a:rPr>
              <a:t>Выявить и описать факторы уязвимости подростков, связанные с семьей (причины и уровень вовлеченности), определить диагностическую ценность маркеров распознавания вовлеченных подростков глазами родителей, оценить влияние семейных характеристик (состав, доход, контроль, девиантность родителей, психологический климат) на усиление или минимизацию риска вовлечения, а также разработать научно обоснованные предложения по нивелированию рисков и систему профилактических мер работы с семьей.</a:t>
            </a:r>
          </a:p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C617DA-3A05-4401-9608-64FF19161EB7}"/>
              </a:ext>
            </a:extLst>
          </p:cNvPr>
          <p:cNvSpPr/>
          <p:nvPr/>
        </p:nvSpPr>
        <p:spPr>
          <a:xfrm>
            <a:off x="3671047" y="1613646"/>
            <a:ext cx="5325035" cy="3146612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2921F2-A079-4309-9DF4-9EE69F0B2E0B}"/>
              </a:ext>
            </a:extLst>
          </p:cNvPr>
          <p:cNvSpPr txBox="1"/>
          <p:nvPr/>
        </p:nvSpPr>
        <p:spPr>
          <a:xfrm>
            <a:off x="3771899" y="1676401"/>
            <a:ext cx="45249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Метод 1. Массовый анкетный опрос родителей, 2500 чел.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1. Финансовый контроль в семье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2. Социально-экономическая уязвимость, семейная девиантность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3. Родительская компетентность в распознавании маркеров вовлечения 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4. Родительский интерес и вовлечённость в жизнь ребёнка 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5. Доверительность  и открытость в детско-родительских отношениях</a:t>
            </a:r>
          </a:p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Метод 2. </a:t>
            </a:r>
            <a:r>
              <a:rPr lang="ru-RU" sz="1000" b="1" dirty="0"/>
              <a:t>Глубинное интервью с родителями, 90 чел.</a:t>
            </a:r>
          </a:p>
          <a:p>
            <a:pPr lvl="1"/>
            <a:r>
              <a:rPr lang="ru-RU" sz="1000" b="1" dirty="0"/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30% – чьи дети были вовлечены (выявлены через школы/комиссии по делам несовершеннолетних);</a:t>
            </a:r>
          </a:p>
          <a:p>
            <a:pPr lvl="1"/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30% – из группы риска (низкий доход, неполные семьи, подросток с FOMO/склонностью к риску);</a:t>
            </a:r>
          </a:p>
          <a:p>
            <a:pPr lvl="1"/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30% – условно благополучные.</a:t>
            </a:r>
          </a:p>
          <a:p>
            <a:pPr lvl="0"/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Метод 3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1000" b="1" dirty="0"/>
              <a:t>Экспертная оценка кейсов (совместно со школьными психологами и инспекторами: </a:t>
            </a:r>
            <a:r>
              <a:rPr lang="ru-RU" sz="1000" dirty="0"/>
              <a:t>анализ реальных случаев вовлечения подростков (деперсонифицированные кейсы) с заполнением структурированной карты «Семейные предикторы вовлечения».</a:t>
            </a:r>
          </a:p>
          <a:p>
            <a:pPr lvl="0"/>
            <a:r>
              <a:rPr lang="ru-RU" sz="1000" b="1" dirty="0"/>
              <a:t>Количество:</a:t>
            </a:r>
            <a:r>
              <a:rPr lang="ru-RU" sz="1000" dirty="0"/>
              <a:t> 100–150 кейсов из разных регионов.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708EAB-37F7-4E74-A1B8-3CF142600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41" y="877767"/>
            <a:ext cx="910211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07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72" y="74208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8584" y="2486513"/>
            <a:ext cx="6000327" cy="109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ctr"/>
            <a:endParaRPr lang="ru-RU" sz="1200" b="1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33A60EB-EEAF-46B4-BF59-E71379740A1A}"/>
              </a:ext>
            </a:extLst>
          </p:cNvPr>
          <p:cNvSpPr/>
          <p:nvPr/>
        </p:nvSpPr>
        <p:spPr>
          <a:xfrm>
            <a:off x="2696135" y="89833"/>
            <a:ext cx="6299947" cy="74018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39B1C-A3A7-4542-91BD-77AC0C866867}"/>
              </a:ext>
            </a:extLst>
          </p:cNvPr>
          <p:cNvSpPr txBox="1"/>
          <p:nvPr/>
        </p:nvSpPr>
        <p:spPr>
          <a:xfrm>
            <a:off x="2652431" y="36429"/>
            <a:ext cx="6387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Комплексная социологическая модель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противодействия вовлечению несовершеннолетних в теневые финансовые операции: от выявления маркеров и факторов уязвимости к механизмам противодействия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на период  2026-2029»гг.</a:t>
            </a:r>
            <a:endParaRPr lang="ru-RU" sz="1100" b="1" dirty="0">
              <a:solidFill>
                <a:srgbClr val="0F7780"/>
              </a:solidFill>
              <a:effectLst/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78EF33-B866-431E-97C0-A5A915C8E7D2}"/>
              </a:ext>
            </a:extLst>
          </p:cNvPr>
          <p:cNvSpPr/>
          <p:nvPr/>
        </p:nvSpPr>
        <p:spPr>
          <a:xfrm>
            <a:off x="277587" y="1791001"/>
            <a:ext cx="3030390" cy="2724668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rgbClr val="0F7780"/>
                </a:solidFill>
                <a:cs typeface="Segoe UI" panose="020B0502040204020203" pitchFamily="34" charset="0"/>
              </a:rPr>
              <a:t>Цель исследования</a:t>
            </a:r>
          </a:p>
          <a:p>
            <a:endParaRPr lang="ru-RU" sz="1100" b="1" dirty="0">
              <a:solidFill>
                <a:srgbClr val="0F7780"/>
              </a:solidFill>
              <a:cs typeface="Segoe UI" panose="020B0502040204020203" pitchFamily="34" charset="0"/>
            </a:endParaRPr>
          </a:p>
          <a:p>
            <a:r>
              <a:rPr lang="ru-RU" sz="1100" dirty="0">
                <a:solidFill>
                  <a:srgbClr val="0F7780"/>
                </a:solidFill>
                <a:cs typeface="Segoe UI" panose="020B0502040204020203" pitchFamily="34" charset="0"/>
              </a:rPr>
              <a:t>Выявить, измерить и описать, как школа может усиливать или минимизировать риск вовлечения подростков в финансовые преступления; разработать научно обоснованные рекомендации для школ, региональных органов управления образованием и государственной политики по созданию эффективной системы профилактики, включая взаимодей</a:t>
            </a:r>
            <a:r>
              <a:rPr lang="ru-RU" sz="1100" dirty="0">
                <a:solidFill>
                  <a:srgbClr val="0F7780"/>
                </a:solidFill>
              </a:rPr>
              <a:t>ствие с семьей.</a:t>
            </a:r>
            <a:endParaRPr lang="ru-RU" sz="1100" dirty="0">
              <a:solidFill>
                <a:srgbClr val="0F7780"/>
              </a:solidFill>
              <a:cs typeface="Segoe UI" panose="020B0502040204020203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C617DA-3A05-4401-9608-64FF19161EB7}"/>
              </a:ext>
            </a:extLst>
          </p:cNvPr>
          <p:cNvSpPr/>
          <p:nvPr/>
        </p:nvSpPr>
        <p:spPr>
          <a:xfrm>
            <a:off x="3617258" y="1580029"/>
            <a:ext cx="5325035" cy="3146612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2921F2-A079-4309-9DF4-9EE69F0B2E0B}"/>
              </a:ext>
            </a:extLst>
          </p:cNvPr>
          <p:cNvSpPr txBox="1"/>
          <p:nvPr/>
        </p:nvSpPr>
        <p:spPr>
          <a:xfrm>
            <a:off x="3778623" y="1606923"/>
            <a:ext cx="452493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Метод 1. Анкетный опрос педагогов (классных руководителей, соц. педагогов, психологов, завучей) 500 чел. Из 100 школ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1. Осведомлённость о маркерах вовлечения 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2. Реальный опыт выявления и реагирования 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3. Пассивность / «закрывание глаз»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4. Эффективность профилактических мероприятий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5. Индекс взаимодействия с семьёй 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6. Школьный климат.</a:t>
            </a:r>
          </a:p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Метод 2. Кейс-</a:t>
            </a:r>
            <a:r>
              <a:rPr lang="ru-RU" sz="1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стади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 и глубинные интервью в 20–30 школах (отобранных по разным профилям)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. Для каждой школы – интервью с директором, завучем по ВР, психологом, </a:t>
            </a:r>
            <a:r>
              <a:rPr lang="ru-RU" sz="1000" dirty="0" err="1">
                <a:latin typeface="Segoe UI" panose="020B0502040204020203" pitchFamily="34" charset="0"/>
                <a:cs typeface="Segoe UI" panose="020B0502040204020203" pitchFamily="34" charset="0"/>
              </a:rPr>
              <a:t>соц.педагогом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, 2–3 учителями, а также фокус-группы с учащимися (6–8 человек)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1. Организационная модель профилактики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2. Школьный климат и неформальные иерархии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3. Распознавание маркеров вовлечения, реакция на выявленный случай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4. Восприятие эффективности уроков и тренингов </a:t>
            </a:r>
          </a:p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Блок 5. Семья как партнёр или барьер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30EB73-BC78-4FB6-A32E-8E475058D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41" y="882146"/>
            <a:ext cx="910211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72" y="74208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8584" y="2486513"/>
            <a:ext cx="6000327" cy="109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ctr"/>
            <a:endParaRPr lang="ru-RU" sz="1200" b="1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33A60EB-EEAF-46B4-BF59-E71379740A1A}"/>
              </a:ext>
            </a:extLst>
          </p:cNvPr>
          <p:cNvSpPr/>
          <p:nvPr/>
        </p:nvSpPr>
        <p:spPr>
          <a:xfrm>
            <a:off x="2696135" y="89833"/>
            <a:ext cx="6299947" cy="74018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F39B1C-A3A7-4542-91BD-77AC0C866867}"/>
              </a:ext>
            </a:extLst>
          </p:cNvPr>
          <p:cNvSpPr txBox="1"/>
          <p:nvPr/>
        </p:nvSpPr>
        <p:spPr>
          <a:xfrm>
            <a:off x="2652431" y="36429"/>
            <a:ext cx="6387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Комплексная социологическая модель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противодействия вовлечению несовершеннолетних в теневые финансовые операции: от выявления маркеров и факторов уязвимости к механизмам противодействия </a:t>
            </a:r>
          </a:p>
          <a:p>
            <a:pPr algn="ctr"/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на период  2026-2029»гг.</a:t>
            </a:r>
            <a:endParaRPr lang="ru-RU" sz="1100" b="1" dirty="0">
              <a:solidFill>
                <a:srgbClr val="0F7780"/>
              </a:solidFill>
              <a:effectLst/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78EF33-B866-431E-97C0-A5A915C8E7D2}"/>
              </a:ext>
            </a:extLst>
          </p:cNvPr>
          <p:cNvSpPr/>
          <p:nvPr/>
        </p:nvSpPr>
        <p:spPr>
          <a:xfrm>
            <a:off x="277587" y="1791001"/>
            <a:ext cx="3030390" cy="2724668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Цель исследования:</a:t>
            </a:r>
          </a:p>
          <a:p>
            <a:endParaRPr lang="ru-RU" sz="1100" b="1" dirty="0">
              <a:solidFill>
                <a:srgbClr val="0F7780"/>
              </a:solidFill>
              <a:latin typeface="+mj-lt"/>
              <a:cs typeface="Segoe UI" panose="020B0502040204020203" pitchFamily="34" charset="0"/>
            </a:endParaRPr>
          </a:p>
          <a:p>
            <a:r>
              <a:rPr lang="ru-RU" sz="1100" dirty="0">
                <a:solidFill>
                  <a:srgbClr val="0F7780"/>
                </a:solidFill>
                <a:latin typeface="+mj-lt"/>
                <a:cs typeface="Segoe UI" panose="020B0502040204020203" pitchFamily="34" charset="0"/>
              </a:rPr>
              <a:t>Выявить, измерить и описать влияние конкретных медиа и цифровых платформ на уровень вовлеченности подростков в финансовые преступления, а также разработать научно обоснованные рекомендации для государственных органов, платформ и институтов воспитания по нивелированию этих рисков и созданию безопасной цифровой среды.</a:t>
            </a:r>
            <a:endParaRPr lang="ru-RU" sz="1100" b="1" dirty="0">
              <a:solidFill>
                <a:srgbClr val="0F778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C617DA-3A05-4401-9608-64FF19161EB7}"/>
              </a:ext>
            </a:extLst>
          </p:cNvPr>
          <p:cNvSpPr/>
          <p:nvPr/>
        </p:nvSpPr>
        <p:spPr>
          <a:xfrm>
            <a:off x="3637429" y="1580029"/>
            <a:ext cx="5304864" cy="3473638"/>
          </a:xfrm>
          <a:prstGeom prst="rect">
            <a:avLst/>
          </a:prstGeom>
          <a:solidFill>
            <a:schemeClr val="bg1"/>
          </a:solidFill>
          <a:ln>
            <a:solidFill>
              <a:srgbClr val="D2C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2921F2-A079-4309-9DF4-9EE69F0B2E0B}"/>
              </a:ext>
            </a:extLst>
          </p:cNvPr>
          <p:cNvSpPr txBox="1"/>
          <p:nvPr/>
        </p:nvSpPr>
        <p:spPr>
          <a:xfrm>
            <a:off x="3778623" y="1606923"/>
            <a:ext cx="4524936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Метод 1. Контент-анализ и мониторинг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 </a:t>
            </a:r>
            <a:r>
              <a:rPr lang="ru-RU" sz="900" b="1" dirty="0">
                <a:latin typeface="+mn-lt"/>
                <a:cs typeface="Segoe UI" panose="020B0502040204020203" pitchFamily="34" charset="0"/>
              </a:rPr>
              <a:t>(количественный и качественный) – 30 000 ед. контента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1.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Призыв к действию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2.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Тональности по отношению к преступлению. Степень риска, опасности.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3.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Воронка вовлечения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4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. Распределение опасного контента по типам финансовых преступлений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5.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Методы вербовки. Кодирование приёмов, используемых в контенте для вовлечения</a:t>
            </a:r>
            <a:endParaRPr lang="ru-RU" sz="900" b="1" dirty="0">
              <a:latin typeface="+mn-lt"/>
              <a:cs typeface="Segoe UI" panose="020B0502040204020203" pitchFamily="34" charset="0"/>
            </a:endParaRP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6.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Выявление. защитных элементов.</a:t>
            </a:r>
            <a:r>
              <a:rPr lang="ru-RU" sz="900" b="1" dirty="0">
                <a:latin typeface="+mn-lt"/>
                <a:cs typeface="Segoe UI" panose="020B0502040204020203" pitchFamily="34" charset="0"/>
              </a:rPr>
              <a:t>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Выявление в контенте (или на платформе) факторов, снижающих риск вовлечения.</a:t>
            </a:r>
            <a:endParaRPr lang="ru-RU" sz="900" b="1" dirty="0">
              <a:latin typeface="+mn-lt"/>
              <a:cs typeface="Segoe UI" panose="020B0502040204020203" pitchFamily="34" charset="0"/>
            </a:endParaRP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Метод 2. Онлайн-опрос подростков – подписчиков изучаемого контента. </a:t>
            </a:r>
          </a:p>
          <a:p>
            <a:r>
              <a:rPr lang="ru-RU" sz="900" dirty="0">
                <a:latin typeface="+mn-lt"/>
                <a:cs typeface="Segoe UI" panose="020B0502040204020203" pitchFamily="34" charset="0"/>
              </a:rPr>
              <a:t>Блок 1. Экспозиция к опасному контенту. Частота и объём опасного контента, который видит подписчик</a:t>
            </a:r>
            <a:endParaRPr lang="ru-RU" sz="900" b="1" dirty="0">
              <a:latin typeface="+mn-lt"/>
              <a:cs typeface="Segoe UI" panose="020B0502040204020203" pitchFamily="34" charset="0"/>
            </a:endParaRPr>
          </a:p>
          <a:p>
            <a:r>
              <a:rPr lang="ru-RU" sz="900" dirty="0">
                <a:latin typeface="+mn-lt"/>
                <a:cs typeface="Segoe UI" panose="020B0502040204020203" pitchFamily="34" charset="0"/>
              </a:rPr>
              <a:t>Блок 2. Вовлеченность в опасный контент. Осведомленность о публикации нелегальных схем. </a:t>
            </a:r>
          </a:p>
          <a:p>
            <a:r>
              <a:rPr lang="ru-RU" sz="900" dirty="0">
                <a:latin typeface="+mn-lt"/>
                <a:cs typeface="Segoe UI" panose="020B0502040204020203" pitchFamily="34" charset="0"/>
              </a:rPr>
              <a:t>Блок 3. Готовность к риску. Самооценка риска вовлечения. </a:t>
            </a:r>
          </a:p>
          <a:p>
            <a:r>
              <a:rPr lang="ru-RU" sz="900" dirty="0">
                <a:latin typeface="+mn-lt"/>
                <a:cs typeface="Segoe UI" panose="020B0502040204020203" pitchFamily="34" charset="0"/>
              </a:rPr>
              <a:t>Блок 4. Практика безопасности. 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Метод 3. Анализ цифровых траекторий вовлечения + глубинное интервью с подростками, вовлеченными в схемы. 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1.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Цифровой след вовлечения, воронка вовлечения. 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2.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Роль платформ в вовлечении. Влияние блогеров и кураторов. </a:t>
            </a:r>
          </a:p>
          <a:p>
            <a:r>
              <a:rPr lang="ru-RU" sz="900" b="1" dirty="0">
                <a:latin typeface="+mn-lt"/>
                <a:cs typeface="Segoe UI" panose="020B0502040204020203" pitchFamily="34" charset="0"/>
              </a:rPr>
              <a:t>Блок 3. </a:t>
            </a:r>
            <a:r>
              <a:rPr lang="ru-RU" sz="900" dirty="0">
                <a:latin typeface="+mn-lt"/>
                <a:cs typeface="Segoe UI" panose="020B0502040204020203" pitchFamily="34" charset="0"/>
              </a:rPr>
              <a:t>Реакция на профилактику. Рекомендуемые меры профилактики по мнению подростков.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F22E28-4A44-49C2-9D93-39D6F5901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69913"/>
            <a:ext cx="910211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38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5168" y="886347"/>
            <a:ext cx="4425012" cy="1708160"/>
          </a:xfrm>
          <a:prstGeom prst="rect">
            <a:avLst/>
          </a:prstGeom>
          <a:solidFill>
            <a:srgbClr val="D2C39C"/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</a:rPr>
              <a:t>1. </a:t>
            </a:r>
            <a:r>
              <a:rPr lang="ru-RU" sz="1100" b="1" dirty="0">
                <a:solidFill>
                  <a:schemeClr val="bg1"/>
                </a:solidFill>
              </a:rPr>
              <a:t>ЭМПИРИЧЕСКИЕ </a:t>
            </a:r>
            <a:r>
              <a:rPr lang="ru-RU" sz="1050" b="1" dirty="0">
                <a:solidFill>
                  <a:schemeClr val="bg1"/>
                </a:solidFill>
              </a:rPr>
              <a:t>РЕЗУЛЬТАТЫ ИССЛЕДОВАНИЯ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Создание «Индекса финансовой виктимности регионов»:  с оценкой уровня вовлечённости, факторов уязвимости,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Создание «Профиля риска подростка» — типологии подростков по сочетанию факторов. 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Разработка Рейтинга маркеров с наибольшей предиктивной силой (какие признаки сильнее всего коррелируют с вовлечённостью)</a:t>
            </a:r>
            <a:r>
              <a:rPr lang="ru-RU" sz="1050" b="1" dirty="0"/>
              <a:t> </a:t>
            </a:r>
            <a:br>
              <a:rPr lang="ru-RU" sz="1050" b="1" dirty="0"/>
            </a:br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1.4. Прогностическая модель «Индивидуальный профиль → риск вовлечения и траектория выхода»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7975" y="96318"/>
            <a:ext cx="4540963" cy="846386"/>
          </a:xfrm>
          <a:prstGeom prst="rect">
            <a:avLst/>
          </a:prstGeom>
          <a:solidFill>
            <a:srgbClr val="1397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СОЦИОЛОГИЧЕСКОЕ ИССЛЕДОВАНИЕ №2. «Семейные факторы риска и защиты вовлечения несовершеннолетних в финансовые преступления»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Срок реализации исследования</a:t>
            </a:r>
            <a:r>
              <a:rPr lang="en-US" sz="1100" dirty="0">
                <a:solidFill>
                  <a:schemeClr val="bg1"/>
                </a:solidFill>
              </a:rPr>
              <a:t>: </a:t>
            </a:r>
            <a:r>
              <a:rPr lang="ru-RU" sz="1100" dirty="0">
                <a:solidFill>
                  <a:schemeClr val="bg1"/>
                </a:solidFill>
              </a:rPr>
              <a:t> сентябрь 2027 г. - 2028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7976" y="886347"/>
            <a:ext cx="4540963" cy="1708160"/>
          </a:xfrm>
          <a:prstGeom prst="rect">
            <a:avLst/>
          </a:prstGeom>
          <a:solidFill>
            <a:srgbClr val="D2C39C"/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</a:rPr>
              <a:t>2. ЭМПИРИЧЕСКИЕ РЕЗУЛЬТАТЫ ИССЛЕДОВАНИЯ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2.1. Создание «Индекса семейной финансовой виктимности регионов»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2.2. Разработка «Профиля семьи группы риска».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2.3. Построение рейтинга семейных маркеров вовлечения с наибольшей предиктивной силой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2.4. Прогностическая модель «Семейный риск → вовлечение подростка»</a:t>
            </a:r>
          </a:p>
          <a:p>
            <a:endParaRPr lang="ru-RU" sz="1050" dirty="0">
              <a:solidFill>
                <a:srgbClr val="0F1115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50" dirty="0">
              <a:solidFill>
                <a:srgbClr val="0F1115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6A4BEE-FCD3-4541-B514-56EF57265A04}"/>
              </a:ext>
            </a:extLst>
          </p:cNvPr>
          <p:cNvSpPr txBox="1"/>
          <p:nvPr/>
        </p:nvSpPr>
        <p:spPr>
          <a:xfrm>
            <a:off x="76210" y="106625"/>
            <a:ext cx="4425012" cy="769441"/>
          </a:xfrm>
          <a:prstGeom prst="rect">
            <a:avLst/>
          </a:prstGeom>
          <a:solidFill>
            <a:srgbClr val="1397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kern="18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СОЦИОЛОГИЧЕСКОЕ ИССЛЕДОВАНИЕ №1 </a:t>
            </a:r>
            <a: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«Криминальная финансовая </a:t>
            </a:r>
            <a:r>
              <a:rPr lang="ru-RU" sz="1100" b="1" dirty="0" err="1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виктимность</a:t>
            </a:r>
            <a: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несовершеннолетних в цифровой среде</a:t>
            </a:r>
            <a:endParaRPr lang="ru-RU" sz="1050" b="1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Срок реализации исследования</a:t>
            </a:r>
            <a:r>
              <a:rPr lang="en-US" sz="1100" dirty="0">
                <a:solidFill>
                  <a:schemeClr val="bg1"/>
                </a:solidFill>
              </a:rPr>
              <a:t>: </a:t>
            </a:r>
            <a:r>
              <a:rPr lang="ru-RU" sz="1100" dirty="0">
                <a:solidFill>
                  <a:schemeClr val="bg1"/>
                </a:solidFill>
              </a:rPr>
              <a:t>сентябрь 2026-2027 гг.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9" y="2594506"/>
            <a:ext cx="4423971" cy="769441"/>
          </a:xfrm>
          <a:prstGeom prst="rect">
            <a:avLst/>
          </a:prstGeom>
          <a:solidFill>
            <a:srgbClr val="1397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СОЦИОЛОГИЧЕСКОЕ ИССЛЕДОВАНИЕ №3.</a:t>
            </a:r>
            <a:r>
              <a:rPr lang="ru-RU" sz="1100" b="1" dirty="0">
                <a:solidFill>
                  <a:schemeClr val="bg1"/>
                </a:solidFill>
              </a:rPr>
              <a:t> «</a:t>
            </a:r>
            <a: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 как фактор риска и защиты от вовлечения подростков в финансовые преступления»  </a:t>
            </a:r>
            <a:b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</a:rPr>
              <a:t>Срок реализации исследования</a:t>
            </a:r>
            <a:r>
              <a:rPr lang="en-US" sz="1100" dirty="0">
                <a:solidFill>
                  <a:schemeClr val="bg1"/>
                </a:solidFill>
              </a:rPr>
              <a:t>: </a:t>
            </a:r>
            <a:r>
              <a:rPr lang="ru-RU" sz="1100" dirty="0">
                <a:solidFill>
                  <a:schemeClr val="bg1"/>
                </a:solidFill>
              </a:rPr>
              <a:t>сентябрь 2027-2028 гг.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169" y="3363947"/>
            <a:ext cx="4425012" cy="1708160"/>
          </a:xfrm>
          <a:prstGeom prst="rect">
            <a:avLst/>
          </a:prstGeom>
          <a:solidFill>
            <a:srgbClr val="D2C39C"/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</a:rPr>
              <a:t>3. ЭМПИРИЧЕСКИЕ РЕЗУЛЬТАТЫ ИССЛЕДОВАНИЯ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3.1. Создание «Индекса школьной уязвимости к финансовой </a:t>
            </a:r>
            <a:r>
              <a:rPr lang="ru-RU" sz="1050" dirty="0" err="1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виктимности</a:t>
            </a:r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подростков» 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3.2. Разработка «Профиля школы группы риска» – типология школ по сочетанию факторов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3.3. Построение рейтинга школьных маркеров вовлечения с наибольшей предиктивной силой (по данным опроса педагогов и анализа кейсов)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3.4. Прогностическая модель «Школьная среда → риск вовлечения ученика» (с сегментацией)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7976" y="2594507"/>
            <a:ext cx="4527403" cy="769441"/>
          </a:xfrm>
          <a:prstGeom prst="rect">
            <a:avLst/>
          </a:prstGeom>
          <a:solidFill>
            <a:srgbClr val="1397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СОЦИОЛОГИЧЕСКОЕ ИССЛЕДОВАНИЕ №4.</a:t>
            </a:r>
            <a:r>
              <a:rPr lang="ru-RU" sz="1100" b="1" dirty="0">
                <a:solidFill>
                  <a:schemeClr val="bg1"/>
                </a:solidFill>
              </a:rPr>
              <a:t> «Влияние медиа и цифровых платформ на вовлечение подростков в финансовые преступления»</a:t>
            </a:r>
            <a:br>
              <a:rPr lang="ru-RU" sz="1100" b="1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Срок реализации исследования</a:t>
            </a:r>
            <a:r>
              <a:rPr lang="en-US" sz="1100" dirty="0">
                <a:solidFill>
                  <a:schemeClr val="bg1"/>
                </a:solidFill>
              </a:rPr>
              <a:t>: </a:t>
            </a:r>
            <a:r>
              <a:rPr lang="ru-RU" sz="1100" dirty="0">
                <a:solidFill>
                  <a:schemeClr val="bg1"/>
                </a:solidFill>
              </a:rPr>
              <a:t>2029 гг.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2098" y="3363947"/>
            <a:ext cx="4543281" cy="1708160"/>
          </a:xfrm>
          <a:prstGeom prst="rect">
            <a:avLst/>
          </a:prstGeom>
          <a:solidFill>
            <a:srgbClr val="D2C39C"/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</a:rPr>
              <a:t>4. ЭМПИРИЧЕСКИЕ РЕЗУЛЬТАТЫ ИССЛЕДОВАНИЯ</a:t>
            </a:r>
            <a:br>
              <a:rPr lang="ru-RU" sz="1050" b="1" dirty="0">
                <a:solidFill>
                  <a:schemeClr val="bg1"/>
                </a:solidFill>
              </a:rPr>
            </a:br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 Создание «Индекса опасности цифровых платформ / каналов»</a:t>
            </a:r>
            <a:b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4.2. Разработка «Типологии цифровых воронок вовлечения» – описание устойчивых паттернов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4.3. Построение рейтинга цифровых и поведенческих маркеров вовлечения для раннего оповещения</a:t>
            </a:r>
          </a:p>
          <a:p>
            <a:r>
              <a:rPr lang="ru-RU" sz="105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4.4. Прогностическая модель «Цифровая экспозиция → реальное вовлечение»</a:t>
            </a:r>
          </a:p>
          <a:p>
            <a:endParaRPr lang="ru-RU" sz="1050" b="1" dirty="0"/>
          </a:p>
          <a:p>
            <a:endParaRPr lang="ru-RU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66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0858" y="265218"/>
            <a:ext cx="7062282" cy="307777"/>
          </a:xfrm>
          <a:prstGeom prst="rect">
            <a:avLst/>
          </a:prstGeom>
          <a:solidFill>
            <a:srgbClr val="1397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СОЦИАЛЬНЫЙ ЭФФЕКТ ОТ РЕАЛИЗАЦИИ ПРЕДЛОЖЕННЫХ МЕР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0860" y="1057918"/>
            <a:ext cx="7062281" cy="1600438"/>
          </a:xfrm>
          <a:prstGeom prst="rect">
            <a:avLst/>
          </a:prstGeom>
          <a:solidFill>
            <a:srgbClr val="D2C39C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1. Снижение вовлечённости подростков в дропперство </a:t>
            </a:r>
          </a:p>
          <a:p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2. Защита семейного бюджета и имущества </a:t>
            </a:r>
          </a:p>
          <a:p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3. Разрыв внутрисемейной передачи преступных практик </a:t>
            </a:r>
          </a:p>
          <a:p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4. Снижение необратимых последствий  для вовлеченных подростков</a:t>
            </a:r>
            <a:r>
              <a:rPr lang="en-US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:</a:t>
            </a:r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 снижение  тревожности и суицидальных рисков</a:t>
            </a:r>
          </a:p>
          <a:p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5. Очистка цифровой среды от вербовочной инфраструктуры </a:t>
            </a:r>
          </a:p>
          <a:p>
            <a:r>
              <a:rPr lang="ru-RU" b="1" dirty="0">
                <a:solidFill>
                  <a:srgbClr val="234C5E"/>
                </a:solidFill>
                <a:latin typeface="+mj-lt"/>
                <a:cs typeface="Segoe UI" pitchFamily="34" charset="0"/>
              </a:rPr>
              <a:t>6. Формирование финансового иммунитета у подростков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51027" y="2976909"/>
            <a:ext cx="7315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F7780"/>
                </a:solidFill>
                <a:latin typeface="Segoe UI" pitchFamily="34" charset="0"/>
                <a:cs typeface="Segoe UI" pitchFamily="34" charset="0"/>
              </a:rPr>
              <a:t>Комплексный социальный эффект</a:t>
            </a:r>
            <a:r>
              <a:rPr lang="ru-RU" sz="1600" dirty="0">
                <a:solidFill>
                  <a:srgbClr val="0F7780"/>
                </a:solidFill>
                <a:latin typeface="Segoe UI" pitchFamily="34" charset="0"/>
                <a:cs typeface="Segoe UI" pitchFamily="34" charset="0"/>
              </a:rPr>
              <a:t> </a:t>
            </a:r>
            <a:r>
              <a:rPr lang="en-US" sz="1600" dirty="0">
                <a:solidFill>
                  <a:srgbClr val="0F7780"/>
                </a:solidFill>
                <a:latin typeface="Segoe UI" pitchFamily="34" charset="0"/>
                <a:cs typeface="Segoe UI" pitchFamily="34" charset="0"/>
              </a:rPr>
              <a:t>:</a:t>
            </a:r>
            <a:endParaRPr lang="ru-RU" sz="1600" dirty="0">
              <a:solidFill>
                <a:srgbClr val="0F7780"/>
              </a:solidFill>
              <a:latin typeface="Segoe UI" pitchFamily="34" charset="0"/>
              <a:cs typeface="Segoe UI" pitchFamily="34" charset="0"/>
            </a:endParaRPr>
          </a:p>
          <a:p>
            <a:pPr algn="ctr"/>
            <a:r>
              <a:rPr lang="ru-RU" sz="1600" i="1" dirty="0">
                <a:solidFill>
                  <a:srgbClr val="0F7780"/>
                </a:solidFill>
                <a:latin typeface="Segoe UI" pitchFamily="34" charset="0"/>
                <a:cs typeface="Segoe UI" pitchFamily="34" charset="0"/>
              </a:rPr>
              <a:t>Комплексная социологическая модель обеспечивает переход от точечного реагирования к системной профилактике и постреабилитации, сохраняя жизни, судьбы и будущее поколений!</a:t>
            </a:r>
            <a:endParaRPr lang="ru-RU" sz="1600" dirty="0">
              <a:solidFill>
                <a:srgbClr val="0F778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505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780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снимок экрана, График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8D691ECE-6E06-4DD2-BAF8-D56C773BE5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094" y="150073"/>
            <a:ext cx="2739438" cy="11218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3662" y="3420880"/>
            <a:ext cx="47998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+mj-lt"/>
              </a:rPr>
              <a:t>декан факультета социологии  и журналистики  РГУСоцТех, канд.соц.н., доцент, член Союза журналистов России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+mj-lt"/>
              </a:rPr>
              <a:t>Марина Яковлевна Руднева </a:t>
            </a:r>
          </a:p>
          <a:p>
            <a:pPr algn="ctr"/>
            <a:r>
              <a:rPr lang="en-US" i="1" dirty="0">
                <a:solidFill>
                  <a:schemeClr val="bg1"/>
                </a:solidFill>
                <a:latin typeface="+mj-lt"/>
                <a:hlinkClick r:id="rId4"/>
              </a:rPr>
              <a:t>rudneva@rgust.ru</a:t>
            </a:r>
            <a:endParaRPr lang="ru-RU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3662" y="1722620"/>
            <a:ext cx="46538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D2C39C"/>
                </a:solidFill>
                <a:latin typeface="+mn-lt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1747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27667" y="386963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40" y="810814"/>
            <a:ext cx="3912725" cy="420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2087" y="-8982"/>
            <a:ext cx="6432495" cy="68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>
              <a:buClr>
                <a:srgbClr val="000000"/>
              </a:buClr>
              <a:buSzPts val="1100"/>
            </a:pPr>
            <a:r>
              <a:rPr lang="ru-RU" sz="1600" b="1" dirty="0">
                <a:solidFill>
                  <a:srgbClr val="0F7780"/>
                </a:solidFill>
              </a:rPr>
              <a:t>Роль РГУСоцТех в реализации мероприятий Международного движения и олимпиады по финансовой безопасности</a:t>
            </a:r>
            <a:endParaRPr lang="ru-RU" sz="1400" dirty="0">
              <a:solidFill>
                <a:srgbClr val="0F7780"/>
              </a:solidFill>
              <a:latin typeface="+mj-lt"/>
              <a:ea typeface="Arial" panose="020B0604020202020204"/>
              <a:cs typeface="Adobe Devanagari" pitchFamily="18" charset="0"/>
              <a:sym typeface="Arial" panose="020B060402020202020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09612" y="694098"/>
            <a:ext cx="4447548" cy="957015"/>
          </a:xfrm>
          <a:prstGeom prst="rect">
            <a:avLst/>
          </a:prstGeom>
          <a:solidFill>
            <a:srgbClr val="139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ru-RU" sz="1000" b="1" u="sng" dirty="0">
                <a:solidFill>
                  <a:schemeClr val="bg1"/>
                </a:solidFill>
              </a:rPr>
              <a:t>Миссия РГУСоцТех</a:t>
            </a:r>
            <a:r>
              <a:rPr lang="en-US" sz="1000" b="1" u="sng" dirty="0">
                <a:solidFill>
                  <a:schemeClr val="bg1"/>
                </a:solidFill>
                <a:latin typeface="Bell MT" panose="02020503060305020303" pitchFamily="18" charset="0"/>
              </a:rPr>
              <a:t>:</a:t>
            </a:r>
            <a:endParaRPr lang="ru-RU" sz="1000" b="1" u="sng" dirty="0">
              <a:solidFill>
                <a:schemeClr val="bg1"/>
              </a:solidFill>
              <a:latin typeface="Bell MT" panose="02020503060305020303" pitchFamily="18" charset="0"/>
            </a:endParaRPr>
          </a:p>
          <a:p>
            <a:pPr algn="ctr" defTabSz="1219170"/>
            <a:r>
              <a:rPr lang="ru-RU" sz="1000" b="1" dirty="0">
                <a:solidFill>
                  <a:schemeClr val="bg1"/>
                </a:solidFill>
              </a:rPr>
              <a:t>проведение социологических и аналитических исследований по оценке результативности и эффективности мероприятий Международного движения по финансовой безопасности с предоставлением анализа и выводов</a:t>
            </a:r>
          </a:p>
        </p:txBody>
      </p:sp>
      <p:sp>
        <p:nvSpPr>
          <p:cNvPr id="15" name="Стрелка: вниз 9">
            <a:extLst>
              <a:ext uri="{FF2B5EF4-FFF2-40B4-BE49-F238E27FC236}">
                <a16:creationId xmlns:a16="http://schemas.microsoft.com/office/drawing/2014/main" id="{6512EE88-9EA3-BAA2-4715-752675954531}"/>
              </a:ext>
            </a:extLst>
          </p:cNvPr>
          <p:cNvSpPr/>
          <p:nvPr/>
        </p:nvSpPr>
        <p:spPr>
          <a:xfrm>
            <a:off x="6273345" y="1690308"/>
            <a:ext cx="720081" cy="46257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 w="7450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rtlCol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ru-RU" sz="1867" kern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3D761626-EA37-4279-BB0E-A9FEE2556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849221"/>
              </p:ext>
            </p:extLst>
          </p:nvPr>
        </p:nvGraphicFramePr>
        <p:xfrm>
          <a:off x="4409612" y="2192075"/>
          <a:ext cx="4447548" cy="2799337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447548">
                  <a:extLst>
                    <a:ext uri="{9D8B030D-6E8A-4147-A177-3AD203B41FA5}">
                      <a16:colId xmlns:a16="http://schemas.microsoft.com/office/drawing/2014/main" val="647357266"/>
                    </a:ext>
                  </a:extLst>
                </a:gridCol>
              </a:tblGrid>
              <a:tr h="377876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accent6"/>
                          </a:solidFill>
                        </a:rPr>
                        <a:t>Реализация плана работы по участию РГУСоцТех в развитии Международного движения по финансовой безопасности на 2026г.</a:t>
                      </a:r>
                      <a:endParaRPr lang="ru-RU" sz="1000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829059"/>
                  </a:ext>
                </a:extLst>
              </a:tr>
              <a:tr h="377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0F7780"/>
                          </a:solidFill>
                        </a:rPr>
                        <a:t>Подготовка и согласование с  Росфинмониторингом концепции</a:t>
                      </a:r>
                      <a:r>
                        <a:rPr lang="ru-RU" sz="1000" b="1" baseline="0" dirty="0">
                          <a:solidFill>
                            <a:srgbClr val="0F7780"/>
                          </a:solidFill>
                        </a:rPr>
                        <a:t> комплексного исследования</a:t>
                      </a:r>
                      <a:endParaRPr lang="ru-RU" sz="1000" b="1" dirty="0">
                        <a:solidFill>
                          <a:srgbClr val="0F77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279201"/>
                  </a:ext>
                </a:extLst>
              </a:tr>
              <a:tr h="3001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0F7780"/>
                          </a:solidFill>
                        </a:rPr>
                        <a:t>Проведение пилотного исследования в формате</a:t>
                      </a:r>
                      <a:r>
                        <a:rPr lang="ru-RU" sz="1000" b="1" baseline="0" dirty="0">
                          <a:solidFill>
                            <a:srgbClr val="0F7780"/>
                          </a:solidFill>
                        </a:rPr>
                        <a:t> пре- и посттеста </a:t>
                      </a:r>
                      <a:endParaRPr lang="ru-RU" sz="1000" dirty="0">
                        <a:solidFill>
                          <a:srgbClr val="0F77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705362"/>
                  </a:ext>
                </a:extLst>
              </a:tr>
              <a:tr h="540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0F7780"/>
                          </a:solidFill>
                        </a:rPr>
                        <a:t>Подготовка инструментария для изучения мнения учащихся по теме: «Финансовая безопасность глазами молодежи», подведение итогов, формулировка выводов</a:t>
                      </a:r>
                      <a:endParaRPr lang="ru-RU" sz="1000" dirty="0">
                        <a:solidFill>
                          <a:srgbClr val="0F77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933443"/>
                  </a:ext>
                </a:extLst>
              </a:tr>
              <a:tr h="2325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0F7780"/>
                          </a:solidFill>
                        </a:rPr>
                        <a:t>Создание Лаборатории  комплексных исследований</a:t>
                      </a:r>
                      <a:endParaRPr lang="ru-RU" sz="1000" dirty="0">
                        <a:solidFill>
                          <a:srgbClr val="0F77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442462"/>
                  </a:ext>
                </a:extLst>
              </a:tr>
              <a:tr h="914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rgbClr val="0F7780"/>
                          </a:solidFill>
                          <a:latin typeface="+mj-lt"/>
                          <a:cs typeface="Segoe UI" panose="020B0502040204020203" pitchFamily="34" charset="0"/>
                        </a:rPr>
                        <a:t>Разработка Комплексной социологической модели  противодействия вовлечению несовершеннолетних в теневые финансовые операции: от выявления маркеров и факторов уязвимости к механизмам противодействия</a:t>
                      </a:r>
                      <a:br>
                        <a:rPr lang="ru-RU" sz="1000" b="1" dirty="0">
                          <a:solidFill>
                            <a:srgbClr val="0F7780"/>
                          </a:solidFill>
                          <a:latin typeface="+mj-lt"/>
                          <a:cs typeface="Segoe UI" panose="020B0502040204020203" pitchFamily="34" charset="0"/>
                        </a:rPr>
                      </a:br>
                      <a:r>
                        <a:rPr lang="ru-RU" sz="1000" b="1" dirty="0">
                          <a:solidFill>
                            <a:srgbClr val="0F7780"/>
                          </a:solidFill>
                          <a:latin typeface="+mj-lt"/>
                          <a:cs typeface="Segoe UI" panose="020B0502040204020203" pitchFamily="34" charset="0"/>
                        </a:rPr>
                        <a:t>на период  2026-2029 гг.</a:t>
                      </a:r>
                      <a:endParaRPr lang="ru-RU" sz="1000" dirty="0">
                        <a:solidFill>
                          <a:srgbClr val="0F77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266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2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2087" y="81031"/>
            <a:ext cx="6432495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234C5E"/>
                </a:solidFill>
              </a:rPr>
              <a:t>Что сделано</a:t>
            </a:r>
            <a:r>
              <a:rPr lang="en-US" sz="1200" b="1" dirty="0">
                <a:solidFill>
                  <a:srgbClr val="234C5E"/>
                </a:solidFill>
              </a:rPr>
              <a:t>: </a:t>
            </a:r>
            <a:endParaRPr lang="ru-RU" sz="1200" b="1" dirty="0">
              <a:solidFill>
                <a:srgbClr val="234C5E"/>
              </a:solidFill>
            </a:endParaRP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«Отношение молодежи к угрозам и рискам финансовой безопасности» (пилотный проект, февраль 2026 г., </a:t>
            </a:r>
            <a:r>
              <a:rPr lang="en-US" sz="1200" b="1" dirty="0">
                <a:solidFill>
                  <a:srgbClr val="0F7780"/>
                </a:solidFill>
              </a:rPr>
              <a:t>N= 50 </a:t>
            </a:r>
            <a:r>
              <a:rPr lang="ru-RU" sz="1200" b="1" dirty="0">
                <a:solidFill>
                  <a:srgbClr val="0F7780"/>
                </a:solidFill>
              </a:rPr>
              <a:t>чел.)</a:t>
            </a:r>
          </a:p>
          <a:p>
            <a:pPr>
              <a:buClr>
                <a:srgbClr val="000000"/>
              </a:buClr>
              <a:buSzPts val="1100"/>
            </a:pPr>
            <a:endParaRPr lang="ru-RU" sz="1200" b="1" dirty="0">
              <a:solidFill>
                <a:srgbClr val="0F7780"/>
              </a:solidFill>
            </a:endParaRPr>
          </a:p>
          <a:p>
            <a:pPr>
              <a:buClr>
                <a:srgbClr val="000000"/>
              </a:buClr>
              <a:buSzPts val="1100"/>
            </a:pPr>
            <a:br>
              <a:rPr lang="ru-RU" sz="1200" dirty="0">
                <a:solidFill>
                  <a:srgbClr val="0F7780"/>
                </a:solidFill>
                <a:latin typeface="Unbounded SemiBold" pitchFamily="2" charset="-52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lang="ru-RU" sz="1100" dirty="0">
              <a:solidFill>
                <a:srgbClr val="0F7780"/>
              </a:solidFill>
              <a:latin typeface="+mj-lt"/>
              <a:ea typeface="Arial" panose="020B0604020202020204"/>
              <a:cs typeface="Adobe Devanagari" pitchFamily="18" charset="0"/>
              <a:sym typeface="Arial" panose="020B0604020202020204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DD0CEB-297D-4C2A-AEDF-879CB771B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53" y="734240"/>
            <a:ext cx="8351000" cy="4221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AF2A8D-5661-4415-A6DB-E46E2A7B4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388" y="3874496"/>
            <a:ext cx="1918460" cy="1269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E6ACE5-BDB5-4CFF-B26A-6C18D3EBD0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1876" y="3859306"/>
            <a:ext cx="1758432" cy="12291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DF618E-A88A-491A-8E2D-5D9392FB5E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2153" y="3857045"/>
            <a:ext cx="1862537" cy="12313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50CB31-5CBD-4275-95C6-3A04F601C0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9400" y="3857045"/>
            <a:ext cx="1979658" cy="1269004"/>
          </a:xfrm>
          <a:prstGeom prst="rect">
            <a:avLst/>
          </a:prstGeom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0FEB3EB-D150-44A1-9F18-2CC89EF4F66C}"/>
              </a:ext>
            </a:extLst>
          </p:cNvPr>
          <p:cNvSpPr/>
          <p:nvPr/>
        </p:nvSpPr>
        <p:spPr>
          <a:xfrm>
            <a:off x="1298233" y="3696810"/>
            <a:ext cx="248770" cy="17768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1CC7E9-61B6-4098-AB37-AE13BBE69C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9952" y="3661118"/>
            <a:ext cx="335309" cy="21337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77D93AD-94D3-4A70-992C-DCBFC6C388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086" y="3661118"/>
            <a:ext cx="335309" cy="2188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73A51E0-26BD-4E73-ADE9-04EA56A935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7813" y="3686236"/>
            <a:ext cx="335309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51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2087" y="81031"/>
            <a:ext cx="6432495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234C5E"/>
                </a:solidFill>
              </a:rPr>
              <a:t>Что сделано</a:t>
            </a:r>
            <a:r>
              <a:rPr lang="en-US" sz="1200" b="1" dirty="0">
                <a:solidFill>
                  <a:srgbClr val="234C5E"/>
                </a:solidFill>
              </a:rPr>
              <a:t>: </a:t>
            </a:r>
            <a:endParaRPr lang="ru-RU" sz="1200" b="1" dirty="0">
              <a:solidFill>
                <a:srgbClr val="234C5E"/>
              </a:solidFill>
            </a:endParaRP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«Отношение молодежи к угрозам и рискам финансовой безопасности» (пилотный проект, февраль 2026 г., </a:t>
            </a:r>
            <a:r>
              <a:rPr lang="en-US" sz="1200" b="1" dirty="0">
                <a:solidFill>
                  <a:srgbClr val="0F7780"/>
                </a:solidFill>
              </a:rPr>
              <a:t>N= 50 </a:t>
            </a:r>
            <a:r>
              <a:rPr lang="ru-RU" sz="1200" b="1" dirty="0">
                <a:solidFill>
                  <a:srgbClr val="0F7780"/>
                </a:solidFill>
              </a:rPr>
              <a:t>чел.)</a:t>
            </a:r>
          </a:p>
          <a:p>
            <a:pPr>
              <a:buClr>
                <a:srgbClr val="000000"/>
              </a:buClr>
              <a:buSzPts val="1100"/>
            </a:pPr>
            <a:endParaRPr lang="ru-RU" sz="1200" b="1" dirty="0">
              <a:solidFill>
                <a:srgbClr val="0F7780"/>
              </a:solidFill>
            </a:endParaRPr>
          </a:p>
          <a:p>
            <a:pPr>
              <a:buClr>
                <a:srgbClr val="000000"/>
              </a:buClr>
              <a:buSzPts val="1100"/>
            </a:pPr>
            <a:br>
              <a:rPr lang="ru-RU" sz="1200" dirty="0">
                <a:solidFill>
                  <a:srgbClr val="0F7780"/>
                </a:solidFill>
                <a:latin typeface="Unbounded SemiBold" pitchFamily="2" charset="-52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lang="ru-RU" sz="1100" dirty="0">
              <a:solidFill>
                <a:srgbClr val="0F7780"/>
              </a:solidFill>
              <a:latin typeface="+mj-lt"/>
              <a:ea typeface="Arial" panose="020B0604020202020204"/>
              <a:cs typeface="Adobe Devanagari" pitchFamily="18" charset="0"/>
              <a:sym typeface="Arial" panose="020B0604020202020204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874FB0-D53F-4FC5-9012-83B098EE4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223" y="815714"/>
            <a:ext cx="3368489" cy="6653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B18B44-88CB-4561-8F0F-FB9B85996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15" y="1319201"/>
            <a:ext cx="7157324" cy="37432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CEA345-FDAC-487F-9CE7-4B46A89273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1412" y="2232212"/>
            <a:ext cx="1882588" cy="160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81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2622087" y="251497"/>
            <a:ext cx="6432495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234C5E"/>
                </a:solidFill>
              </a:rPr>
              <a:t>Что сделано</a:t>
            </a:r>
            <a:r>
              <a:rPr lang="en-US" sz="1200" b="1" dirty="0">
                <a:solidFill>
                  <a:srgbClr val="234C5E"/>
                </a:solidFill>
              </a:rPr>
              <a:t>: </a:t>
            </a:r>
            <a:r>
              <a:rPr lang="ru-RU" sz="1200" b="1" dirty="0">
                <a:solidFill>
                  <a:srgbClr val="0F7780"/>
                </a:solidFill>
              </a:rPr>
              <a:t>Социологический опрос: «Отношение молодежи к угрозам и рискам финансовой безопасности» (пилотный проект, февраль 2026 г., </a:t>
            </a:r>
            <a:r>
              <a:rPr lang="en-US" sz="1200" b="1" dirty="0">
                <a:solidFill>
                  <a:srgbClr val="0F7780"/>
                </a:solidFill>
              </a:rPr>
              <a:t>N= 50 </a:t>
            </a:r>
            <a:r>
              <a:rPr lang="ru-RU" sz="1200" b="1" dirty="0">
                <a:solidFill>
                  <a:srgbClr val="0F7780"/>
                </a:solidFill>
              </a:rPr>
              <a:t>чел.)</a:t>
            </a:r>
          </a:p>
          <a:p>
            <a:pPr>
              <a:buClr>
                <a:srgbClr val="000000"/>
              </a:buClr>
              <a:buSzPts val="1100"/>
            </a:pPr>
            <a:endParaRPr lang="ru-RU" sz="1200" b="1" dirty="0">
              <a:solidFill>
                <a:srgbClr val="0F7780"/>
              </a:solidFill>
            </a:endParaRPr>
          </a:p>
          <a:p>
            <a:pPr>
              <a:buClr>
                <a:srgbClr val="000000"/>
              </a:buClr>
              <a:buSzPts val="1100"/>
            </a:pPr>
            <a:br>
              <a:rPr lang="ru-RU" sz="1200" dirty="0">
                <a:solidFill>
                  <a:srgbClr val="0F7780"/>
                </a:solidFill>
                <a:latin typeface="Unbounded SemiBold" pitchFamily="2" charset="-52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lang="ru-RU" sz="1100" dirty="0">
              <a:solidFill>
                <a:srgbClr val="0F7780"/>
              </a:solidFill>
              <a:latin typeface="+mj-lt"/>
              <a:ea typeface="Arial" panose="020B0604020202020204"/>
              <a:cs typeface="Adobe Devanagari" pitchFamily="18" charset="0"/>
              <a:sym typeface="Arial" panose="020B060402020202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852" y="3394147"/>
            <a:ext cx="86935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l" rtl="0" fontAlgn="t">
              <a:spcBef>
                <a:spcPts val="0"/>
              </a:spcBef>
              <a:spcAft>
                <a:spcPts val="0"/>
              </a:spcAft>
            </a:pPr>
            <a:endParaRPr lang="ru-RU" sz="1800" b="1" i="1" u="none" strike="noStrike" dirty="0">
              <a:solidFill>
                <a:srgbClr val="234C5E"/>
              </a:solidFill>
              <a:effectLst/>
              <a:latin typeface="Arial" panose="020B0604020202020204" pitchFamily="34" charset="0"/>
            </a:endParaRPr>
          </a:p>
          <a:p>
            <a:pPr marR="0" algn="l" rtl="0" fontAlgn="t">
              <a:spcBef>
                <a:spcPts val="0"/>
              </a:spcBef>
              <a:spcAft>
                <a:spcPts val="0"/>
              </a:spcAft>
            </a:pPr>
            <a:endParaRPr lang="ru-RU" sz="1800" b="0" i="0" u="none" strike="noStrike" dirty="0">
              <a:effectLst/>
              <a:latin typeface="Arial" panose="020B0604020202020204" pitchFamily="34" charset="0"/>
            </a:endParaRPr>
          </a:p>
          <a:p>
            <a:pPr indent="457200"/>
            <a:endParaRPr lang="ru-RU" sz="1200" b="1" dirty="0"/>
          </a:p>
          <a:p>
            <a:pPr indent="457200"/>
            <a:r>
              <a:rPr lang="ru-RU" sz="1200" b="1" dirty="0">
                <a:solidFill>
                  <a:srgbClr val="234C5E"/>
                </a:solidFill>
                <a:latin typeface="+mj-lt"/>
              </a:rPr>
              <a:t>Итоговый вывод: Олимпиада является эффективным мероприятием и влияет на появление заинтересованности у молодежи проблемами, связанными с рисками и угрозами финансовой безопасности.   Инструментарий (анкета) чувствителен к изменениям и позволяет точно фиксировать сдвиги в установках молодежи. Полученные данные могут служить базовым ориентиром для последующих замеров.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56211EF-13F7-405D-9FA1-218709C7EFC8}"/>
              </a:ext>
            </a:extLst>
          </p:cNvPr>
          <p:cNvSpPr/>
          <p:nvPr/>
        </p:nvSpPr>
        <p:spPr>
          <a:xfrm>
            <a:off x="652183" y="733897"/>
            <a:ext cx="6432495" cy="531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0F7780"/>
                </a:solidFill>
                <a:latin typeface="Catamaran Light"/>
                <a:ea typeface="Catamaran Light"/>
                <a:cs typeface="Catamaran Light"/>
              </a:rPr>
              <a:t>Итоговый профиль отношения молодежи к угрозам и рискам финансовой безопасности (Мах = 16) 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84EE63-45F3-43B4-A217-F74039666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5056"/>
            <a:ext cx="9144000" cy="272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8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3280454" y="35728"/>
            <a:ext cx="6432495" cy="69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02060"/>
                </a:solidFill>
              </a:rPr>
              <a:t>Что сделано : </a:t>
            </a: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</a:t>
            </a:r>
            <a:r>
              <a:rPr lang="ru-RU" sz="1200" b="1" dirty="0">
                <a:solidFill>
                  <a:srgbClr val="0F77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F7780"/>
                </a:solidFill>
                <a:effectLst/>
                <a:latin typeface="Proxima Nov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безопасность глазами молодежи»</a:t>
            </a:r>
            <a:endParaRPr lang="ru-RU" sz="1200" b="1" dirty="0">
              <a:solidFill>
                <a:srgbClr val="0F7780"/>
              </a:solidFill>
              <a:effectLst/>
              <a:latin typeface="Proxima Nova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 (март 2026 г., </a:t>
            </a:r>
            <a:r>
              <a:rPr lang="en-US" sz="1200" b="1" dirty="0">
                <a:solidFill>
                  <a:srgbClr val="0F7780"/>
                </a:solidFill>
                <a:latin typeface="Bell MT" panose="02020503060305020303" pitchFamily="18" charset="0"/>
              </a:rPr>
              <a:t>N= </a:t>
            </a:r>
            <a:r>
              <a:rPr lang="ru-RU" sz="1200" b="1" dirty="0">
                <a:solidFill>
                  <a:srgbClr val="0F7780"/>
                </a:solidFill>
              </a:rPr>
              <a:t>180 учащихся 10-11 классов.)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85B0C-4FBF-4E25-BFE4-B50C0D682DBA}"/>
              </a:ext>
            </a:extLst>
          </p:cNvPr>
          <p:cNvSpPr txBox="1"/>
          <p:nvPr/>
        </p:nvSpPr>
        <p:spPr>
          <a:xfrm>
            <a:off x="1307812" y="3406232"/>
            <a:ext cx="67885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E2C026-5E73-433A-9F56-064B6A3D873D}"/>
              </a:ext>
            </a:extLst>
          </p:cNvPr>
          <p:cNvSpPr txBox="1"/>
          <p:nvPr/>
        </p:nvSpPr>
        <p:spPr>
          <a:xfrm>
            <a:off x="1059042" y="516150"/>
            <a:ext cx="8515242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ru-RU" sz="1000" b="1" kern="18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b="1" kern="1800" dirty="0">
                <a:solidFill>
                  <a:srgbClr val="0F778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ИНДЕКС 1. Каналы восприятия и формы информирования молодежи</a:t>
            </a:r>
          </a:p>
          <a:p>
            <a:endParaRPr lang="ru-RU" sz="1000" kern="100" dirty="0">
              <a:solidFill>
                <a:srgbClr val="0F778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2070F6A-3BCC-4D66-B461-005230E58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523" y="928155"/>
            <a:ext cx="3716400" cy="408348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12BDAFF-9F82-4016-9A85-CE92508DB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077" y="928156"/>
            <a:ext cx="3870840" cy="40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39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3280454" y="35728"/>
            <a:ext cx="6432495" cy="69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02060"/>
                </a:solidFill>
              </a:rPr>
              <a:t>Что сделано : </a:t>
            </a: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</a:t>
            </a:r>
            <a:r>
              <a:rPr lang="ru-RU" sz="1200" b="1" dirty="0">
                <a:solidFill>
                  <a:srgbClr val="0F77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F7780"/>
                </a:solidFill>
                <a:effectLst/>
                <a:latin typeface="Proxima Nov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безопасность глазами молодежи»</a:t>
            </a:r>
            <a:endParaRPr lang="ru-RU" sz="1200" b="1" dirty="0">
              <a:solidFill>
                <a:srgbClr val="0F7780"/>
              </a:solidFill>
              <a:effectLst/>
              <a:latin typeface="Proxima Nova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rgbClr val="0F7780"/>
                </a:solidFill>
              </a:rPr>
              <a:t> (март 2026 г., </a:t>
            </a:r>
            <a:r>
              <a:rPr lang="en-US" sz="1200" b="1" dirty="0">
                <a:solidFill>
                  <a:srgbClr val="0F7780"/>
                </a:solidFill>
                <a:latin typeface="Bell MT" panose="02020503060305020303" pitchFamily="18" charset="0"/>
              </a:rPr>
              <a:t>N= </a:t>
            </a:r>
            <a:r>
              <a:rPr lang="ru-RU" sz="1200" b="1" dirty="0">
                <a:solidFill>
                  <a:srgbClr val="0F7780"/>
                </a:solidFill>
              </a:rPr>
              <a:t>180 учащихся 10-11 классов.)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85B0C-4FBF-4E25-BFE4-B50C0D682DBA}"/>
              </a:ext>
            </a:extLst>
          </p:cNvPr>
          <p:cNvSpPr txBox="1"/>
          <p:nvPr/>
        </p:nvSpPr>
        <p:spPr>
          <a:xfrm>
            <a:off x="1307812" y="3406232"/>
            <a:ext cx="67885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2C2CA-AF8E-491D-AA98-722E12462525}"/>
              </a:ext>
            </a:extLst>
          </p:cNvPr>
          <p:cNvSpPr txBox="1"/>
          <p:nvPr/>
        </p:nvSpPr>
        <p:spPr>
          <a:xfrm>
            <a:off x="954365" y="734240"/>
            <a:ext cx="4857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F7780"/>
                </a:solidFill>
                <a:latin typeface="+mj-lt"/>
              </a:rPr>
              <a:t>ИНДЕКС 2. </a:t>
            </a:r>
            <a:r>
              <a:rPr lang="ru-RU" sz="1000" b="1" kern="1800" dirty="0">
                <a:solidFill>
                  <a:srgbClr val="0F778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финансовой осознанности и уязвимости молодежи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1BF357B-BE72-456E-9BBB-871BA9435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265" y="980459"/>
            <a:ext cx="3526115" cy="40311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91A7B83-EDCF-4C86-8C10-338FD6204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653" y="995083"/>
            <a:ext cx="3719252" cy="401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10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3280454" y="35728"/>
            <a:ext cx="6432495" cy="69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02060"/>
                </a:solidFill>
              </a:rPr>
              <a:t>Что сделано : </a:t>
            </a: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</a:t>
            </a:r>
            <a:r>
              <a:rPr lang="ru-RU" sz="1200" b="1" dirty="0">
                <a:solidFill>
                  <a:srgbClr val="0F77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F7780"/>
                </a:solidFill>
                <a:effectLst/>
                <a:latin typeface="Proxima Nov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безопасность глазами молодежи»</a:t>
            </a:r>
            <a:endParaRPr lang="ru-RU" sz="1200" b="1" dirty="0">
              <a:solidFill>
                <a:srgbClr val="0F7780"/>
              </a:solidFill>
              <a:effectLst/>
              <a:latin typeface="Proxima Nova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 (март 2026 г., </a:t>
            </a:r>
            <a:r>
              <a:rPr lang="en-US" sz="1200" b="1" dirty="0">
                <a:solidFill>
                  <a:srgbClr val="0F7780"/>
                </a:solidFill>
                <a:latin typeface="Bell MT" panose="02020503060305020303" pitchFamily="18" charset="0"/>
              </a:rPr>
              <a:t>N= </a:t>
            </a:r>
            <a:r>
              <a:rPr lang="ru-RU" sz="1200" b="1" dirty="0">
                <a:solidFill>
                  <a:srgbClr val="0F7780"/>
                </a:solidFill>
              </a:rPr>
              <a:t>180 учащихся 10-11 классов.)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85B0C-4FBF-4E25-BFE4-B50C0D682DBA}"/>
              </a:ext>
            </a:extLst>
          </p:cNvPr>
          <p:cNvSpPr txBox="1"/>
          <p:nvPr/>
        </p:nvSpPr>
        <p:spPr>
          <a:xfrm>
            <a:off x="1307812" y="3406232"/>
            <a:ext cx="67885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E2C026-5E73-433A-9F56-064B6A3D873D}"/>
              </a:ext>
            </a:extLst>
          </p:cNvPr>
          <p:cNvSpPr txBox="1"/>
          <p:nvPr/>
        </p:nvSpPr>
        <p:spPr>
          <a:xfrm>
            <a:off x="1307812" y="685028"/>
            <a:ext cx="851524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F7780"/>
                </a:solidFill>
                <a:latin typeface="+mj-lt"/>
              </a:rPr>
              <a:t>ИНДЕКС 3. </a:t>
            </a:r>
            <a:r>
              <a:rPr lang="ru-RU" sz="1000" b="1" kern="1800" dirty="0">
                <a:solidFill>
                  <a:srgbClr val="0F778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финансовых угроз и ожидания защиты.</a:t>
            </a:r>
            <a:endParaRPr lang="ru-RU" sz="1000" kern="100" dirty="0">
              <a:solidFill>
                <a:srgbClr val="0F778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BA7EBE-2CD3-4CEE-97FC-19B54A40F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265" y="986260"/>
            <a:ext cx="3603811" cy="40241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3E6571-A007-4667-8ACE-3FC6083AC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2064" y="986260"/>
            <a:ext cx="3714893" cy="396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3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, Графика, Шрифт, текст&#10;&#10;Автоматически созданное описание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53" y="131855"/>
            <a:ext cx="2106712" cy="602385"/>
          </a:xfrm>
          <a:prstGeom prst="rect">
            <a:avLst/>
          </a:prstGeom>
        </p:spPr>
      </p:pic>
      <p:sp>
        <p:nvSpPr>
          <p:cNvPr id="12" name="Google Shape;623;p54">
            <a:extLst>
              <a:ext uri="{FF2B5EF4-FFF2-40B4-BE49-F238E27FC236}">
                <a16:creationId xmlns:a16="http://schemas.microsoft.com/office/drawing/2014/main" id="{21F0BE56-99B7-4A68-A689-F83F02B3950C}"/>
              </a:ext>
            </a:extLst>
          </p:cNvPr>
          <p:cNvSpPr txBox="1"/>
          <p:nvPr/>
        </p:nvSpPr>
        <p:spPr>
          <a:xfrm>
            <a:off x="3280454" y="35728"/>
            <a:ext cx="6432495" cy="69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 panose="02000506030000020004"/>
              <a:buNone/>
              <a:defRPr sz="2400" b="0" i="0" u="none" strike="noStrike" cap="none">
                <a:solidFill>
                  <a:srgbClr val="FFFFFF"/>
                </a:solidFill>
                <a:latin typeface="Proxima Nova Semibold" panose="02000506030000020004"/>
                <a:ea typeface="Proxima Nova Semibold" panose="02000506030000020004"/>
                <a:cs typeface="Proxima Nova Semibold" panose="02000506030000020004"/>
                <a:sym typeface="Proxima Nova Semibold" panose="02000506030000020004"/>
              </a:defRPr>
            </a:lvl9pPr>
          </a:lstStyle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02060"/>
                </a:solidFill>
              </a:rPr>
              <a:t>Что сделано : </a:t>
            </a: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Социологический опрос: </a:t>
            </a:r>
            <a:r>
              <a:rPr lang="ru-RU" sz="1200" b="1" dirty="0">
                <a:solidFill>
                  <a:srgbClr val="0F77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F7780"/>
                </a:solidFill>
                <a:effectLst/>
                <a:latin typeface="Proxima Nov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безопасность глазами молодежи»</a:t>
            </a:r>
            <a:endParaRPr lang="ru-RU" sz="1200" b="1" dirty="0">
              <a:solidFill>
                <a:srgbClr val="0F7780"/>
              </a:solidFill>
              <a:effectLst/>
              <a:latin typeface="Proxima Nova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Clr>
                <a:srgbClr val="000000"/>
              </a:buClr>
              <a:buSzPts val="1100"/>
            </a:pPr>
            <a:r>
              <a:rPr lang="ru-RU" sz="1200" b="1" dirty="0">
                <a:solidFill>
                  <a:srgbClr val="0F7780"/>
                </a:solidFill>
              </a:rPr>
              <a:t> (март 2026 г., </a:t>
            </a:r>
            <a:r>
              <a:rPr lang="en-US" sz="1200" b="1" dirty="0">
                <a:solidFill>
                  <a:srgbClr val="0F7780"/>
                </a:solidFill>
                <a:latin typeface="Bell MT" panose="02020503060305020303" pitchFamily="18" charset="0"/>
              </a:rPr>
              <a:t>N= </a:t>
            </a:r>
            <a:r>
              <a:rPr lang="ru-RU" sz="1200" b="1" dirty="0">
                <a:solidFill>
                  <a:srgbClr val="0F7780"/>
                </a:solidFill>
              </a:rPr>
              <a:t>180 учащихся 10-11 классов.)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1285" y="38494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ru-RU" b="1" u="sng" dirty="0">
                <a:cs typeface="+mn-ea"/>
                <a:sym typeface="+mn-lt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85B0C-4FBF-4E25-BFE4-B50C0D682DBA}"/>
              </a:ext>
            </a:extLst>
          </p:cNvPr>
          <p:cNvSpPr txBox="1"/>
          <p:nvPr/>
        </p:nvSpPr>
        <p:spPr>
          <a:xfrm>
            <a:off x="1307812" y="3406232"/>
            <a:ext cx="67885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  <a:latin typeface="Proxima Nova" panose="020B060402020202020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57045F-3E69-44B1-9DEB-3C66DAFD984C}"/>
              </a:ext>
            </a:extLst>
          </p:cNvPr>
          <p:cNvSpPr txBox="1"/>
          <p:nvPr/>
        </p:nvSpPr>
        <p:spPr>
          <a:xfrm>
            <a:off x="939615" y="685028"/>
            <a:ext cx="851524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F7780"/>
                </a:solidFill>
                <a:latin typeface="+mj-lt"/>
              </a:rPr>
              <a:t>ИНДЕКС 4. </a:t>
            </a:r>
            <a:r>
              <a:rPr lang="ru-RU" sz="1000" b="1" kern="1800" dirty="0">
                <a:solidFill>
                  <a:srgbClr val="0F7780"/>
                </a:solidFill>
                <a:effectLst/>
                <a:latin typeface="+mj-lt"/>
                <a:ea typeface="Times New Roman" panose="02020603050405020304" pitchFamily="18" charset="0"/>
              </a:rPr>
              <a:t>Представления об идеальном финансово безопасном обществе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855E55-2A73-4EBF-B0E2-D892F5B67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705" y="1027375"/>
            <a:ext cx="3608219" cy="40803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6EE1C3-069D-4CFE-A255-C819B8D4E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925" y="1027375"/>
            <a:ext cx="3756137" cy="40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0903"/>
      </p:ext>
    </p:extLst>
  </p:cSld>
  <p:clrMapOvr>
    <a:masterClrMapping/>
  </p:clrMapOvr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908269"/>
      </a:accent1>
      <a:accent2>
        <a:srgbClr val="212121"/>
      </a:accent2>
      <a:accent3>
        <a:srgbClr val="CFC3AC"/>
      </a:accent3>
      <a:accent4>
        <a:srgbClr val="976E26"/>
      </a:accent4>
      <a:accent5>
        <a:srgbClr val="927D59"/>
      </a:accent5>
      <a:accent6>
        <a:srgbClr val="584F3E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20296</TotalTime>
  <Words>2085</Words>
  <Application>Microsoft Office PowerPoint</Application>
  <PresentationFormat>Экран (16:9)</PresentationFormat>
  <Paragraphs>184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Bell MT</vt:lpstr>
      <vt:lpstr>Segoe UI</vt:lpstr>
      <vt:lpstr>Proxima Nova</vt:lpstr>
      <vt:lpstr>Unbounded SemiBold</vt:lpstr>
      <vt:lpstr>Catamaran Light</vt:lpstr>
      <vt:lpstr>Livvic</vt:lpstr>
      <vt:lpstr>Proxima Nova Semibold</vt:lpstr>
      <vt:lpstr>Arial</vt:lpstr>
      <vt:lpstr>Times New Roman</vt:lpstr>
      <vt:lpstr>Engineering Project Proposal by Slidesgo</vt:lpstr>
      <vt:lpstr>SlidesGo Final Pages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РГУ СОЦТЕХ</dc:title>
  <dc:creator>Марченко Иван Александрович</dc:creator>
  <cp:lastModifiedBy>Руднева Марина Яковлевна</cp:lastModifiedBy>
  <cp:revision>134</cp:revision>
  <dcterms:created xsi:type="dcterms:W3CDTF">2025-05-16T08:50:37Z</dcterms:created>
  <dcterms:modified xsi:type="dcterms:W3CDTF">2026-08-10T08:18:10Z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C525CC0B2AF447FE8F2BBA327F1E472F_12</vt:lpwstr>
  </property>
  <property fmtid="{D5CDD505-2E9C-101B-9397-08002B2CF9AE}" pid="3" name="KSOProductBuildVer">
    <vt:lpwstr>1049-12.2.0.21179</vt:lpwstr>
  </property>
</Properties>
</file>