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8" r:id="rId2"/>
    <p:sldId id="262" r:id="rId3"/>
    <p:sldId id="257" r:id="rId4"/>
    <p:sldId id="259" r:id="rId5"/>
    <p:sldId id="264" r:id="rId6"/>
    <p:sldId id="332" r:id="rId7"/>
    <p:sldId id="258" r:id="rId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E005D"/>
    <a:srgbClr val="0048A2"/>
    <a:srgbClr val="FBB03B"/>
    <a:srgbClr val="7FC4D7"/>
    <a:srgbClr val="93CDDD"/>
    <a:srgbClr val="F1F4F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372" autoAdjust="0"/>
    <p:restoredTop sz="94660"/>
  </p:normalViewPr>
  <p:slideViewPr>
    <p:cSldViewPr snapToGrid="0" showGuides="1">
      <p:cViewPr varScale="1">
        <p:scale>
          <a:sx n="114" d="100"/>
          <a:sy n="114" d="100"/>
        </p:scale>
        <p:origin x="510" y="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Участники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9E005D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F245-4B7A-931F-B03E0D2831EF}"/>
              </c:ext>
            </c:extLst>
          </c:dPt>
          <c:dPt>
            <c:idx val="1"/>
            <c:invertIfNegative val="0"/>
            <c:bubble3D val="0"/>
            <c:spPr>
              <a:solidFill>
                <a:srgbClr val="0048A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F245-4B7A-931F-B03E0D2831EF}"/>
              </c:ext>
            </c:extLst>
          </c:dPt>
          <c:dLbls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F245-4B7A-931F-B03E0D2831E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500" b="1" i="0" u="none" strike="noStrike" kern="1200" baseline="0">
                    <a:solidFill>
                      <a:srgbClr val="9E005D"/>
                    </a:solidFill>
                    <a:latin typeface="+mj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Лист1!$A$2:$A$3</c:f>
              <c:numCache>
                <c:formatCode>General</c:formatCode>
                <c:ptCount val="2"/>
                <c:pt idx="0">
                  <c:v>2024</c:v>
                </c:pt>
                <c:pt idx="1">
                  <c:v>2025</c:v>
                </c:pt>
              </c:numCache>
            </c:numRef>
          </c:cat>
          <c:val>
            <c:numRef>
              <c:f>Лист1!$B$2:$B$3</c:f>
              <c:numCache>
                <c:formatCode>#,##0</c:formatCode>
                <c:ptCount val="2"/>
                <c:pt idx="0">
                  <c:v>17979</c:v>
                </c:pt>
                <c:pt idx="1">
                  <c:v>51333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F245-4B7A-931F-B03E0D2831EF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82"/>
        <c:axId val="782151336"/>
        <c:axId val="782146416"/>
      </c:barChart>
      <c:catAx>
        <c:axId val="78215133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Montserrat" panose="00000500000000000000" pitchFamily="2" charset="-52"/>
                <a:ea typeface="+mn-ea"/>
                <a:cs typeface="+mn-cs"/>
              </a:defRPr>
            </a:pPr>
            <a:endParaRPr lang="ru-RU"/>
          </a:p>
        </c:txPr>
        <c:crossAx val="782146416"/>
        <c:crosses val="autoZero"/>
        <c:auto val="1"/>
        <c:lblAlgn val="ctr"/>
        <c:lblOffset val="100"/>
        <c:noMultiLvlLbl val="0"/>
      </c:catAx>
      <c:valAx>
        <c:axId val="782146416"/>
        <c:scaling>
          <c:orientation val="minMax"/>
        </c:scaling>
        <c:delete val="1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crossAx val="78215133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915267364557474"/>
          <c:y val="0.2965556052751393"/>
          <c:w val="0.71772646183190403"/>
          <c:h val="0.4793245779100449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Страны-участницы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9E005D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FDE0-4F77-8937-F8F9F1D5B1A8}"/>
              </c:ext>
            </c:extLst>
          </c:dPt>
          <c:dPt>
            <c:idx val="1"/>
            <c:invertIfNegative val="0"/>
            <c:bubble3D val="0"/>
            <c:spPr>
              <a:solidFill>
                <a:srgbClr val="0048A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FDE0-4F77-8937-F8F9F1D5B1A8}"/>
              </c:ext>
            </c:extLst>
          </c:dPt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500" b="1" i="0" u="none" strike="noStrike" kern="1200" baseline="0">
                      <a:solidFill>
                        <a:srgbClr val="9E005D"/>
                      </a:solidFill>
                      <a:latin typeface="+mj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1-FDE0-4F77-8937-F8F9F1D5B1A8}"/>
                </c:ext>
              </c:extLst>
            </c:dLbl>
            <c:dLbl>
              <c:idx val="1"/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500" b="1" i="0" u="none" strike="noStrike" kern="1200" baseline="0">
                        <a:solidFill>
                          <a:srgbClr val="0048A2"/>
                        </a:solidFill>
                        <a:latin typeface="+mj-lt"/>
                        <a:ea typeface="+mn-ea"/>
                        <a:cs typeface="+mn-cs"/>
                      </a:defRPr>
                    </a:pPr>
                    <a:r>
                      <a:rPr lang="en-US" sz="1500">
                        <a:solidFill>
                          <a:srgbClr val="0048A2"/>
                        </a:solidFill>
                        <a:latin typeface="+mj-lt"/>
                      </a:rPr>
                      <a:t>36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500" b="1" i="0" u="none" strike="noStrike" kern="1200" baseline="0">
                      <a:solidFill>
                        <a:srgbClr val="0048A2"/>
                      </a:solidFill>
                      <a:latin typeface="+mj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FDE0-4F77-8937-F8F9F1D5B1A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500" b="1" i="0" u="none" strike="noStrike" kern="1200" baseline="0">
                    <a:solidFill>
                      <a:srgbClr val="072861"/>
                    </a:solidFill>
                    <a:latin typeface="+mj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Лист1!$A$2:$A$3</c:f>
              <c:numCache>
                <c:formatCode>General</c:formatCode>
                <c:ptCount val="2"/>
                <c:pt idx="0">
                  <c:v>2024</c:v>
                </c:pt>
                <c:pt idx="1">
                  <c:v>2025</c:v>
                </c:pt>
              </c:numCache>
            </c:numRef>
          </c:cat>
          <c:val>
            <c:numRef>
              <c:f>Лист1!$B$2:$B$3</c:f>
              <c:numCache>
                <c:formatCode>#,##0</c:formatCode>
                <c:ptCount val="2"/>
                <c:pt idx="0" formatCode="General">
                  <c:v>15</c:v>
                </c:pt>
                <c:pt idx="1">
                  <c:v>34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FDE0-4F77-8937-F8F9F1D5B1A8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82"/>
        <c:axId val="782151336"/>
        <c:axId val="782146416"/>
      </c:barChart>
      <c:catAx>
        <c:axId val="78215133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Montserrat" panose="00000500000000000000" pitchFamily="2" charset="-52"/>
                <a:ea typeface="+mn-ea"/>
                <a:cs typeface="+mn-cs"/>
              </a:defRPr>
            </a:pPr>
            <a:endParaRPr lang="ru-RU"/>
          </a:p>
        </c:txPr>
        <c:crossAx val="782146416"/>
        <c:crosses val="autoZero"/>
        <c:auto val="1"/>
        <c:lblAlgn val="ctr"/>
        <c:lblOffset val="100"/>
        <c:noMultiLvlLbl val="0"/>
      </c:catAx>
      <c:valAx>
        <c:axId val="782146416"/>
        <c:scaling>
          <c:orientation val="minMax"/>
        </c:scaling>
        <c:delete val="1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78215133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031557-0CCB-4805-BAE1-9815B30DDDB3}" type="datetimeFigureOut">
              <a:rPr lang="ru-RU" smtClean="0"/>
              <a:t>10.08.2026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15195D-DDE1-43A8-A2EE-3467AF6C4B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54622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031557-0CCB-4805-BAE1-9815B30DDDB3}" type="datetimeFigureOut">
              <a:rPr lang="ru-RU" smtClean="0"/>
              <a:t>10.08.2026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15195D-DDE1-43A8-A2EE-3467AF6C4B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29922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031557-0CCB-4805-BAE1-9815B30DDDB3}" type="datetimeFigureOut">
              <a:rPr lang="ru-RU" smtClean="0"/>
              <a:t>10.08.2026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15195D-DDE1-43A8-A2EE-3467AF6C4B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52159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031557-0CCB-4805-BAE1-9815B30DDDB3}" type="datetimeFigureOut">
              <a:rPr lang="ru-RU" smtClean="0"/>
              <a:t>10.08.2026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15195D-DDE1-43A8-A2EE-3467AF6C4B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41733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031557-0CCB-4805-BAE1-9815B30DDDB3}" type="datetimeFigureOut">
              <a:rPr lang="ru-RU" smtClean="0"/>
              <a:t>10.08.2026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15195D-DDE1-43A8-A2EE-3467AF6C4B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58224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031557-0CCB-4805-BAE1-9815B30DDDB3}" type="datetimeFigureOut">
              <a:rPr lang="ru-RU" smtClean="0"/>
              <a:t>10.08.2026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15195D-DDE1-43A8-A2EE-3467AF6C4B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90408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031557-0CCB-4805-BAE1-9815B30DDDB3}" type="datetimeFigureOut">
              <a:rPr lang="ru-RU" smtClean="0"/>
              <a:t>10.08.2026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15195D-DDE1-43A8-A2EE-3467AF6C4B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08220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031557-0CCB-4805-BAE1-9815B30DDDB3}" type="datetimeFigureOut">
              <a:rPr lang="ru-RU" smtClean="0"/>
              <a:t>10.08.2026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15195D-DDE1-43A8-A2EE-3467AF6C4B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47129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031557-0CCB-4805-BAE1-9815B30DDDB3}" type="datetimeFigureOut">
              <a:rPr lang="ru-RU" smtClean="0"/>
              <a:t>10.08.2026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15195D-DDE1-43A8-A2EE-3467AF6C4B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27637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031557-0CCB-4805-BAE1-9815B30DDDB3}" type="datetimeFigureOut">
              <a:rPr lang="ru-RU" smtClean="0"/>
              <a:t>10.08.2026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15195D-DDE1-43A8-A2EE-3467AF6C4B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01984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031557-0CCB-4805-BAE1-9815B30DDDB3}" type="datetimeFigureOut">
              <a:rPr lang="ru-RU" smtClean="0"/>
              <a:t>10.08.2026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15195D-DDE1-43A8-A2EE-3467AF6C4B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00567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031557-0CCB-4805-BAE1-9815B30DDDB3}" type="datetimeFigureOut">
              <a:rPr lang="ru-RU" smtClean="0"/>
              <a:t>10.08.2026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15195D-DDE1-43A8-A2EE-3467AF6C4B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76892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5" Type="http://schemas.openxmlformats.org/officeDocument/2006/relationships/hyperlink" Target="https://finolympschool.ru/" TargetMode="External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10.png"/><Relationship Id="rId7" Type="http://schemas.openxmlformats.org/officeDocument/2006/relationships/image" Target="../media/image12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Relationship Id="rId6" Type="http://schemas.openxmlformats.org/officeDocument/2006/relationships/chart" Target="../charts/chart2.xml"/><Relationship Id="rId5" Type="http://schemas.openxmlformats.org/officeDocument/2006/relationships/chart" Target="../charts/chart1.xml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13" Type="http://schemas.openxmlformats.org/officeDocument/2006/relationships/image" Target="../media/image22.pn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12" Type="http://schemas.openxmlformats.org/officeDocument/2006/relationships/image" Target="../media/image2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png"/><Relationship Id="rId11" Type="http://schemas.openxmlformats.org/officeDocument/2006/relationships/hyperlink" Target="https://sodrujestvo.org/ru/communities/40fb5b51-89b5-4cb0-94f1-998f2dc7fdd5" TargetMode="External"/><Relationship Id="rId5" Type="http://schemas.openxmlformats.org/officeDocument/2006/relationships/image" Target="../media/image16.png"/><Relationship Id="rId10" Type="http://schemas.openxmlformats.org/officeDocument/2006/relationships/image" Target="../media/image20.png"/><Relationship Id="rId4" Type="http://schemas.openxmlformats.org/officeDocument/2006/relationships/image" Target="../media/image15.png"/><Relationship Id="rId9" Type="http://schemas.openxmlformats.org/officeDocument/2006/relationships/hyperlink" Target="https://t.me/a_fins" TargetMode="Externa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15.png"/><Relationship Id="rId7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11" Type="http://schemas.openxmlformats.org/officeDocument/2006/relationships/image" Target="../media/image28.png"/><Relationship Id="rId5" Type="http://schemas.openxmlformats.org/officeDocument/2006/relationships/image" Target="../media/image18.png"/><Relationship Id="rId10" Type="http://schemas.openxmlformats.org/officeDocument/2006/relationships/image" Target="../media/image27.png"/><Relationship Id="rId4" Type="http://schemas.openxmlformats.org/officeDocument/2006/relationships/image" Target="../media/image17.png"/><Relationship Id="rId9" Type="http://schemas.openxmlformats.org/officeDocument/2006/relationships/image" Target="../media/image2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2.jpeg"/><Relationship Id="rId4" Type="http://schemas.openxmlformats.org/officeDocument/2006/relationships/image" Target="../media/image3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Скругленный прямоугольник 11"/>
          <p:cNvSpPr/>
          <p:nvPr/>
        </p:nvSpPr>
        <p:spPr>
          <a:xfrm>
            <a:off x="482352" y="2009801"/>
            <a:ext cx="3913003" cy="1885738"/>
          </a:xfrm>
          <a:prstGeom prst="roundRect">
            <a:avLst>
              <a:gd name="adj" fmla="val 6234"/>
            </a:avLst>
          </a:prstGeom>
          <a:solidFill>
            <a:srgbClr val="F1F4F7"/>
          </a:solidFill>
          <a:ln w="19050">
            <a:solidFill>
              <a:srgbClr val="0048A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" name="Прямая соединительная линия 1"/>
          <p:cNvCxnSpPr/>
          <p:nvPr/>
        </p:nvCxnSpPr>
        <p:spPr>
          <a:xfrm>
            <a:off x="509522" y="4177240"/>
            <a:ext cx="11172957" cy="0"/>
          </a:xfrm>
          <a:prstGeom prst="line">
            <a:avLst/>
          </a:prstGeom>
          <a:ln w="19050">
            <a:solidFill>
              <a:srgbClr val="0048A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4917174" y="2212927"/>
            <a:ext cx="6796406" cy="585907"/>
          </a:xfrm>
          <a:prstGeom prst="roundRect">
            <a:avLst>
              <a:gd name="adj" fmla="val 5453"/>
            </a:avLst>
          </a:prstGeom>
          <a:noFill/>
          <a:ln w="19050">
            <a:noFill/>
          </a:ln>
        </p:spPr>
        <p:txBody>
          <a:bodyPr wrap="square" anchor="ctr">
            <a:spAutoFit/>
          </a:bodyPr>
          <a:lstStyle>
            <a:defPPr>
              <a:defRPr lang="zh-CN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ru-RU" sz="1550" dirty="0">
                <a:solidFill>
                  <a:schemeClr val="tx1"/>
                </a:solidFill>
              </a:rPr>
              <a:t>Поручение Президента РФ № 2438 от 20.12.2022 г. о развитии Международной олимпиады по финансовой безопасности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917175" y="2937384"/>
            <a:ext cx="6796405" cy="585907"/>
          </a:xfrm>
          <a:prstGeom prst="roundRect">
            <a:avLst>
              <a:gd name="adj" fmla="val 5453"/>
            </a:avLst>
          </a:prstGeom>
          <a:noFill/>
          <a:ln w="19050">
            <a:noFill/>
          </a:ln>
        </p:spPr>
        <p:txBody>
          <a:bodyPr wrap="square" anchor="ctr">
            <a:spAutoFit/>
          </a:bodyPr>
          <a:lstStyle>
            <a:defPPr>
              <a:defRPr lang="zh-CN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ru-RU" sz="1550" dirty="0">
                <a:solidFill>
                  <a:schemeClr val="tx1"/>
                </a:solidFill>
              </a:rPr>
              <a:t>Поручение Президента РФ № 190 от 02.02.2023 г. о создании Центра </a:t>
            </a:r>
            <a:r>
              <a:rPr lang="ru-RU" sz="1550" dirty="0" err="1">
                <a:solidFill>
                  <a:schemeClr val="tx1"/>
                </a:solidFill>
              </a:rPr>
              <a:t>межолимпиадной</a:t>
            </a:r>
            <a:r>
              <a:rPr lang="ru-RU" sz="1550" dirty="0">
                <a:solidFill>
                  <a:schemeClr val="tx1"/>
                </a:solidFill>
              </a:rPr>
              <a:t> подготовки школьников и студентов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9602" y="860695"/>
            <a:ext cx="11255021" cy="1011792"/>
          </a:xfrm>
          <a:prstGeom prst="roundRect">
            <a:avLst>
              <a:gd name="adj" fmla="val 12642"/>
            </a:avLst>
          </a:prstGeom>
          <a:solidFill>
            <a:srgbClr val="0048A2"/>
          </a:solidFill>
        </p:spPr>
        <p:txBody>
          <a:bodyPr wrap="square" anchor="ctr">
            <a:noAutofit/>
          </a:bodyPr>
          <a:lstStyle>
            <a:defPPr>
              <a:defRPr lang="zh-CN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ru-RU" sz="1550" b="1" dirty="0"/>
              <a:t>Работает с 2023 года в целях создания непрерывного образовательного процесса, направленного</a:t>
            </a:r>
            <a:endParaRPr lang="en-US" sz="1550" b="1" dirty="0"/>
          </a:p>
          <a:p>
            <a:r>
              <a:rPr lang="ru-RU" sz="1550" b="1" dirty="0"/>
              <a:t>на повышение уровня знаний в области финансовой безопасности для российских и иностранных школьников, студентов, учителей и преподавателей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5383450" y="3983108"/>
            <a:ext cx="990037" cy="366058"/>
          </a:xfrm>
          <a:prstGeom prst="roundRect">
            <a:avLst/>
          </a:prstGeom>
          <a:solidFill>
            <a:srgbClr val="0048A2"/>
          </a:solidFill>
        </p:spPr>
        <p:txBody>
          <a:bodyPr wrap="none">
            <a:spAutoFit/>
          </a:bodyPr>
          <a:lstStyle/>
          <a:p>
            <a:r>
              <a:rPr lang="ru-RU" sz="1550" b="1" dirty="0">
                <a:solidFill>
                  <a:schemeClr val="bg1"/>
                </a:solidFill>
              </a:rPr>
              <a:t>Задачи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6141" y="2368982"/>
            <a:ext cx="272093" cy="272093"/>
          </a:xfrm>
          <a:prstGeom prst="rect">
            <a:avLst/>
          </a:prstGeom>
        </p:spPr>
      </p:pic>
      <p:grpSp>
        <p:nvGrpSpPr>
          <p:cNvPr id="9" name="Группа 8"/>
          <p:cNvGrpSpPr/>
          <p:nvPr/>
        </p:nvGrpSpPr>
        <p:grpSpPr>
          <a:xfrm>
            <a:off x="479425" y="2116175"/>
            <a:ext cx="1952109" cy="1719766"/>
            <a:chOff x="514246" y="2073675"/>
            <a:chExt cx="2353401" cy="2073296"/>
          </a:xfrm>
        </p:grpSpPr>
        <p:sp>
          <p:nvSpPr>
            <p:cNvPr id="10" name="Прямоугольник 9"/>
            <p:cNvSpPr/>
            <p:nvPr/>
          </p:nvSpPr>
          <p:spPr>
            <a:xfrm>
              <a:off x="514246" y="3770050"/>
              <a:ext cx="2353401" cy="37692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lnSpc>
                  <a:spcPct val="107000"/>
                </a:lnSpc>
                <a:spcAft>
                  <a:spcPts val="0"/>
                </a:spcAft>
              </a:pPr>
              <a:r>
                <a:rPr lang="en-US" sz="1400" dirty="0"/>
                <a:t>centre.lebedev.ru</a:t>
              </a:r>
              <a:endParaRPr lang="ru-RU" sz="1400" dirty="0"/>
            </a:p>
          </p:txBody>
        </p:sp>
        <p:pic>
          <p:nvPicPr>
            <p:cNvPr id="11" name="Рисунок 10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874" t="-399" r="874" b="9392"/>
            <a:stretch/>
          </p:blipFill>
          <p:spPr>
            <a:xfrm>
              <a:off x="819528" y="2073675"/>
              <a:ext cx="1742836" cy="1738024"/>
            </a:xfrm>
            <a:prstGeom prst="rect">
              <a:avLst/>
            </a:prstGeom>
          </p:spPr>
        </p:pic>
      </p:grpSp>
      <p:pic>
        <p:nvPicPr>
          <p:cNvPr id="13" name="Изображение 9" descr="centre logo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75533" y="2169425"/>
            <a:ext cx="1549284" cy="1549284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479425" y="4502910"/>
            <a:ext cx="5447429" cy="656988"/>
          </a:xfrm>
          <a:prstGeom prst="roundRect">
            <a:avLst>
              <a:gd name="adj" fmla="val 18106"/>
            </a:avLst>
          </a:prstGeom>
          <a:solidFill>
            <a:srgbClr val="9E005D"/>
          </a:solidFill>
        </p:spPr>
        <p:txBody>
          <a:bodyPr wrap="square" anchor="ctr">
            <a:noAutofit/>
          </a:bodyPr>
          <a:lstStyle>
            <a:defPPr>
              <a:defRPr lang="zh-CN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ru-RU" sz="1550" b="1" dirty="0"/>
              <a:t>Методическая поддержка Международной Олимпиады по финансовой безопасности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096001" y="4502910"/>
            <a:ext cx="5586477" cy="656988"/>
          </a:xfrm>
          <a:prstGeom prst="roundRect">
            <a:avLst>
              <a:gd name="adj" fmla="val 22851"/>
            </a:avLst>
          </a:prstGeom>
          <a:solidFill>
            <a:srgbClr val="0048A2"/>
          </a:solidFill>
        </p:spPr>
        <p:txBody>
          <a:bodyPr wrap="square" anchor="ctr">
            <a:noAutofit/>
          </a:bodyPr>
          <a:lstStyle>
            <a:defPPr>
              <a:defRPr lang="zh-CN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ru-RU" sz="1550" b="1" dirty="0"/>
              <a:t>Повышение уровня квалификации педагогов, вовлеченных в образовательный процесс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93170" y="5313681"/>
            <a:ext cx="5433497" cy="1292389"/>
          </a:xfrm>
          <a:prstGeom prst="roundRect">
            <a:avLst>
              <a:gd name="adj" fmla="val 8669"/>
            </a:avLst>
          </a:prstGeom>
          <a:solidFill>
            <a:srgbClr val="FBB03B"/>
          </a:solidFill>
        </p:spPr>
        <p:txBody>
          <a:bodyPr wrap="square" anchor="ctr">
            <a:noAutofit/>
          </a:bodyPr>
          <a:lstStyle>
            <a:defPPr>
              <a:defRPr lang="zh-CN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ru-RU" sz="1550" b="1" dirty="0"/>
              <a:t>Организация и проведение мастер-классов, тренингов, молодежных слетов и иных мероприятий, способствующих развитию Олимпиады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096001" y="5313642"/>
            <a:ext cx="5586478" cy="1290798"/>
          </a:xfrm>
          <a:prstGeom prst="roundRect">
            <a:avLst>
              <a:gd name="adj" fmla="val 7868"/>
            </a:avLst>
          </a:prstGeom>
          <a:solidFill>
            <a:srgbClr val="7FC4D7"/>
          </a:solidFill>
        </p:spPr>
        <p:txBody>
          <a:bodyPr wrap="square" anchor="ctr">
            <a:noAutofit/>
          </a:bodyPr>
          <a:lstStyle>
            <a:defPPr>
              <a:defRPr lang="zh-CN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ru-RU" sz="1550" b="1" dirty="0"/>
              <a:t>Укрепление международного взаимодействия, распространение российских традиционных ценностей и гармонизация стандартов образования в дружественных странах</a:t>
            </a:r>
          </a:p>
        </p:txBody>
      </p:sp>
      <p:pic>
        <p:nvPicPr>
          <p:cNvPr id="18" name="Рисунок 1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6141" y="3094415"/>
            <a:ext cx="272093" cy="272093"/>
          </a:xfrm>
          <a:prstGeom prst="rect">
            <a:avLst/>
          </a:prstGeom>
        </p:spPr>
      </p:pic>
      <p:sp>
        <p:nvSpPr>
          <p:cNvPr id="24" name="TextBox 23"/>
          <p:cNvSpPr txBox="1"/>
          <p:nvPr/>
        </p:nvSpPr>
        <p:spPr>
          <a:xfrm>
            <a:off x="493170" y="171738"/>
            <a:ext cx="11220410" cy="477054"/>
          </a:xfrm>
          <a:prstGeom prst="roundRect">
            <a:avLst>
              <a:gd name="adj" fmla="val 0"/>
            </a:avLst>
          </a:prstGeom>
          <a:noFill/>
          <a:ln w="19050">
            <a:noFill/>
          </a:ln>
        </p:spPr>
        <p:txBody>
          <a:bodyPr wrap="square" anchor="ctr">
            <a:spAutoFit/>
          </a:bodyPr>
          <a:lstStyle>
            <a:defPPr>
              <a:defRPr lang="zh-CN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ru-RU" sz="2500" b="1" dirty="0">
                <a:solidFill>
                  <a:srgbClr val="0048A2"/>
                </a:solidFill>
                <a:latin typeface="Montserrat" panose="00000500000000000000" pitchFamily="2" charset="-52"/>
              </a:rPr>
              <a:t>Центр </a:t>
            </a:r>
            <a:r>
              <a:rPr lang="ru-RU" sz="2500" b="1" dirty="0" err="1">
                <a:solidFill>
                  <a:srgbClr val="0048A2"/>
                </a:solidFill>
                <a:latin typeface="Montserrat" panose="00000500000000000000" pitchFamily="2" charset="-52"/>
              </a:rPr>
              <a:t>межолимпиадной</a:t>
            </a:r>
            <a:r>
              <a:rPr lang="ru-RU" sz="2500" b="1" dirty="0">
                <a:solidFill>
                  <a:srgbClr val="0048A2"/>
                </a:solidFill>
                <a:latin typeface="Montserrat" panose="00000500000000000000" pitchFamily="2" charset="-52"/>
              </a:rPr>
              <a:t> подготовки школьников и студентов</a:t>
            </a:r>
          </a:p>
        </p:txBody>
      </p:sp>
    </p:spTree>
    <p:extLst>
      <p:ext uri="{BB962C8B-B14F-4D97-AF65-F5344CB8AC3E}">
        <p14:creationId xmlns:p14="http://schemas.microsoft.com/office/powerpoint/2010/main" val="33070954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93170" y="140961"/>
            <a:ext cx="11220410" cy="538609"/>
          </a:xfrm>
          <a:prstGeom prst="roundRect">
            <a:avLst>
              <a:gd name="adj" fmla="val 0"/>
            </a:avLst>
          </a:prstGeom>
          <a:noFill/>
          <a:ln w="19050">
            <a:noFill/>
          </a:ln>
        </p:spPr>
        <p:txBody>
          <a:bodyPr wrap="square" anchor="ctr">
            <a:spAutoFit/>
          </a:bodyPr>
          <a:lstStyle>
            <a:defPPr>
              <a:defRPr lang="zh-CN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ru-RU" sz="2900" b="1" dirty="0">
                <a:solidFill>
                  <a:srgbClr val="0048A2"/>
                </a:solidFill>
                <a:latin typeface="Montserrat" panose="00000500000000000000" pitchFamily="2" charset="-52"/>
              </a:rPr>
              <a:t>Тематический урок по финансовой безопасности</a:t>
            </a:r>
            <a:endParaRPr lang="en-US" sz="2900" b="1" dirty="0">
              <a:solidFill>
                <a:srgbClr val="0048A2"/>
              </a:solidFill>
              <a:latin typeface="Montserrat" panose="00000500000000000000" pitchFamily="2" charset="-52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85221" y="1073197"/>
            <a:ext cx="4031195" cy="2267547"/>
          </a:xfrm>
          <a:prstGeom prst="rect">
            <a:avLst/>
          </a:prstGeom>
        </p:spPr>
      </p:pic>
      <p:sp>
        <p:nvSpPr>
          <p:cNvPr id="4" name="Заголовок 2"/>
          <p:cNvSpPr txBox="1">
            <a:spLocks/>
          </p:cNvSpPr>
          <p:nvPr/>
        </p:nvSpPr>
        <p:spPr>
          <a:xfrm>
            <a:off x="3727048" y="1015324"/>
            <a:ext cx="3847925" cy="2413676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u="none" strike="noStrike" kern="1200" cap="all" spc="0" normalizeH="0">
                <a:solidFill>
                  <a:srgbClr val="334EAC"/>
                </a:solidFill>
                <a:effectLst/>
                <a:uFillTx/>
                <a:latin typeface="Geologica" charset="0"/>
                <a:ea typeface="Geologica" charset="0"/>
                <a:cs typeface="Geologica" charset="0"/>
              </a:defRPr>
            </a:lvl1pPr>
          </a:lstStyle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ru-RU" altLang="en-US" sz="1600" cap="none" dirty="0">
                <a:solidFill>
                  <a:srgbClr val="0048A2"/>
                </a:solidFill>
                <a:latin typeface="+mj-lt"/>
              </a:rPr>
              <a:t>Цели</a:t>
            </a:r>
            <a:r>
              <a:rPr lang="en-US" altLang="en-US" sz="1600" cap="none" dirty="0">
                <a:solidFill>
                  <a:srgbClr val="0048A2"/>
                </a:solidFill>
                <a:latin typeface="+mj-lt"/>
              </a:rPr>
              <a:t>:</a:t>
            </a:r>
            <a:endParaRPr lang="ru-RU" altLang="en-US" sz="1600" b="0" cap="none" dirty="0">
              <a:solidFill>
                <a:schemeClr val="tx1"/>
              </a:solidFill>
              <a:latin typeface="+mj-lt"/>
            </a:endParaRPr>
          </a:p>
          <a:p>
            <a:pPr marL="285750" indent="-285750">
              <a:lnSpc>
                <a:spcPct val="10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altLang="en-US" sz="1600" b="0" cap="none" dirty="0">
                <a:solidFill>
                  <a:schemeClr val="tx1"/>
                </a:solidFill>
                <a:latin typeface="+mj-lt"/>
              </a:rPr>
              <a:t>Введение в тематику Международной олимпиады по финансовой безопасности</a:t>
            </a:r>
          </a:p>
          <a:p>
            <a:pPr marL="285750" indent="-285750">
              <a:lnSpc>
                <a:spcPct val="10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altLang="en-US" sz="1600" b="0" cap="none" dirty="0">
                <a:solidFill>
                  <a:schemeClr val="tx1"/>
                </a:solidFill>
                <a:latin typeface="+mj-lt"/>
              </a:rPr>
              <a:t>Формирование осознанного и безопасного финансового поведения</a:t>
            </a:r>
          </a:p>
          <a:p>
            <a:pPr marL="285750" indent="-285750">
              <a:lnSpc>
                <a:spcPct val="10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altLang="en-US" sz="1600" b="0" cap="none" dirty="0">
                <a:solidFill>
                  <a:schemeClr val="tx1"/>
                </a:solidFill>
                <a:latin typeface="+mj-lt"/>
              </a:rPr>
              <a:t>Мотивация школьников к участию в Олимпиаде</a:t>
            </a:r>
            <a:endParaRPr lang="ru-RU" sz="1600" b="0" cap="none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7" name="Заголовок 2"/>
          <p:cNvSpPr txBox="1">
            <a:spLocks/>
          </p:cNvSpPr>
          <p:nvPr/>
        </p:nvSpPr>
        <p:spPr>
          <a:xfrm>
            <a:off x="493171" y="1073196"/>
            <a:ext cx="3025534" cy="2267547"/>
          </a:xfrm>
          <a:prstGeom prst="roundRect">
            <a:avLst>
              <a:gd name="adj" fmla="val 9582"/>
            </a:avLst>
          </a:prstGeom>
          <a:solidFill>
            <a:srgbClr val="0048A2"/>
          </a:solidFill>
        </p:spPr>
        <p:txBody>
          <a:bodyPr vert="horz" lIns="91440" tIns="45720" rIns="91440" bIns="4572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u="none" strike="noStrike" kern="1200" cap="all" spc="0" normalizeH="0">
                <a:solidFill>
                  <a:srgbClr val="334EAC"/>
                </a:solidFill>
                <a:effectLst/>
                <a:uFillTx/>
                <a:latin typeface="Geologica" charset="0"/>
                <a:ea typeface="Geologica" charset="0"/>
                <a:cs typeface="Geologica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ru-RU" altLang="en-US" sz="1600" cap="none" dirty="0">
                <a:solidFill>
                  <a:schemeClr val="bg1"/>
                </a:solidFill>
                <a:latin typeface="+mj-lt"/>
              </a:rPr>
              <a:t>Тематический урок проводится ежегодно</a:t>
            </a:r>
          </a:p>
          <a:p>
            <a:pPr>
              <a:lnSpc>
                <a:spcPct val="100000"/>
              </a:lnSpc>
            </a:pPr>
            <a:r>
              <a:rPr lang="ru-RU" altLang="en-US" sz="1600" cap="none" dirty="0">
                <a:solidFill>
                  <a:schemeClr val="bg1"/>
                </a:solidFill>
                <a:latin typeface="+mj-lt"/>
              </a:rPr>
              <a:t>с 2021 года и является неотъемлемой частью цикла Международной олимпиады</a:t>
            </a:r>
          </a:p>
          <a:p>
            <a:pPr>
              <a:lnSpc>
                <a:spcPct val="100000"/>
              </a:lnSpc>
            </a:pPr>
            <a:r>
              <a:rPr lang="ru-RU" altLang="en-US" sz="1600" cap="none" dirty="0">
                <a:solidFill>
                  <a:schemeClr val="bg1"/>
                </a:solidFill>
                <a:latin typeface="+mj-lt"/>
              </a:rPr>
              <a:t>по финансовой безопасности.</a:t>
            </a:r>
            <a:endParaRPr lang="ru-RU" sz="1600" b="0" cap="none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0" name="Заголовок 2"/>
          <p:cNvSpPr txBox="1">
            <a:spLocks/>
          </p:cNvSpPr>
          <p:nvPr/>
        </p:nvSpPr>
        <p:spPr>
          <a:xfrm>
            <a:off x="3727047" y="4244664"/>
            <a:ext cx="8627743" cy="2413676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u="none" strike="noStrike" kern="1200" cap="all" spc="0" normalizeH="0">
                <a:solidFill>
                  <a:srgbClr val="334EAC"/>
                </a:solidFill>
                <a:effectLst/>
                <a:uFillTx/>
                <a:latin typeface="Geologica" charset="0"/>
                <a:ea typeface="Geologica" charset="0"/>
                <a:cs typeface="Geologica" charset="0"/>
              </a:defRPr>
            </a:lvl1pPr>
          </a:lstStyle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ru-RU" altLang="en-US" sz="1600" cap="none" dirty="0">
                <a:solidFill>
                  <a:srgbClr val="0048A2"/>
                </a:solidFill>
                <a:latin typeface="+mj-lt"/>
              </a:rPr>
              <a:t>Тематики Урока</a:t>
            </a:r>
            <a:r>
              <a:rPr lang="en-US" altLang="en-US" sz="1600" cap="none" dirty="0">
                <a:solidFill>
                  <a:srgbClr val="0048A2"/>
                </a:solidFill>
                <a:latin typeface="+mj-lt"/>
              </a:rPr>
              <a:t>: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US" altLang="en-US" sz="1500" cap="none" dirty="0">
                <a:solidFill>
                  <a:schemeClr val="tx1"/>
                </a:solidFill>
                <a:latin typeface="+mj-lt"/>
              </a:rPr>
              <a:t>2021 </a:t>
            </a:r>
            <a:r>
              <a:rPr lang="ru-RU" altLang="en-US" sz="1500" cap="none" dirty="0">
                <a:solidFill>
                  <a:schemeClr val="tx1"/>
                </a:solidFill>
                <a:latin typeface="+mj-lt"/>
              </a:rPr>
              <a:t>г. </a:t>
            </a:r>
            <a:r>
              <a:rPr lang="ru-RU" altLang="en-US" sz="1500" b="0" cap="none" dirty="0">
                <a:solidFill>
                  <a:schemeClr val="tx1"/>
                </a:solidFill>
                <a:latin typeface="+mj-lt"/>
              </a:rPr>
              <a:t>«Финансовое мошенничество</a:t>
            </a:r>
            <a:r>
              <a:rPr lang="en-US" altLang="en-US" sz="1500" b="0" cap="none" dirty="0">
                <a:solidFill>
                  <a:schemeClr val="tx1"/>
                </a:solidFill>
                <a:latin typeface="+mj-lt"/>
              </a:rPr>
              <a:t> </a:t>
            </a:r>
            <a:r>
              <a:rPr lang="ru-RU" altLang="en-US" sz="1500" b="0" cap="none" dirty="0">
                <a:solidFill>
                  <a:schemeClr val="tx1"/>
                </a:solidFill>
                <a:latin typeface="+mj-lt"/>
              </a:rPr>
              <a:t>с банковскими картами»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ru-RU" sz="1500" cap="none" dirty="0">
                <a:solidFill>
                  <a:schemeClr val="tx1"/>
                </a:solidFill>
                <a:latin typeface="+mj-lt"/>
              </a:rPr>
              <a:t>2022 г. </a:t>
            </a:r>
            <a:r>
              <a:rPr lang="ru-RU" sz="1500" b="0" cap="none" dirty="0">
                <a:solidFill>
                  <a:schemeClr val="tx1"/>
                </a:solidFill>
                <a:latin typeface="+mj-lt"/>
              </a:rPr>
              <a:t>«Финансовые пирамиды»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ru-RU" sz="1500" cap="none" dirty="0">
                <a:solidFill>
                  <a:schemeClr val="tx1"/>
                </a:solidFill>
              </a:rPr>
              <a:t>2023 г. </a:t>
            </a:r>
            <a:r>
              <a:rPr lang="ru-RU" sz="1500" b="0" cap="none" dirty="0">
                <a:solidFill>
                  <a:schemeClr val="tx1"/>
                </a:solidFill>
                <a:latin typeface="+mj-lt"/>
              </a:rPr>
              <a:t>«Финансовая безопасность личности в интернет ­среде»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ru-RU" sz="1500" cap="none" dirty="0">
                <a:solidFill>
                  <a:schemeClr val="tx1"/>
                </a:solidFill>
              </a:rPr>
              <a:t>2024 г. </a:t>
            </a:r>
            <a:r>
              <a:rPr lang="ru-RU" sz="1500" b="0" cap="none" dirty="0">
                <a:solidFill>
                  <a:schemeClr val="tx1"/>
                </a:solidFill>
                <a:latin typeface="+mj-lt"/>
              </a:rPr>
              <a:t>«</a:t>
            </a:r>
            <a:r>
              <a:rPr lang="ru-RU" sz="1500" b="0" cap="none" dirty="0" err="1">
                <a:solidFill>
                  <a:schemeClr val="tx1"/>
                </a:solidFill>
                <a:latin typeface="+mj-lt"/>
              </a:rPr>
              <a:t>НЕдетские</a:t>
            </a:r>
            <a:r>
              <a:rPr lang="ru-RU" sz="1500" b="0" cap="none" dirty="0">
                <a:solidFill>
                  <a:schemeClr val="tx1"/>
                </a:solidFill>
                <a:latin typeface="+mj-lt"/>
              </a:rPr>
              <a:t> игры: как не стать участником финансовых</a:t>
            </a:r>
            <a:r>
              <a:rPr lang="en-US" sz="1500" b="0" cap="none" dirty="0">
                <a:solidFill>
                  <a:schemeClr val="tx1"/>
                </a:solidFill>
                <a:latin typeface="+mj-lt"/>
              </a:rPr>
              <a:t> </a:t>
            </a:r>
            <a:r>
              <a:rPr lang="ru-RU" sz="1500" b="0" cap="none" dirty="0">
                <a:solidFill>
                  <a:schemeClr val="tx1"/>
                </a:solidFill>
                <a:latin typeface="+mj-lt"/>
              </a:rPr>
              <a:t>преступлений»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ru-RU" sz="1500" cap="none" dirty="0">
                <a:solidFill>
                  <a:schemeClr val="tx1"/>
                </a:solidFill>
              </a:rPr>
              <a:t>2025 г. </a:t>
            </a:r>
            <a:r>
              <a:rPr lang="ru-RU" sz="1500" b="0" cap="none" dirty="0">
                <a:solidFill>
                  <a:schemeClr val="tx1"/>
                </a:solidFill>
                <a:latin typeface="+mj-lt"/>
              </a:rPr>
              <a:t>«</a:t>
            </a:r>
            <a:r>
              <a:rPr lang="ru-RU" sz="1500" b="0" cap="none" dirty="0" err="1">
                <a:solidFill>
                  <a:schemeClr val="tx1"/>
                </a:solidFill>
                <a:latin typeface="+mj-lt"/>
              </a:rPr>
              <a:t>НЕдетские</a:t>
            </a:r>
            <a:r>
              <a:rPr lang="ru-RU" sz="1500" b="0" cap="none" dirty="0">
                <a:solidFill>
                  <a:schemeClr val="tx1"/>
                </a:solidFill>
                <a:latin typeface="+mj-lt"/>
              </a:rPr>
              <a:t> игры 2.0: </a:t>
            </a:r>
            <a:r>
              <a:rPr lang="ru-RU" sz="1500" b="0" cap="none" dirty="0" err="1">
                <a:solidFill>
                  <a:schemeClr val="tx1"/>
                </a:solidFill>
                <a:latin typeface="+mj-lt"/>
              </a:rPr>
              <a:t>Дроп</a:t>
            </a:r>
            <a:r>
              <a:rPr lang="ru-RU" sz="1500" b="0" cap="none" dirty="0">
                <a:solidFill>
                  <a:schemeClr val="tx1"/>
                </a:solidFill>
                <a:latin typeface="+mj-lt"/>
              </a:rPr>
              <a:t> поневоле»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ru-RU" sz="1500" cap="none" dirty="0">
                <a:solidFill>
                  <a:schemeClr val="tx1"/>
                </a:solidFill>
              </a:rPr>
              <a:t>2026 г. </a:t>
            </a:r>
            <a:r>
              <a:rPr lang="ru-RU" sz="1500" b="0" cap="none" dirty="0">
                <a:solidFill>
                  <a:schemeClr val="tx1"/>
                </a:solidFill>
                <a:latin typeface="+mj-lt"/>
              </a:rPr>
              <a:t>«Темная сторона ИИ»</a:t>
            </a: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859" y="3727048"/>
            <a:ext cx="3099846" cy="2808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86623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Рисунок 3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2" r="1212"/>
          <a:stretch/>
        </p:blipFill>
        <p:spPr>
          <a:xfrm>
            <a:off x="493168" y="2650316"/>
            <a:ext cx="7869782" cy="3906579"/>
          </a:xfrm>
          <a:prstGeom prst="roundRect">
            <a:avLst>
              <a:gd name="adj" fmla="val 3307"/>
            </a:avLst>
          </a:prstGeom>
        </p:spPr>
      </p:pic>
      <p:sp>
        <p:nvSpPr>
          <p:cNvPr id="29" name="Заголовок 2"/>
          <p:cNvSpPr txBox="1">
            <a:spLocks/>
          </p:cNvSpPr>
          <p:nvPr/>
        </p:nvSpPr>
        <p:spPr>
          <a:xfrm>
            <a:off x="8491538" y="3066586"/>
            <a:ext cx="3492536" cy="857279"/>
          </a:xfrm>
          <a:prstGeom prst="roundRect">
            <a:avLst>
              <a:gd name="adj" fmla="val 13539"/>
            </a:avLst>
          </a:prstGeom>
          <a:solidFill>
            <a:srgbClr val="0048A2"/>
          </a:solidFill>
        </p:spPr>
        <p:txBody>
          <a:bodyPr wrap="square" anchor="ctr">
            <a:noAutofit/>
          </a:bodyPr>
          <a:lstStyle>
            <a:defPPr>
              <a:defRPr lang="ru-RU"/>
            </a:defPPr>
            <a:lvl1pPr>
              <a:defRPr sz="1550" b="1">
                <a:solidFill>
                  <a:schemeClr val="bg1"/>
                </a:solidFill>
              </a:defRPr>
            </a:lvl1pPr>
          </a:lstStyle>
          <a:p>
            <a:r>
              <a:rPr lang="ru-RU" sz="1500" dirty="0"/>
              <a:t>Математические инструменты финансовой безопасности</a:t>
            </a:r>
            <a:endParaRPr lang="en-US" sz="1500" dirty="0"/>
          </a:p>
        </p:txBody>
      </p:sp>
      <p:pic>
        <p:nvPicPr>
          <p:cNvPr id="30" name="Рисунок 2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46826" y="236765"/>
            <a:ext cx="1867383" cy="1867383"/>
          </a:xfrm>
          <a:prstGeom prst="rect">
            <a:avLst/>
          </a:prstGeom>
        </p:spPr>
      </p:pic>
      <p:pic>
        <p:nvPicPr>
          <p:cNvPr id="31" name="Рисунок 30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974" b="19411"/>
          <a:stretch/>
        </p:blipFill>
        <p:spPr>
          <a:xfrm>
            <a:off x="261165" y="144655"/>
            <a:ext cx="2912476" cy="1025802"/>
          </a:xfrm>
          <a:prstGeom prst="rect">
            <a:avLst/>
          </a:prstGeom>
        </p:spPr>
      </p:pic>
      <p:sp>
        <p:nvSpPr>
          <p:cNvPr id="32" name="Заголовок 2"/>
          <p:cNvSpPr txBox="1">
            <a:spLocks/>
          </p:cNvSpPr>
          <p:nvPr/>
        </p:nvSpPr>
        <p:spPr>
          <a:xfrm>
            <a:off x="9769033" y="2094962"/>
            <a:ext cx="2422968" cy="281007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u="none" strike="noStrike" kern="1200" cap="all" spc="0" normalizeH="0">
                <a:solidFill>
                  <a:srgbClr val="334EAC"/>
                </a:solidFill>
                <a:effectLst/>
                <a:uFillTx/>
                <a:latin typeface="Geologica" charset="0"/>
                <a:ea typeface="Geologica" charset="0"/>
                <a:cs typeface="Geologica" charset="0"/>
              </a:defRPr>
            </a:lvl1pPr>
          </a:lstStyle>
          <a:p>
            <a:pPr algn="ctr">
              <a:lnSpc>
                <a:spcPct val="100000"/>
              </a:lnSpc>
              <a:spcAft>
                <a:spcPts val="600"/>
              </a:spcAft>
            </a:pPr>
            <a:r>
              <a:rPr lang="en-US" altLang="en-US" sz="1500" cap="none" dirty="0">
                <a:solidFill>
                  <a:srgbClr val="0048A2"/>
                </a:solidFill>
                <a:latin typeface="Montserrat" panose="00000500000000000000" pitchFamily="2" charset="-52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finolympschool.ru</a:t>
            </a:r>
            <a:endParaRPr lang="ru-RU" sz="1500" cap="none" dirty="0">
              <a:solidFill>
                <a:srgbClr val="0048A2"/>
              </a:solidFill>
              <a:latin typeface="Montserrat" panose="00000500000000000000" pitchFamily="2" charset="-52"/>
            </a:endParaRPr>
          </a:p>
        </p:txBody>
      </p:sp>
      <p:sp>
        <p:nvSpPr>
          <p:cNvPr id="33" name="Заголовок 2"/>
          <p:cNvSpPr txBox="1">
            <a:spLocks/>
          </p:cNvSpPr>
          <p:nvPr/>
        </p:nvSpPr>
        <p:spPr>
          <a:xfrm>
            <a:off x="493168" y="1313878"/>
            <a:ext cx="7869782" cy="1193017"/>
          </a:xfrm>
          <a:prstGeom prst="roundRect">
            <a:avLst>
              <a:gd name="adj" fmla="val 9995"/>
            </a:avLst>
          </a:prstGeom>
          <a:solidFill>
            <a:srgbClr val="9E005D"/>
          </a:solidFill>
        </p:spPr>
        <p:txBody>
          <a:bodyPr wrap="square" anchor="ctr">
            <a:noAutofit/>
          </a:bodyPr>
          <a:lstStyle>
            <a:defPPr>
              <a:defRPr lang="ru-RU"/>
            </a:defPPr>
            <a:lvl1pPr>
              <a:defRPr sz="1550" b="1">
                <a:solidFill>
                  <a:schemeClr val="bg1"/>
                </a:solidFill>
              </a:defRPr>
            </a:lvl1pPr>
          </a:lstStyle>
          <a:p>
            <a:r>
              <a:rPr lang="ru-RU" altLang="en-US" dirty="0"/>
              <a:t>Комплексная программа подготовки с акцентом на финансовую безопасность и межпредметные связи для успешного участия</a:t>
            </a:r>
            <a:endParaRPr lang="en-US" altLang="en-US" dirty="0"/>
          </a:p>
          <a:p>
            <a:r>
              <a:rPr lang="ru-RU" altLang="en-US" dirty="0"/>
              <a:t>в Международной и Республиканской олимпиадах по финансовой безопасности</a:t>
            </a:r>
            <a:endParaRPr lang="en-US" altLang="en-US" dirty="0"/>
          </a:p>
        </p:txBody>
      </p:sp>
      <p:sp>
        <p:nvSpPr>
          <p:cNvPr id="8" name="Заголовок 2">
            <a:extLst>
              <a:ext uri="{FF2B5EF4-FFF2-40B4-BE49-F238E27FC236}">
                <a16:creationId xmlns:a16="http://schemas.microsoft.com/office/drawing/2014/main" id="{02628423-F311-40F1-9F51-2E0AE8BCC229}"/>
              </a:ext>
            </a:extLst>
          </p:cNvPr>
          <p:cNvSpPr txBox="1">
            <a:spLocks/>
          </p:cNvSpPr>
          <p:nvPr/>
        </p:nvSpPr>
        <p:spPr>
          <a:xfrm>
            <a:off x="8491537" y="4055183"/>
            <a:ext cx="3492535" cy="923693"/>
          </a:xfrm>
          <a:prstGeom prst="roundRect">
            <a:avLst>
              <a:gd name="adj" fmla="val 11430"/>
            </a:avLst>
          </a:prstGeom>
          <a:solidFill>
            <a:srgbClr val="7FC4D7"/>
          </a:solidFill>
        </p:spPr>
        <p:txBody>
          <a:bodyPr wrap="square" anchor="ctr">
            <a:noAutofit/>
          </a:bodyPr>
          <a:lstStyle>
            <a:defPPr>
              <a:defRPr lang="ru-RU"/>
            </a:defPPr>
            <a:lvl1pPr>
              <a:defRPr sz="1550" b="1">
                <a:solidFill>
                  <a:schemeClr val="bg1"/>
                </a:solidFill>
              </a:defRPr>
            </a:lvl1pPr>
          </a:lstStyle>
          <a:p>
            <a:r>
              <a:rPr lang="ru-RU" sz="1500" dirty="0"/>
              <a:t>Социальные и гуманитарные аспекты финансовой безопасности</a:t>
            </a:r>
            <a:endParaRPr lang="en-US" sz="1500" dirty="0"/>
          </a:p>
        </p:txBody>
      </p:sp>
      <p:sp>
        <p:nvSpPr>
          <p:cNvPr id="9" name="Заголовок 2">
            <a:extLst>
              <a:ext uri="{FF2B5EF4-FFF2-40B4-BE49-F238E27FC236}">
                <a16:creationId xmlns:a16="http://schemas.microsoft.com/office/drawing/2014/main" id="{D3DFBC8F-221F-477C-982F-8F94E6E6546E}"/>
              </a:ext>
            </a:extLst>
          </p:cNvPr>
          <p:cNvSpPr txBox="1">
            <a:spLocks/>
          </p:cNvSpPr>
          <p:nvPr/>
        </p:nvSpPr>
        <p:spPr>
          <a:xfrm>
            <a:off x="8491538" y="5110194"/>
            <a:ext cx="3492535" cy="686957"/>
          </a:xfrm>
          <a:prstGeom prst="roundRect">
            <a:avLst>
              <a:gd name="adj" fmla="val 11141"/>
            </a:avLst>
          </a:prstGeom>
          <a:solidFill>
            <a:srgbClr val="9E005D"/>
          </a:solidFill>
        </p:spPr>
        <p:txBody>
          <a:bodyPr wrap="square" anchor="ctr">
            <a:noAutofit/>
          </a:bodyPr>
          <a:lstStyle>
            <a:defPPr>
              <a:defRPr lang="ru-RU"/>
            </a:defPPr>
            <a:lvl1pPr>
              <a:defRPr sz="1550" b="1">
                <a:solidFill>
                  <a:schemeClr val="bg1"/>
                </a:solidFill>
              </a:defRPr>
            </a:lvl1pPr>
          </a:lstStyle>
          <a:p>
            <a:r>
              <a:rPr lang="ru-RU" sz="1500" dirty="0"/>
              <a:t>Практикум по финансовой безопасности</a:t>
            </a:r>
          </a:p>
        </p:txBody>
      </p:sp>
      <p:sp>
        <p:nvSpPr>
          <p:cNvPr id="10" name="Заголовок 2">
            <a:extLst>
              <a:ext uri="{FF2B5EF4-FFF2-40B4-BE49-F238E27FC236}">
                <a16:creationId xmlns:a16="http://schemas.microsoft.com/office/drawing/2014/main" id="{9761E479-6797-4344-8A75-8EE6B8708808}"/>
              </a:ext>
            </a:extLst>
          </p:cNvPr>
          <p:cNvSpPr txBox="1">
            <a:spLocks/>
          </p:cNvSpPr>
          <p:nvPr/>
        </p:nvSpPr>
        <p:spPr>
          <a:xfrm>
            <a:off x="8491538" y="5928469"/>
            <a:ext cx="3492535" cy="628426"/>
          </a:xfrm>
          <a:prstGeom prst="roundRect">
            <a:avLst>
              <a:gd name="adj" fmla="val 13579"/>
            </a:avLst>
          </a:prstGeom>
          <a:solidFill>
            <a:srgbClr val="FBB03B"/>
          </a:solidFill>
        </p:spPr>
        <p:txBody>
          <a:bodyPr wrap="square" anchor="ctr">
            <a:noAutofit/>
          </a:bodyPr>
          <a:lstStyle>
            <a:defPPr>
              <a:defRPr lang="ru-RU"/>
            </a:defPPr>
            <a:lvl1pPr>
              <a:defRPr sz="1550" b="1">
                <a:solidFill>
                  <a:schemeClr val="bg1"/>
                </a:solidFill>
              </a:defRPr>
            </a:lvl1pPr>
          </a:lstStyle>
          <a:p>
            <a:r>
              <a:rPr lang="ru-RU" sz="1500" dirty="0"/>
              <a:t>Тренажёр олимпиадных заданий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EC510B3-451F-4A41-9509-D12887823357}"/>
              </a:ext>
            </a:extLst>
          </p:cNvPr>
          <p:cNvSpPr txBox="1"/>
          <p:nvPr/>
        </p:nvSpPr>
        <p:spPr>
          <a:xfrm>
            <a:off x="8491537" y="2660892"/>
            <a:ext cx="349253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0000"/>
              </a:lnSpc>
              <a:spcAft>
                <a:spcPts val="1200"/>
              </a:spcAft>
            </a:pPr>
            <a:r>
              <a:rPr lang="ru-RU" altLang="en-US" sz="1800" b="1" cap="none" dirty="0">
                <a:solidFill>
                  <a:srgbClr val="0048A2"/>
                </a:solidFill>
                <a:latin typeface="Montserrat" panose="00000500000000000000" pitchFamily="2" charset="-52"/>
              </a:rPr>
              <a:t>Направления обучения</a:t>
            </a:r>
            <a:endParaRPr lang="en-US" altLang="en-US" sz="1800" b="1" cap="none" dirty="0">
              <a:solidFill>
                <a:srgbClr val="0048A2"/>
              </a:solidFill>
              <a:latin typeface="Montserrat" panose="00000500000000000000" pitchFamily="2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30616290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93170" y="156350"/>
            <a:ext cx="11383639" cy="507831"/>
          </a:xfrm>
          <a:prstGeom prst="roundRect">
            <a:avLst>
              <a:gd name="adj" fmla="val 0"/>
            </a:avLst>
          </a:prstGeom>
          <a:noFill/>
          <a:ln w="19050">
            <a:noFill/>
          </a:ln>
        </p:spPr>
        <p:txBody>
          <a:bodyPr wrap="square" anchor="ctr">
            <a:spAutoFit/>
          </a:bodyPr>
          <a:lstStyle>
            <a:defPPr>
              <a:defRPr lang="zh-CN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ru-RU" sz="2700" b="1" dirty="0">
                <a:solidFill>
                  <a:srgbClr val="0048A2"/>
                </a:solidFill>
                <a:latin typeface="Montserrat" panose="00000500000000000000" pitchFamily="2" charset="-52"/>
              </a:rPr>
              <a:t>Международный диктант по финансовой безопасности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854" y="893689"/>
            <a:ext cx="6386829" cy="3139466"/>
          </a:xfrm>
          <a:prstGeom prst="roundRect">
            <a:avLst>
              <a:gd name="adj" fmla="val 4052"/>
            </a:avLst>
          </a:prstGeom>
          <a:ln w="28575">
            <a:noFill/>
          </a:ln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04" t="1509" r="3204" b="1612"/>
          <a:stretch/>
        </p:blipFill>
        <p:spPr>
          <a:xfrm>
            <a:off x="6991789" y="874515"/>
            <a:ext cx="4776121" cy="3759397"/>
          </a:xfrm>
          <a:prstGeom prst="roundRect">
            <a:avLst>
              <a:gd name="adj" fmla="val 2933"/>
            </a:avLst>
          </a:prstGeom>
          <a:solidFill>
            <a:schemeClr val="bg1"/>
          </a:solidFill>
          <a:ln w="19050">
            <a:solidFill>
              <a:srgbClr val="9E005D"/>
            </a:solidFill>
          </a:ln>
        </p:spPr>
      </p:pic>
      <p:sp>
        <p:nvSpPr>
          <p:cNvPr id="5" name="Заголовок 2"/>
          <p:cNvSpPr txBox="1">
            <a:spLocks/>
          </p:cNvSpPr>
          <p:nvPr/>
        </p:nvSpPr>
        <p:spPr>
          <a:xfrm>
            <a:off x="7043309" y="1343024"/>
            <a:ext cx="4724601" cy="3290887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u="none" strike="noStrike" kern="1200" cap="all" spc="0" normalizeH="0">
                <a:solidFill>
                  <a:srgbClr val="334EAC"/>
                </a:solidFill>
                <a:effectLst/>
                <a:uFillTx/>
                <a:latin typeface="Geologica" charset="0"/>
                <a:ea typeface="Geologica" charset="0"/>
                <a:cs typeface="Geologica" charset="0"/>
              </a:defRPr>
            </a:lvl1pPr>
          </a:lstStyle>
          <a:p>
            <a:pPr marL="285750" indent="-285750">
              <a:lnSpc>
                <a:spcPct val="10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altLang="en-US" sz="1500" cap="none" dirty="0">
                <a:solidFill>
                  <a:srgbClr val="0048A2"/>
                </a:solidFill>
                <a:latin typeface="+mj-lt"/>
              </a:rPr>
              <a:t>Онлайн доступны задания                    2024 и 2025 гг.</a:t>
            </a:r>
          </a:p>
          <a:p>
            <a:pPr marL="285750" indent="-285750">
              <a:lnSpc>
                <a:spcPct val="10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altLang="en-US" sz="1500" b="0" cap="none" dirty="0">
                <a:solidFill>
                  <a:schemeClr val="tx1"/>
                </a:solidFill>
                <a:latin typeface="+mj-lt"/>
              </a:rPr>
              <a:t>Формирование культуры финансовой безопасности</a:t>
            </a:r>
          </a:p>
          <a:p>
            <a:pPr marL="285750" indent="-285750">
              <a:lnSpc>
                <a:spcPct val="10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altLang="en-US" sz="1500" b="0" cap="none" dirty="0">
                <a:solidFill>
                  <a:schemeClr val="tx1"/>
                </a:solidFill>
                <a:latin typeface="+mj-lt"/>
              </a:rPr>
              <a:t>Массовое просвещение и повышение финансовой грамотности</a:t>
            </a:r>
          </a:p>
          <a:p>
            <a:pPr marL="285750" indent="-285750">
              <a:lnSpc>
                <a:spcPct val="10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altLang="en-US" sz="1500" b="0" cap="none" dirty="0">
                <a:solidFill>
                  <a:schemeClr val="tx1"/>
                </a:solidFill>
                <a:latin typeface="+mj-lt"/>
              </a:rPr>
              <a:t>Мотивация к изучению финансовых рисков и защиты от мошенничества</a:t>
            </a:r>
          </a:p>
          <a:p>
            <a:pPr marL="285750" indent="-285750">
              <a:lnSpc>
                <a:spcPct val="10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altLang="en-US" sz="1500" b="0" cap="none" dirty="0">
                <a:solidFill>
                  <a:schemeClr val="tx1"/>
                </a:solidFill>
                <a:latin typeface="+mj-lt"/>
              </a:rPr>
              <a:t>Оценка уровня знаний участников</a:t>
            </a:r>
            <a:endParaRPr lang="en-US" altLang="en-US" sz="1500" b="0" cap="none" dirty="0">
              <a:solidFill>
                <a:schemeClr val="tx1"/>
              </a:solidFill>
              <a:latin typeface="+mj-lt"/>
            </a:endParaRPr>
          </a:p>
          <a:p>
            <a:pPr marL="285750" indent="-285750">
              <a:lnSpc>
                <a:spcPct val="10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1500" cap="none" dirty="0">
                <a:solidFill>
                  <a:schemeClr val="tx1"/>
                </a:solidFill>
                <a:latin typeface="+mj-lt"/>
              </a:rPr>
              <a:t>Языки</a:t>
            </a:r>
            <a:r>
              <a:rPr lang="en-US" sz="1500" cap="none" dirty="0">
                <a:solidFill>
                  <a:schemeClr val="tx1"/>
                </a:solidFill>
                <a:latin typeface="+mj-lt"/>
              </a:rPr>
              <a:t>: </a:t>
            </a:r>
            <a:r>
              <a:rPr lang="ru-RU" sz="1500" b="0" cap="none" dirty="0">
                <a:solidFill>
                  <a:schemeClr val="tx1"/>
                </a:solidFill>
                <a:latin typeface="+mj-lt"/>
              </a:rPr>
              <a:t>русский, английский, французский, испанский, таджикский, узбекский, кыргызский, китайский</a:t>
            </a:r>
          </a:p>
        </p:txBody>
      </p:sp>
      <p:grpSp>
        <p:nvGrpSpPr>
          <p:cNvPr id="6" name="Группа 5"/>
          <p:cNvGrpSpPr/>
          <p:nvPr/>
        </p:nvGrpSpPr>
        <p:grpSpPr>
          <a:xfrm>
            <a:off x="7402786" y="970611"/>
            <a:ext cx="4140745" cy="321576"/>
            <a:chOff x="1559298" y="1420380"/>
            <a:chExt cx="4097174" cy="321576"/>
          </a:xfrm>
        </p:grpSpPr>
        <p:sp>
          <p:nvSpPr>
            <p:cNvPr id="7" name="Заголовок 2"/>
            <p:cNvSpPr txBox="1">
              <a:spLocks/>
            </p:cNvSpPr>
            <p:nvPr/>
          </p:nvSpPr>
          <p:spPr>
            <a:xfrm>
              <a:off x="1894583" y="1420380"/>
              <a:ext cx="3761889" cy="321576"/>
            </a:xfrm>
            <a:prstGeom prst="rect">
              <a:avLst/>
            </a:prstGeom>
          </p:spPr>
          <p:txBody>
            <a:bodyPr vert="horz" lIns="91440" tIns="45720" rIns="91440" bIns="45720" rtlCol="0" anchor="t" anchorCtr="0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2400" b="1" u="none" strike="noStrike" kern="1200" cap="all" spc="0" normalizeH="0">
                  <a:solidFill>
                    <a:srgbClr val="334EAC"/>
                  </a:solidFill>
                  <a:effectLst/>
                  <a:uFillTx/>
                  <a:latin typeface="Geologica" charset="0"/>
                  <a:ea typeface="Geologica" charset="0"/>
                  <a:cs typeface="Geologica" charset="0"/>
                </a:defRPr>
              </a:lvl1pPr>
            </a:lstStyle>
            <a:p>
              <a:pPr>
                <a:lnSpc>
                  <a:spcPct val="100000"/>
                </a:lnSpc>
                <a:spcAft>
                  <a:spcPts val="600"/>
                </a:spcAft>
              </a:pPr>
              <a:r>
                <a:rPr lang="ru-RU" altLang="en-US" sz="1500" cap="none" dirty="0">
                  <a:solidFill>
                    <a:srgbClr val="9E005D"/>
                  </a:solidFill>
                  <a:latin typeface="+mj-lt"/>
                </a:rPr>
                <a:t>Старт диктанта</a:t>
              </a:r>
              <a:r>
                <a:rPr lang="en-US" altLang="en-US" sz="1500" cap="none" dirty="0">
                  <a:solidFill>
                    <a:srgbClr val="9E005D"/>
                  </a:solidFill>
                  <a:latin typeface="+mj-lt"/>
                </a:rPr>
                <a:t> </a:t>
              </a:r>
              <a:r>
                <a:rPr lang="ru-RU" altLang="en-US" sz="1500" cap="none" dirty="0">
                  <a:solidFill>
                    <a:srgbClr val="9E005D"/>
                  </a:solidFill>
                  <a:latin typeface="+mj-lt"/>
                </a:rPr>
                <a:t>1 сентября 2026</a:t>
              </a:r>
              <a:endParaRPr lang="ru-RU" sz="1500" cap="none" dirty="0">
                <a:solidFill>
                  <a:srgbClr val="9E005D"/>
                </a:solidFill>
                <a:latin typeface="+mj-lt"/>
              </a:endParaRPr>
            </a:p>
          </p:txBody>
        </p:sp>
        <p:pic>
          <p:nvPicPr>
            <p:cNvPr id="8" name="Рисунок 7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59298" y="1420380"/>
              <a:ext cx="321576" cy="321576"/>
            </a:xfrm>
            <a:prstGeom prst="rect">
              <a:avLst/>
            </a:prstGeom>
          </p:spPr>
        </p:pic>
      </p:grp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04" t="1509" r="3204" b="1612"/>
          <a:stretch/>
        </p:blipFill>
        <p:spPr>
          <a:xfrm>
            <a:off x="2014986" y="4265952"/>
            <a:ext cx="4792172" cy="1083180"/>
          </a:xfrm>
          <a:prstGeom prst="roundRect">
            <a:avLst>
              <a:gd name="adj" fmla="val 11375"/>
            </a:avLst>
          </a:prstGeom>
          <a:solidFill>
            <a:schemeClr val="bg1"/>
          </a:solidFill>
          <a:ln w="19050">
            <a:solidFill>
              <a:srgbClr val="0048A2"/>
            </a:solidFill>
          </a:ln>
        </p:spPr>
      </p:pic>
      <p:graphicFrame>
        <p:nvGraphicFramePr>
          <p:cNvPr id="10" name="Диаграмма 9"/>
          <p:cNvGraphicFramePr/>
          <p:nvPr>
            <p:extLst>
              <p:ext uri="{D42A27DB-BD31-4B8C-83A1-F6EECF244321}">
                <p14:modId xmlns:p14="http://schemas.microsoft.com/office/powerpoint/2010/main" val="1313201162"/>
              </p:ext>
            </p:extLst>
          </p:nvPr>
        </p:nvGraphicFramePr>
        <p:xfrm>
          <a:off x="2119237" y="4273516"/>
          <a:ext cx="4235115" cy="101173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04" t="1509" r="3204" b="1612"/>
          <a:stretch/>
        </p:blipFill>
        <p:spPr>
          <a:xfrm>
            <a:off x="2014986" y="5601766"/>
            <a:ext cx="4792172" cy="1004130"/>
          </a:xfrm>
          <a:prstGeom prst="roundRect">
            <a:avLst>
              <a:gd name="adj" fmla="val 11028"/>
            </a:avLst>
          </a:prstGeom>
          <a:solidFill>
            <a:schemeClr val="bg1"/>
          </a:solidFill>
          <a:ln w="19050">
            <a:solidFill>
              <a:srgbClr val="0048A2"/>
            </a:solidFill>
          </a:ln>
        </p:spPr>
      </p:pic>
      <p:graphicFrame>
        <p:nvGraphicFramePr>
          <p:cNvPr id="12" name="Диаграмма 11"/>
          <p:cNvGraphicFramePr/>
          <p:nvPr>
            <p:extLst>
              <p:ext uri="{D42A27DB-BD31-4B8C-83A1-F6EECF244321}">
                <p14:modId xmlns:p14="http://schemas.microsoft.com/office/powerpoint/2010/main" val="2104998977"/>
              </p:ext>
            </p:extLst>
          </p:nvPr>
        </p:nvGraphicFramePr>
        <p:xfrm>
          <a:off x="2101804" y="5306869"/>
          <a:ext cx="4465896" cy="157468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13" name="Заголовок 2"/>
          <p:cNvSpPr txBox="1">
            <a:spLocks/>
          </p:cNvSpPr>
          <p:nvPr/>
        </p:nvSpPr>
        <p:spPr>
          <a:xfrm>
            <a:off x="492405" y="3282135"/>
            <a:ext cx="2224050" cy="705634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u="none" strike="noStrike" kern="1200" cap="all" spc="0" normalizeH="0">
                <a:solidFill>
                  <a:srgbClr val="334EAC"/>
                </a:solidFill>
                <a:effectLst/>
                <a:uFillTx/>
                <a:latin typeface="Geologica" charset="0"/>
                <a:ea typeface="Geologica" charset="0"/>
                <a:cs typeface="Geologica" charset="0"/>
              </a:defRPr>
            </a:lvl1pPr>
          </a:lstStyle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ru-RU" altLang="en-US" sz="1500" cap="none" dirty="0">
                <a:solidFill>
                  <a:schemeClr val="bg1"/>
                </a:solidFill>
                <a:latin typeface="Montserrat" panose="00000500000000000000" pitchFamily="2" charset="-52"/>
              </a:rPr>
              <a:t>Онлайн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ru-RU" altLang="en-US" sz="1500" cap="none" dirty="0">
                <a:solidFill>
                  <a:schemeClr val="bg1"/>
                </a:solidFill>
                <a:latin typeface="Montserrat" panose="00000500000000000000" pitchFamily="2" charset="-52"/>
              </a:rPr>
              <a:t>на </a:t>
            </a:r>
            <a:r>
              <a:rPr lang="en-US" altLang="en-US" sz="1500" cap="none" dirty="0">
                <a:solidFill>
                  <a:schemeClr val="bg1"/>
                </a:solidFill>
                <a:latin typeface="Montserrat" panose="00000500000000000000" pitchFamily="2" charset="-52"/>
              </a:rPr>
              <a:t>rosfindictant.ru</a:t>
            </a:r>
            <a:endParaRPr lang="ru-RU" sz="1500" cap="none" dirty="0">
              <a:solidFill>
                <a:schemeClr val="bg1"/>
              </a:solidFill>
              <a:latin typeface="Montserrat" panose="00000500000000000000" pitchFamily="2" charset="-52"/>
            </a:endParaRPr>
          </a:p>
        </p:txBody>
      </p:sp>
      <p:grpSp>
        <p:nvGrpSpPr>
          <p:cNvPr id="14" name="Группа 13"/>
          <p:cNvGrpSpPr/>
          <p:nvPr/>
        </p:nvGrpSpPr>
        <p:grpSpPr>
          <a:xfrm>
            <a:off x="5443022" y="2650339"/>
            <a:ext cx="1264859" cy="1264859"/>
            <a:chOff x="10404132" y="5223079"/>
            <a:chExt cx="1264859" cy="1264859"/>
          </a:xfrm>
        </p:grpSpPr>
        <p:sp>
          <p:nvSpPr>
            <p:cNvPr id="15" name="Скругленный прямоугольник 14"/>
            <p:cNvSpPr/>
            <p:nvPr/>
          </p:nvSpPr>
          <p:spPr>
            <a:xfrm>
              <a:off x="10404132" y="5223079"/>
              <a:ext cx="1264859" cy="1264859"/>
            </a:xfrm>
            <a:prstGeom prst="roundRect">
              <a:avLst>
                <a:gd name="adj" fmla="val 9438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6" name="Рисунок 15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404132" y="5223711"/>
              <a:ext cx="1264859" cy="1263595"/>
            </a:xfrm>
            <a:prstGeom prst="rect">
              <a:avLst/>
            </a:prstGeom>
          </p:spPr>
        </p:pic>
      </p:grpSp>
      <p:sp>
        <p:nvSpPr>
          <p:cNvPr id="17" name="Прямоугольник 16"/>
          <p:cNvSpPr/>
          <p:nvPr/>
        </p:nvSpPr>
        <p:spPr>
          <a:xfrm>
            <a:off x="367282" y="5679440"/>
            <a:ext cx="1306768" cy="926456"/>
          </a:xfrm>
          <a:prstGeom prst="rect">
            <a:avLst/>
          </a:prstGeom>
        </p:spPr>
        <p:txBody>
          <a:bodyPr wrap="none" anchor="ctr">
            <a:noAutofit/>
          </a:bodyPr>
          <a:lstStyle/>
          <a:p>
            <a:r>
              <a:rPr lang="ru-RU" b="1" dirty="0">
                <a:solidFill>
                  <a:srgbClr val="0048A2"/>
                </a:solidFill>
                <a:latin typeface="+mj-lt"/>
                <a:cs typeface="Trebuchet MS"/>
              </a:rPr>
              <a:t>Число</a:t>
            </a:r>
          </a:p>
          <a:p>
            <a:r>
              <a:rPr lang="ru-RU" b="1" dirty="0">
                <a:solidFill>
                  <a:srgbClr val="0048A2"/>
                </a:solidFill>
                <a:latin typeface="+mj-lt"/>
                <a:cs typeface="Trebuchet MS"/>
              </a:rPr>
              <a:t>стран-</a:t>
            </a:r>
          </a:p>
          <a:p>
            <a:r>
              <a:rPr lang="ru-RU" b="1" dirty="0">
                <a:solidFill>
                  <a:srgbClr val="0048A2"/>
                </a:solidFill>
                <a:latin typeface="+mj-lt"/>
                <a:cs typeface="Trebuchet MS"/>
              </a:rPr>
              <a:t>участниц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367282" y="4222650"/>
            <a:ext cx="1564852" cy="1000429"/>
          </a:xfrm>
          <a:prstGeom prst="rect">
            <a:avLst/>
          </a:prstGeom>
        </p:spPr>
        <p:txBody>
          <a:bodyPr wrap="none" anchor="ctr">
            <a:noAutofit/>
          </a:bodyPr>
          <a:lstStyle/>
          <a:p>
            <a:r>
              <a:rPr lang="ru-RU" b="1" dirty="0">
                <a:solidFill>
                  <a:srgbClr val="0048A2"/>
                </a:solidFill>
                <a:latin typeface="+mj-lt"/>
                <a:cs typeface="Trebuchet MS"/>
              </a:rPr>
              <a:t>Число</a:t>
            </a:r>
          </a:p>
          <a:p>
            <a:r>
              <a:rPr lang="ru-RU" b="1" dirty="0">
                <a:solidFill>
                  <a:srgbClr val="0048A2"/>
                </a:solidFill>
                <a:latin typeface="+mj-lt"/>
                <a:cs typeface="Trebuchet MS"/>
              </a:rPr>
              <a:t>участников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5671333" y="4448695"/>
            <a:ext cx="808235" cy="3231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 sz="1400" b="1" i="0" u="none" strike="noStrike" kern="1200" baseline="0">
                <a:solidFill>
                  <a:srgbClr val="072861"/>
                </a:solidFill>
                <a:latin typeface="Unbounded" pitchFamily="2" charset="-52"/>
                <a:ea typeface="+mn-ea"/>
                <a:cs typeface="+mn-cs"/>
              </a:defRPr>
            </a:pPr>
            <a:r>
              <a:rPr lang="en-US" sz="1500" b="1" kern="1200" dirty="0">
                <a:solidFill>
                  <a:srgbClr val="0048A2"/>
                </a:solidFill>
                <a:latin typeface="+mj-lt"/>
              </a:rPr>
              <a:t>53 252</a:t>
            </a:r>
          </a:p>
        </p:txBody>
      </p:sp>
      <p:pic>
        <p:nvPicPr>
          <p:cNvPr id="20" name="Рисунок 19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1" t="6449" r="808" b="39359"/>
          <a:stretch/>
        </p:blipFill>
        <p:spPr>
          <a:xfrm>
            <a:off x="6991789" y="4771860"/>
            <a:ext cx="4792172" cy="1834036"/>
          </a:xfrm>
          <a:prstGeom prst="roundRect">
            <a:avLst>
              <a:gd name="adj" fmla="val 5375"/>
            </a:avLst>
          </a:prstGeom>
        </p:spPr>
      </p:pic>
    </p:spTree>
    <p:extLst>
      <p:ext uri="{BB962C8B-B14F-4D97-AF65-F5344CB8AC3E}">
        <p14:creationId xmlns:p14="http://schemas.microsoft.com/office/powerpoint/2010/main" val="10241839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93170" y="171738"/>
            <a:ext cx="11698829" cy="477054"/>
          </a:xfrm>
          <a:prstGeom prst="roundRect">
            <a:avLst>
              <a:gd name="adj" fmla="val 0"/>
            </a:avLst>
          </a:prstGeom>
          <a:noFill/>
          <a:ln w="19050">
            <a:noFill/>
          </a:ln>
        </p:spPr>
        <p:txBody>
          <a:bodyPr wrap="square" anchor="ctr">
            <a:spAutoFit/>
          </a:bodyPr>
          <a:lstStyle>
            <a:defPPr>
              <a:defRPr lang="zh-CN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ru-RU" sz="2500" b="1" dirty="0">
                <a:solidFill>
                  <a:srgbClr val="0048A2"/>
                </a:solidFill>
                <a:latin typeface="Montserrat" panose="00000500000000000000" pitchFamily="2" charset="-52"/>
              </a:rPr>
              <a:t>ФИНфорс - голос молодежи в сфере финансовой безопасности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04" t="1509" r="3204" b="1612"/>
          <a:stretch/>
        </p:blipFill>
        <p:spPr>
          <a:xfrm>
            <a:off x="442913" y="1037571"/>
            <a:ext cx="4129087" cy="5339200"/>
          </a:xfrm>
          <a:prstGeom prst="roundRect">
            <a:avLst>
              <a:gd name="adj" fmla="val 2933"/>
            </a:avLst>
          </a:prstGeom>
          <a:solidFill>
            <a:schemeClr val="bg1"/>
          </a:solidFill>
          <a:ln w="19050">
            <a:solidFill>
              <a:srgbClr val="9E005D"/>
            </a:solidFill>
          </a:ln>
        </p:spPr>
      </p:pic>
      <p:sp>
        <p:nvSpPr>
          <p:cNvPr id="5" name="Заголовок 2"/>
          <p:cNvSpPr txBox="1">
            <a:spLocks/>
          </p:cNvSpPr>
          <p:nvPr/>
        </p:nvSpPr>
        <p:spPr>
          <a:xfrm>
            <a:off x="4916783" y="1037570"/>
            <a:ext cx="6833783" cy="1449727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u="none" strike="noStrike" kern="1200" cap="all" spc="0" normalizeH="0">
                <a:solidFill>
                  <a:srgbClr val="334EAC"/>
                </a:solidFill>
                <a:effectLst/>
                <a:uFillTx/>
                <a:latin typeface="Geologica" charset="0"/>
                <a:ea typeface="Geologica" charset="0"/>
                <a:cs typeface="Geologica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ru-RU" altLang="en-US" sz="1500" cap="none" dirty="0">
                <a:solidFill>
                  <a:schemeClr val="tx1"/>
                </a:solidFill>
                <a:latin typeface="Montserrat" panose="00000500000000000000" pitchFamily="2" charset="-52"/>
              </a:rPr>
              <a:t>Миссия канала</a:t>
            </a:r>
            <a:r>
              <a:rPr lang="en-US" altLang="en-US" sz="1500" cap="none" dirty="0">
                <a:solidFill>
                  <a:schemeClr val="tx1"/>
                </a:solidFill>
                <a:latin typeface="Montserrat" panose="00000500000000000000" pitchFamily="2" charset="-52"/>
              </a:rPr>
              <a:t> </a:t>
            </a:r>
            <a:r>
              <a:rPr lang="ru-RU" altLang="en-US" sz="1500" cap="none" dirty="0">
                <a:solidFill>
                  <a:schemeClr val="tx1"/>
                </a:solidFill>
                <a:latin typeface="Montserrat" panose="00000500000000000000" pitchFamily="2" charset="-52"/>
              </a:rPr>
              <a:t>—</a:t>
            </a:r>
            <a:r>
              <a:rPr lang="en-US" altLang="en-US" sz="1500" cap="none" dirty="0">
                <a:solidFill>
                  <a:schemeClr val="tx1"/>
                </a:solidFill>
                <a:latin typeface="Montserrat" panose="00000500000000000000" pitchFamily="2" charset="-52"/>
              </a:rPr>
              <a:t> </a:t>
            </a:r>
            <a:r>
              <a:rPr lang="ru-RU" altLang="en-US" sz="1500" cap="none" dirty="0">
                <a:solidFill>
                  <a:schemeClr val="tx1"/>
                </a:solidFill>
                <a:latin typeface="Montserrat" panose="00000500000000000000" pitchFamily="2" charset="-52"/>
              </a:rPr>
              <a:t>повышать осведомлённость молодёжи</a:t>
            </a:r>
          </a:p>
          <a:p>
            <a:pPr>
              <a:lnSpc>
                <a:spcPct val="100000"/>
              </a:lnSpc>
            </a:pPr>
            <a:r>
              <a:rPr lang="ru-RU" altLang="en-US" sz="1500" cap="none" dirty="0">
                <a:solidFill>
                  <a:schemeClr val="tx1"/>
                </a:solidFill>
                <a:latin typeface="Montserrat" panose="00000500000000000000" pitchFamily="2" charset="-52"/>
              </a:rPr>
              <a:t>в сфере финансовой безопасности. Школьники рассказывают сверстникам о финансовых рисках и мошенничестве доступным языком — без академизма и занудства.</a:t>
            </a:r>
          </a:p>
          <a:p>
            <a:pPr>
              <a:lnSpc>
                <a:spcPct val="100000"/>
              </a:lnSpc>
            </a:pPr>
            <a:r>
              <a:rPr lang="ru-RU" altLang="en-US" sz="1500" cap="none" dirty="0">
                <a:solidFill>
                  <a:srgbClr val="9E005D"/>
                </a:solidFill>
                <a:latin typeface="Montserrat" panose="00000500000000000000" pitchFamily="2" charset="-52"/>
              </a:rPr>
              <a:t>Канал создан финалистами Международной олимпиады</a:t>
            </a:r>
          </a:p>
          <a:p>
            <a:pPr>
              <a:lnSpc>
                <a:spcPct val="100000"/>
              </a:lnSpc>
            </a:pPr>
            <a:r>
              <a:rPr lang="ru-RU" altLang="en-US" sz="1500" cap="none" dirty="0">
                <a:solidFill>
                  <a:srgbClr val="9E005D"/>
                </a:solidFill>
                <a:latin typeface="Montserrat" panose="00000500000000000000" pitchFamily="2" charset="-52"/>
              </a:rPr>
              <a:t>по финансовой безопасности.</a:t>
            </a:r>
          </a:p>
        </p:txBody>
      </p:sp>
      <p:sp>
        <p:nvSpPr>
          <p:cNvPr id="7" name="Заголовок 2"/>
          <p:cNvSpPr txBox="1">
            <a:spLocks/>
          </p:cNvSpPr>
          <p:nvPr/>
        </p:nvSpPr>
        <p:spPr>
          <a:xfrm>
            <a:off x="787696" y="2240843"/>
            <a:ext cx="3440978" cy="1801070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u="none" strike="noStrike" kern="1200" cap="all" spc="0" normalizeH="0">
                <a:solidFill>
                  <a:srgbClr val="334EAC"/>
                </a:solidFill>
                <a:effectLst/>
                <a:uFillTx/>
                <a:latin typeface="Geologica" charset="0"/>
                <a:ea typeface="Geologica" charset="0"/>
                <a:cs typeface="Geologica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ru-RU" altLang="en-US" sz="1500" cap="none" dirty="0">
                <a:solidFill>
                  <a:schemeClr val="tx1"/>
                </a:solidFill>
                <a:latin typeface="+mj-lt"/>
              </a:rPr>
              <a:t>Команда </a:t>
            </a:r>
            <a:r>
              <a:rPr lang="ru-RU" altLang="en-US" sz="1500" cap="none" dirty="0" err="1">
                <a:solidFill>
                  <a:schemeClr val="tx1"/>
                </a:solidFill>
                <a:latin typeface="+mj-lt"/>
              </a:rPr>
              <a:t>креаторов</a:t>
            </a:r>
            <a:r>
              <a:rPr lang="ru-RU" altLang="en-US" sz="1500" cap="none" dirty="0">
                <a:solidFill>
                  <a:schemeClr val="tx1"/>
                </a:solidFill>
                <a:latin typeface="+mj-lt"/>
              </a:rPr>
              <a:t> из</a:t>
            </a:r>
          </a:p>
          <a:p>
            <a:pPr algn="ctr">
              <a:lnSpc>
                <a:spcPct val="100000"/>
              </a:lnSpc>
            </a:pPr>
            <a:endParaRPr lang="ru-RU" altLang="en-US" sz="1500" cap="none" dirty="0">
              <a:solidFill>
                <a:schemeClr val="tx1"/>
              </a:solidFill>
              <a:latin typeface="+mj-lt"/>
            </a:endParaRPr>
          </a:p>
          <a:p>
            <a:pPr algn="ctr">
              <a:lnSpc>
                <a:spcPct val="100000"/>
              </a:lnSpc>
            </a:pPr>
            <a:endParaRPr lang="ru-RU" altLang="en-US" sz="1500" cap="none" dirty="0">
              <a:solidFill>
                <a:schemeClr val="tx1"/>
              </a:solidFill>
              <a:latin typeface="+mj-lt"/>
            </a:endParaRPr>
          </a:p>
          <a:p>
            <a:pPr algn="ctr">
              <a:lnSpc>
                <a:spcPct val="100000"/>
              </a:lnSpc>
            </a:pPr>
            <a:endParaRPr lang="en-US" altLang="en-US" sz="1500" cap="none" dirty="0">
              <a:solidFill>
                <a:schemeClr val="tx1"/>
              </a:solidFill>
              <a:latin typeface="+mj-lt"/>
            </a:endParaRPr>
          </a:p>
          <a:p>
            <a:pPr algn="ctr">
              <a:lnSpc>
                <a:spcPct val="100000"/>
              </a:lnSpc>
            </a:pPr>
            <a:r>
              <a:rPr lang="ru-RU" altLang="en-US" sz="1500" cap="none" dirty="0">
                <a:solidFill>
                  <a:schemeClr val="tx1"/>
                </a:solidFill>
                <a:latin typeface="+mj-lt"/>
              </a:rPr>
              <a:t>против мошенников. </a:t>
            </a:r>
            <a:r>
              <a:rPr lang="ru-RU" altLang="en-US" sz="1500" b="0" cap="none" dirty="0">
                <a:solidFill>
                  <a:schemeClr val="tx1"/>
                </a:solidFill>
                <a:latin typeface="+mj-lt"/>
              </a:rPr>
              <a:t>Разоблачаем схемы</a:t>
            </a:r>
            <a:endParaRPr lang="en-US" altLang="en-US" sz="1500" b="0" cap="none" dirty="0">
              <a:solidFill>
                <a:schemeClr val="tx1"/>
              </a:solidFill>
              <a:latin typeface="+mj-lt"/>
            </a:endParaRPr>
          </a:p>
          <a:p>
            <a:pPr algn="ctr">
              <a:lnSpc>
                <a:spcPct val="100000"/>
              </a:lnSpc>
            </a:pPr>
            <a:r>
              <a:rPr lang="ru-RU" altLang="en-US" sz="1500" b="0" cap="none" dirty="0">
                <a:solidFill>
                  <a:schemeClr val="tx1"/>
                </a:solidFill>
                <a:latin typeface="+mj-lt"/>
              </a:rPr>
              <a:t>без скуки и с юмором. </a:t>
            </a:r>
            <a:endParaRPr lang="en-US" altLang="en-US" sz="1500" b="0" cap="none" dirty="0">
              <a:solidFill>
                <a:schemeClr val="tx1"/>
              </a:solidFill>
              <a:latin typeface="+mj-lt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072" y="4128835"/>
            <a:ext cx="1138167" cy="1138167"/>
          </a:xfrm>
          <a:prstGeom prst="rect">
            <a:avLst/>
          </a:prstGeom>
        </p:spPr>
      </p:pic>
      <p:grpSp>
        <p:nvGrpSpPr>
          <p:cNvPr id="9" name="Группа 8"/>
          <p:cNvGrpSpPr/>
          <p:nvPr/>
        </p:nvGrpSpPr>
        <p:grpSpPr>
          <a:xfrm>
            <a:off x="1411812" y="2633344"/>
            <a:ext cx="2192747" cy="528757"/>
            <a:chOff x="6221108" y="4764647"/>
            <a:chExt cx="2192747" cy="528757"/>
          </a:xfrm>
        </p:grpSpPr>
        <p:pic>
          <p:nvPicPr>
            <p:cNvPr id="10" name="Рисунок 9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054605" y="4802384"/>
              <a:ext cx="359250" cy="422059"/>
            </a:xfrm>
            <a:prstGeom prst="rect">
              <a:avLst/>
            </a:prstGeom>
            <a:ln>
              <a:noFill/>
            </a:ln>
            <a:effectLst>
              <a:outerShdw blurRad="38100" dir="20400000" sx="104000" sy="104000" algn="tl" rotWithShape="0">
                <a:srgbClr val="333333">
                  <a:alpha val="36000"/>
                </a:srgbClr>
              </a:outerShdw>
            </a:effectLst>
          </p:spPr>
        </p:pic>
        <p:pic>
          <p:nvPicPr>
            <p:cNvPr id="11" name="Рисунок 10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21108" y="4781068"/>
              <a:ext cx="439382" cy="496537"/>
            </a:xfrm>
            <a:prstGeom prst="rect">
              <a:avLst/>
            </a:prstGeom>
          </p:spPr>
        </p:pic>
        <p:pic>
          <p:nvPicPr>
            <p:cNvPr id="12" name="Рисунок 11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678202" y="4764647"/>
              <a:ext cx="428666" cy="497534"/>
            </a:xfrm>
            <a:prstGeom prst="rect">
              <a:avLst/>
            </a:prstGeom>
          </p:spPr>
        </p:pic>
        <p:pic>
          <p:nvPicPr>
            <p:cNvPr id="13" name="Рисунок 12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71295" y="4786150"/>
              <a:ext cx="428666" cy="507254"/>
            </a:xfrm>
            <a:prstGeom prst="rect">
              <a:avLst/>
            </a:prstGeom>
          </p:spPr>
        </p:pic>
        <p:pic>
          <p:nvPicPr>
            <p:cNvPr id="14" name="Рисунок 13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113956" y="4781068"/>
              <a:ext cx="442955" cy="496538"/>
            </a:xfrm>
            <a:prstGeom prst="rect">
              <a:avLst/>
            </a:prstGeom>
          </p:spPr>
        </p:pic>
      </p:grpSp>
      <p:sp>
        <p:nvSpPr>
          <p:cNvPr id="15" name="Прямоугольник 14"/>
          <p:cNvSpPr/>
          <p:nvPr/>
        </p:nvSpPr>
        <p:spPr>
          <a:xfrm>
            <a:off x="411758" y="5371493"/>
            <a:ext cx="2204795" cy="7848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500" b="1" dirty="0">
                <a:solidFill>
                  <a:srgbClr val="072861"/>
                </a:solidFill>
                <a:latin typeface="Montserrat" panose="00000500000000000000" pitchFamily="2" charset="-52"/>
                <a:ea typeface="Geologica" charset="0"/>
                <a:cs typeface="Geologica" charset="0"/>
                <a:hlinkClick r:id="rId9"/>
              </a:rPr>
              <a:t>@</a:t>
            </a:r>
            <a:r>
              <a:rPr lang="ru-RU" sz="1500" b="1" dirty="0" err="1">
                <a:solidFill>
                  <a:srgbClr val="072861"/>
                </a:solidFill>
                <a:latin typeface="Montserrat" panose="00000500000000000000" pitchFamily="2" charset="-52"/>
                <a:ea typeface="Geologica" charset="0"/>
                <a:cs typeface="Geologica" charset="0"/>
                <a:hlinkClick r:id="rId9"/>
              </a:rPr>
              <a:t>a_fins</a:t>
            </a:r>
            <a:endParaRPr lang="ru-RU" sz="1500" b="1" dirty="0">
              <a:solidFill>
                <a:srgbClr val="072861"/>
              </a:solidFill>
              <a:latin typeface="Montserrat" panose="00000500000000000000" pitchFamily="2" charset="-52"/>
              <a:ea typeface="Geologica" charset="0"/>
              <a:cs typeface="Geologica" charset="0"/>
            </a:endParaRPr>
          </a:p>
          <a:p>
            <a:pPr algn="ctr"/>
            <a:r>
              <a:rPr lang="en-US" altLang="en-US" sz="1500" b="1" dirty="0">
                <a:solidFill>
                  <a:srgbClr val="072861"/>
                </a:solidFill>
                <a:latin typeface="Montserrat" panose="00000500000000000000" pitchFamily="2" charset="-52"/>
                <a:hlinkClick r:id="rId9"/>
              </a:rPr>
              <a:t>Telegram</a:t>
            </a:r>
            <a:r>
              <a:rPr lang="ru-RU" altLang="en-US" sz="1500" b="1" dirty="0">
                <a:solidFill>
                  <a:srgbClr val="072861"/>
                </a:solidFill>
                <a:latin typeface="Montserrat" panose="00000500000000000000" pitchFamily="2" charset="-52"/>
                <a:hlinkClick r:id="rId9"/>
              </a:rPr>
              <a:t>-канал ФИНфорс</a:t>
            </a:r>
            <a:endParaRPr lang="ru-RU" altLang="en-US" sz="1500" b="1" dirty="0">
              <a:solidFill>
                <a:srgbClr val="072861"/>
              </a:solidFill>
              <a:latin typeface="Montserrat" panose="00000500000000000000" pitchFamily="2" charset="-52"/>
            </a:endParaRP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4295" y="827551"/>
            <a:ext cx="1326370" cy="1326370"/>
          </a:xfrm>
          <a:prstGeom prst="rect">
            <a:avLst/>
          </a:prstGeom>
        </p:spPr>
      </p:pic>
      <p:sp>
        <p:nvSpPr>
          <p:cNvPr id="17" name="Прямоугольник 16"/>
          <p:cNvSpPr/>
          <p:nvPr/>
        </p:nvSpPr>
        <p:spPr>
          <a:xfrm>
            <a:off x="2526152" y="5393416"/>
            <a:ext cx="1944655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500" b="1" dirty="0">
                <a:solidFill>
                  <a:srgbClr val="072861"/>
                </a:solidFill>
                <a:latin typeface="Montserrat" panose="00000500000000000000" pitchFamily="2" charset="-52"/>
                <a:ea typeface="Geologica" charset="0"/>
                <a:cs typeface="Geologica" charset="0"/>
                <a:hlinkClick r:id="rId11"/>
              </a:rPr>
              <a:t>Сообщество</a:t>
            </a:r>
            <a:endParaRPr lang="en-US" sz="1500" b="1" dirty="0">
              <a:solidFill>
                <a:srgbClr val="072861"/>
              </a:solidFill>
              <a:latin typeface="Montserrat" panose="00000500000000000000" pitchFamily="2" charset="-52"/>
              <a:ea typeface="Geologica" charset="0"/>
              <a:cs typeface="Geologica" charset="0"/>
              <a:hlinkClick r:id="rId11"/>
            </a:endParaRPr>
          </a:p>
          <a:p>
            <a:pPr algn="ctr"/>
            <a:r>
              <a:rPr lang="ru-RU" sz="1500" b="1" dirty="0">
                <a:solidFill>
                  <a:srgbClr val="072861"/>
                </a:solidFill>
                <a:latin typeface="Montserrat" panose="00000500000000000000" pitchFamily="2" charset="-52"/>
                <a:ea typeface="Geologica" charset="0"/>
                <a:cs typeface="Geologica" charset="0"/>
                <a:hlinkClick r:id="rId11"/>
              </a:rPr>
              <a:t>на платформе</a:t>
            </a:r>
            <a:endParaRPr lang="en-US" sz="1500" b="1" dirty="0">
              <a:solidFill>
                <a:srgbClr val="072861"/>
              </a:solidFill>
              <a:latin typeface="Montserrat" panose="00000500000000000000" pitchFamily="2" charset="-52"/>
              <a:ea typeface="Geologica" charset="0"/>
              <a:cs typeface="Geologica" charset="0"/>
              <a:hlinkClick r:id="rId11"/>
            </a:endParaRPr>
          </a:p>
          <a:p>
            <a:pPr algn="ctr"/>
            <a:r>
              <a:rPr lang="ru-RU" sz="1500" b="1" dirty="0">
                <a:solidFill>
                  <a:srgbClr val="072861"/>
                </a:solidFill>
                <a:latin typeface="Montserrat" panose="00000500000000000000" pitchFamily="2" charset="-52"/>
                <a:hlinkClick r:id="rId11"/>
              </a:rPr>
              <a:t>«Содружество»</a:t>
            </a:r>
            <a:endParaRPr lang="ru-RU" altLang="en-US" sz="1500" b="1" dirty="0">
              <a:solidFill>
                <a:srgbClr val="072861"/>
              </a:solidFill>
              <a:latin typeface="Montserrat" panose="00000500000000000000" pitchFamily="2" charset="-52"/>
            </a:endParaRPr>
          </a:p>
          <a:p>
            <a:pPr algn="ctr"/>
            <a:r>
              <a:rPr lang="ru-RU" sz="1500" b="1" dirty="0">
                <a:solidFill>
                  <a:srgbClr val="072861"/>
                </a:solidFill>
                <a:latin typeface="Montserrat" panose="00000500000000000000" pitchFamily="2" charset="-52"/>
                <a:ea typeface="Geologica" charset="0"/>
                <a:cs typeface="Geologica" charset="0"/>
              </a:rPr>
              <a:t> </a:t>
            </a: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4913719" y="2602234"/>
            <a:ext cx="4716417" cy="1286050"/>
          </a:xfrm>
          <a:prstGeom prst="roundRect">
            <a:avLst>
              <a:gd name="adj" fmla="val 8281"/>
            </a:avLst>
          </a:prstGeom>
          <a:solidFill>
            <a:srgbClr val="9E005D"/>
          </a:solidFill>
          <a:ln w="19050"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vertOverflow="overflow" horzOverflow="overflow" vert="horz" wrap="square" lIns="108000" tIns="108000" rIns="108000" bIns="108000" numCol="1" spcCol="0" rtlCol="0" fromWordArt="0" anchor="ctr" anchorCtr="0" forceAA="0" compatLnSpc="1">
            <a:noAutofit/>
          </a:bodyPr>
          <a:lstStyle/>
          <a:p>
            <a:pPr>
              <a:buClrTx/>
              <a:buFont typeface="Wingdings" panose="05000000000000000000" charset="0"/>
            </a:pPr>
            <a:r>
              <a:rPr lang="ru-RU" altLang="en-US" sz="1500" b="1" dirty="0">
                <a:solidFill>
                  <a:schemeClr val="bg1"/>
                </a:solidFill>
                <a:latin typeface="Montserrat" panose="00000500000000000000" pitchFamily="2" charset="-52"/>
                <a:cs typeface="Geologica" charset="0"/>
              </a:rPr>
              <a:t>Аудитория</a:t>
            </a:r>
            <a:r>
              <a:rPr lang="en-US" altLang="en-US" sz="1500" b="1" dirty="0">
                <a:solidFill>
                  <a:schemeClr val="bg1"/>
                </a:solidFill>
                <a:latin typeface="Montserrat" panose="00000500000000000000" pitchFamily="2" charset="-52"/>
                <a:cs typeface="Geologica" charset="0"/>
              </a:rPr>
              <a:t>: </a:t>
            </a:r>
            <a:r>
              <a:rPr lang="ru-RU" altLang="en-US" sz="1500" b="1" dirty="0">
                <a:solidFill>
                  <a:schemeClr val="bg1"/>
                </a:solidFill>
                <a:latin typeface="Montserrat" panose="00000500000000000000" pitchFamily="2" charset="-52"/>
                <a:cs typeface="Geologica" charset="0"/>
              </a:rPr>
              <a:t>школьники 9–11 классов.</a:t>
            </a:r>
          </a:p>
          <a:p>
            <a:pPr>
              <a:buClrTx/>
              <a:buFont typeface="Wingdings" panose="05000000000000000000" charset="0"/>
            </a:pPr>
            <a:r>
              <a:rPr lang="ru-RU" altLang="en-US" sz="1500" b="1" dirty="0">
                <a:solidFill>
                  <a:schemeClr val="bg1"/>
                </a:solidFill>
                <a:latin typeface="Montserrat" panose="00000500000000000000" pitchFamily="2" charset="-52"/>
                <a:cs typeface="Geologica" charset="0"/>
              </a:rPr>
              <a:t>Контент создаётся школьниками</a:t>
            </a:r>
          </a:p>
          <a:p>
            <a:pPr>
              <a:buClrTx/>
              <a:buFont typeface="Wingdings" panose="05000000000000000000" charset="0"/>
            </a:pPr>
            <a:r>
              <a:rPr lang="ru-RU" altLang="en-US" sz="1500" b="1" dirty="0">
                <a:solidFill>
                  <a:schemeClr val="bg1"/>
                </a:solidFill>
                <a:latin typeface="Montserrat" panose="00000500000000000000" pitchFamily="2" charset="-52"/>
                <a:cs typeface="Geologica" charset="0"/>
              </a:rPr>
              <a:t>для школьников — это принципиальная особенность канала.</a:t>
            </a:r>
          </a:p>
        </p:txBody>
      </p:sp>
      <p:sp>
        <p:nvSpPr>
          <p:cNvPr id="20" name="Заголовок 2"/>
          <p:cNvSpPr txBox="1">
            <a:spLocks/>
          </p:cNvSpPr>
          <p:nvPr/>
        </p:nvSpPr>
        <p:spPr>
          <a:xfrm>
            <a:off x="4916783" y="4041913"/>
            <a:ext cx="3544045" cy="2590115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u="none" strike="noStrike" kern="1200" cap="all" spc="0" normalizeH="0">
                <a:solidFill>
                  <a:srgbClr val="334EAC"/>
                </a:solidFill>
                <a:effectLst/>
                <a:uFillTx/>
                <a:latin typeface="Geologica" charset="0"/>
                <a:ea typeface="Geologica" charset="0"/>
                <a:cs typeface="Geologica" charset="0"/>
              </a:defRPr>
            </a:lvl1pPr>
          </a:lstStyle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ru-RU" altLang="en-US" sz="1500" cap="none" dirty="0">
                <a:solidFill>
                  <a:srgbClr val="0048A2"/>
                </a:solidFill>
                <a:latin typeface="Montserrat" panose="00000500000000000000" pitchFamily="2" charset="-52"/>
              </a:rPr>
              <a:t>Форматы публикаций</a:t>
            </a:r>
            <a:r>
              <a:rPr lang="en-US" altLang="en-US" sz="1500" cap="none" dirty="0">
                <a:solidFill>
                  <a:srgbClr val="0048A2"/>
                </a:solidFill>
                <a:latin typeface="Montserrat" panose="00000500000000000000" pitchFamily="2" charset="-52"/>
              </a:rPr>
              <a:t>:</a:t>
            </a:r>
            <a:endParaRPr lang="ru-RU" altLang="en-US" sz="1500" cap="none" dirty="0">
              <a:solidFill>
                <a:srgbClr val="0048A2"/>
              </a:solidFill>
              <a:latin typeface="Montserrat" panose="00000500000000000000" pitchFamily="2" charset="-52"/>
            </a:endParaRPr>
          </a:p>
          <a:p>
            <a:pPr marL="285750" indent="-285750">
              <a:lnSpc>
                <a:spcPct val="100000"/>
              </a:lnSpc>
              <a:spcAft>
                <a:spcPts val="600"/>
              </a:spcAft>
              <a:buClr>
                <a:srgbClr val="0048A2"/>
              </a:buClr>
              <a:buFont typeface="Arial" panose="020B0604020202020204" pitchFamily="34" charset="0"/>
              <a:buChar char="•"/>
            </a:pPr>
            <a:r>
              <a:rPr lang="ru-RU" altLang="en-US" sz="1500" cap="none" dirty="0">
                <a:solidFill>
                  <a:schemeClr val="tx1"/>
                </a:solidFill>
                <a:latin typeface="Montserrat" panose="00000500000000000000" pitchFamily="2" charset="-52"/>
              </a:rPr>
              <a:t>Короткие образовательные и развлекательные видео</a:t>
            </a:r>
          </a:p>
          <a:p>
            <a:pPr marL="285750" indent="-285750">
              <a:lnSpc>
                <a:spcPct val="100000"/>
              </a:lnSpc>
              <a:spcAft>
                <a:spcPts val="600"/>
              </a:spcAft>
              <a:buClr>
                <a:srgbClr val="0048A2"/>
              </a:buClr>
              <a:buFont typeface="Arial" panose="020B0604020202020204" pitchFamily="34" charset="0"/>
              <a:buChar char="•"/>
            </a:pPr>
            <a:r>
              <a:rPr lang="ru-RU" altLang="en-US" sz="1500" cap="none" dirty="0" err="1">
                <a:solidFill>
                  <a:schemeClr val="tx1"/>
                </a:solidFill>
                <a:latin typeface="Montserrat" panose="00000500000000000000" pitchFamily="2" charset="-52"/>
              </a:rPr>
              <a:t>Мем</a:t>
            </a:r>
            <a:r>
              <a:rPr lang="ru-RU" altLang="en-US" sz="1500" cap="none" dirty="0">
                <a:solidFill>
                  <a:schemeClr val="tx1"/>
                </a:solidFill>
                <a:latin typeface="Montserrat" panose="00000500000000000000" pitchFamily="2" charset="-52"/>
              </a:rPr>
              <a:t>-картинки на финансовые темы</a:t>
            </a:r>
          </a:p>
          <a:p>
            <a:pPr marL="285750" indent="-285750">
              <a:lnSpc>
                <a:spcPct val="100000"/>
              </a:lnSpc>
              <a:spcAft>
                <a:spcPts val="600"/>
              </a:spcAft>
              <a:buClr>
                <a:srgbClr val="0048A2"/>
              </a:buClr>
              <a:buFont typeface="Arial" panose="020B0604020202020204" pitchFamily="34" charset="0"/>
              <a:buChar char="•"/>
            </a:pPr>
            <a:r>
              <a:rPr lang="ru-RU" altLang="en-US" sz="1500" cap="none" dirty="0">
                <a:solidFill>
                  <a:schemeClr val="tx1"/>
                </a:solidFill>
                <a:latin typeface="Montserrat" panose="00000500000000000000" pitchFamily="2" charset="-52"/>
              </a:rPr>
              <a:t>Текстовые посты и карточки</a:t>
            </a:r>
          </a:p>
          <a:p>
            <a:pPr marL="285750" indent="-285750">
              <a:lnSpc>
                <a:spcPct val="100000"/>
              </a:lnSpc>
              <a:spcAft>
                <a:spcPts val="600"/>
              </a:spcAft>
              <a:buClr>
                <a:srgbClr val="0048A2"/>
              </a:buClr>
              <a:buFont typeface="Arial" panose="020B0604020202020204" pitchFamily="34" charset="0"/>
              <a:buChar char="•"/>
            </a:pPr>
            <a:r>
              <a:rPr lang="ru-RU" altLang="en-US" sz="1500" cap="none" dirty="0" err="1">
                <a:solidFill>
                  <a:schemeClr val="tx1"/>
                </a:solidFill>
                <a:latin typeface="Montserrat" panose="00000500000000000000" pitchFamily="2" charset="-52"/>
              </a:rPr>
              <a:t>Интерактив</a:t>
            </a:r>
            <a:r>
              <a:rPr lang="ru-RU" altLang="en-US" sz="1500" cap="none" dirty="0">
                <a:solidFill>
                  <a:schemeClr val="tx1"/>
                </a:solidFill>
                <a:latin typeface="Montserrat" panose="00000500000000000000" pitchFamily="2" charset="-52"/>
              </a:rPr>
              <a:t>: мини-задачи, </a:t>
            </a:r>
            <a:r>
              <a:rPr lang="ru-RU" altLang="en-US" sz="1500" cap="none" dirty="0" err="1">
                <a:solidFill>
                  <a:schemeClr val="tx1"/>
                </a:solidFill>
                <a:latin typeface="Montserrat" panose="00000500000000000000" pitchFamily="2" charset="-52"/>
              </a:rPr>
              <a:t>квизы</a:t>
            </a:r>
            <a:r>
              <a:rPr lang="ru-RU" altLang="en-US" sz="1500" cap="none" dirty="0">
                <a:solidFill>
                  <a:schemeClr val="tx1"/>
                </a:solidFill>
                <a:latin typeface="Montserrat" panose="00000500000000000000" pitchFamily="2" charset="-52"/>
              </a:rPr>
              <a:t>, голосования</a:t>
            </a:r>
          </a:p>
        </p:txBody>
      </p:sp>
      <p:pic>
        <p:nvPicPr>
          <p:cNvPr id="21" name="Рисунок 20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0304" y="4142529"/>
            <a:ext cx="1116350" cy="1116350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8290" b="25161"/>
          <a:stretch/>
        </p:blipFill>
        <p:spPr>
          <a:xfrm>
            <a:off x="7684579" y="2153921"/>
            <a:ext cx="4507421" cy="47040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75403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Рисунок 40">
            <a:extLst>
              <a:ext uri="{FF2B5EF4-FFF2-40B4-BE49-F238E27FC236}">
                <a16:creationId xmlns:a16="http://schemas.microsoft.com/office/drawing/2014/main" id="{5642A123-59A2-4AC2-86AC-0F021BCD5366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3252" y="82550"/>
            <a:ext cx="12043172" cy="6881812"/>
          </a:xfrm>
          <a:prstGeom prst="rect">
            <a:avLst/>
          </a:prstGeom>
        </p:spPr>
      </p:pic>
      <p:sp>
        <p:nvSpPr>
          <p:cNvPr id="19" name="Объект 4">
            <a:extLst>
              <a:ext uri="{FF2B5EF4-FFF2-40B4-BE49-F238E27FC236}">
                <a16:creationId xmlns:a16="http://schemas.microsoft.com/office/drawing/2014/main" id="{8C569E5C-D351-4860-8B9A-2633F7BE3A31}"/>
              </a:ext>
            </a:extLst>
          </p:cNvPr>
          <p:cNvSpPr txBox="1">
            <a:spLocks/>
          </p:cNvSpPr>
          <p:nvPr/>
        </p:nvSpPr>
        <p:spPr>
          <a:xfrm>
            <a:off x="584989" y="789058"/>
            <a:ext cx="10718800" cy="494290"/>
          </a:xfrm>
          <a:prstGeom prst="roundRect">
            <a:avLst>
              <a:gd name="adj" fmla="val 22840"/>
            </a:avLst>
          </a:prstGeom>
          <a:solidFill>
            <a:srgbClr val="0048A2"/>
          </a:solidFill>
        </p:spPr>
        <p:txBody>
          <a:bodyPr wrap="square" anchor="ctr">
            <a:noAutofit/>
          </a:bodyPr>
          <a:lstStyle>
            <a:defPPr>
              <a:defRPr lang="ru-RU"/>
            </a:defPPr>
            <a:lvl1pPr>
              <a:defRPr sz="1550" b="1">
                <a:solidFill>
                  <a:schemeClr val="bg1"/>
                </a:solidFill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algn="ctr"/>
            <a:r>
              <a:rPr lang="ru-RU" sz="1600" dirty="0"/>
              <a:t>В странах СНГ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17B4745-9625-4FF8-BBE3-08D604BA0F01}"/>
              </a:ext>
            </a:extLst>
          </p:cNvPr>
          <p:cNvSpPr txBox="1"/>
          <p:nvPr/>
        </p:nvSpPr>
        <p:spPr>
          <a:xfrm>
            <a:off x="584990" y="1404799"/>
            <a:ext cx="7112320" cy="898612"/>
          </a:xfrm>
          <a:prstGeom prst="roundRect">
            <a:avLst/>
          </a:prstGeom>
          <a:solidFill>
            <a:srgbClr val="0048A2">
              <a:alpha val="20000"/>
            </a:srgbClr>
          </a:solidFill>
        </p:spPr>
        <p:txBody>
          <a:bodyPr vert="horz" lIns="91440" tIns="45720" rIns="91440" bIns="45720" rtlCol="0" anchor="ctr">
            <a:noAutofit/>
          </a:bodyPr>
          <a:lstStyle>
            <a:defPPr>
              <a:defRPr lang="ru-RU"/>
            </a:defPPr>
            <a:lvl1pPr indent="0" algn="ctr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>
                <a:solidFill>
                  <a:schemeClr val="bg1"/>
                </a:solidFill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ru-RU" sz="1500" dirty="0">
                <a:solidFill>
                  <a:srgbClr val="0048A2"/>
                </a:solidFill>
              </a:rPr>
              <a:t>Республики Казахстан, Таджикистан,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ru-RU" sz="1500" dirty="0">
                <a:solidFill>
                  <a:srgbClr val="0048A2"/>
                </a:solidFill>
              </a:rPr>
              <a:t>Узбекистан и Кыргызская Республика</a:t>
            </a:r>
          </a:p>
        </p:txBody>
      </p:sp>
      <p:sp>
        <p:nvSpPr>
          <p:cNvPr id="23" name="Объект 4">
            <a:extLst>
              <a:ext uri="{FF2B5EF4-FFF2-40B4-BE49-F238E27FC236}">
                <a16:creationId xmlns:a16="http://schemas.microsoft.com/office/drawing/2014/main" id="{C4450967-199B-4F6B-A398-58207B44EDCA}"/>
              </a:ext>
            </a:extLst>
          </p:cNvPr>
          <p:cNvSpPr txBox="1">
            <a:spLocks/>
          </p:cNvSpPr>
          <p:nvPr/>
        </p:nvSpPr>
        <p:spPr>
          <a:xfrm>
            <a:off x="584989" y="3730640"/>
            <a:ext cx="10718800" cy="494290"/>
          </a:xfrm>
          <a:prstGeom prst="roundRect">
            <a:avLst/>
          </a:prstGeom>
          <a:solidFill>
            <a:srgbClr val="9E005D"/>
          </a:solidFill>
        </p:spPr>
        <p:txBody>
          <a:bodyPr vert="horz" lIns="91440" tIns="45720" rIns="91440" bIns="45720" rtlCol="0" anchor="ctr">
            <a:noAutofit/>
          </a:bodyPr>
          <a:lstStyle>
            <a:defPPr>
              <a:defRPr lang="ru-RU"/>
            </a:defPPr>
            <a:lvl1pPr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300" b="1">
                <a:solidFill>
                  <a:schemeClr val="bg1"/>
                </a:solidFill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ru-RU" sz="1600" dirty="0"/>
              <a:t>В странах Африканского континента 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38AB5AF8-12E2-4A8F-8C9E-FC1AC5DDB549}"/>
              </a:ext>
            </a:extLst>
          </p:cNvPr>
          <p:cNvSpPr txBox="1"/>
          <p:nvPr/>
        </p:nvSpPr>
        <p:spPr>
          <a:xfrm>
            <a:off x="584990" y="4322487"/>
            <a:ext cx="7112320" cy="922151"/>
          </a:xfrm>
          <a:prstGeom prst="roundRect">
            <a:avLst/>
          </a:prstGeom>
          <a:solidFill>
            <a:srgbClr val="9E005D">
              <a:alpha val="20000"/>
            </a:srgbClr>
          </a:solidFill>
        </p:spPr>
        <p:txBody>
          <a:bodyPr vert="horz" lIns="91440" tIns="45720" rIns="91440" bIns="45720" rtlCol="0" anchor="ctr">
            <a:noAutofit/>
          </a:bodyPr>
          <a:lstStyle>
            <a:defPPr>
              <a:defRPr lang="ru-RU"/>
            </a:defPPr>
            <a:lvl1pPr indent="0" algn="ctr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>
                <a:solidFill>
                  <a:schemeClr val="bg1"/>
                </a:solidFill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ru-RU" sz="1500" dirty="0">
                <a:solidFill>
                  <a:srgbClr val="9E005D"/>
                </a:solidFill>
              </a:rPr>
              <a:t>Мадагаскар, Намибия, ЧАД,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ru-RU" sz="1500" dirty="0">
                <a:solidFill>
                  <a:srgbClr val="9E005D"/>
                </a:solidFill>
              </a:rPr>
              <a:t>Эфиопия, ЮАР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85D4C87-D63F-4884-870B-6135C9C7AB77}"/>
              </a:ext>
            </a:extLst>
          </p:cNvPr>
          <p:cNvSpPr txBox="1"/>
          <p:nvPr/>
        </p:nvSpPr>
        <p:spPr>
          <a:xfrm>
            <a:off x="584988" y="2424862"/>
            <a:ext cx="3505846" cy="1043899"/>
          </a:xfrm>
          <a:prstGeom prst="roundRect">
            <a:avLst>
              <a:gd name="adj" fmla="val 10125"/>
            </a:avLst>
          </a:prstGeom>
          <a:solidFill>
            <a:srgbClr val="0048A2">
              <a:alpha val="20000"/>
            </a:srgbClr>
          </a:solidFill>
        </p:spPr>
        <p:txBody>
          <a:bodyPr vert="horz" lIns="91440" tIns="45720" rIns="91440" bIns="45720" rtlCol="0" anchor="ctr">
            <a:noAutofit/>
          </a:bodyPr>
          <a:lstStyle>
            <a:defPPr>
              <a:defRPr lang="ru-RU"/>
            </a:defPPr>
            <a:lvl1pPr indent="0" algn="ctr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>
                <a:solidFill>
                  <a:schemeClr val="bg1"/>
                </a:solidFill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2500" dirty="0">
                <a:solidFill>
                  <a:srgbClr val="0048A2"/>
                </a:solidFill>
              </a:rPr>
              <a:t>5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1500" dirty="0">
                <a:solidFill>
                  <a:srgbClr val="0048A2"/>
                </a:solidFill>
              </a:rPr>
              <a:t>вузов МСИ, в т.ч. 2 славянских университета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9BE40475-E3A4-4C56-9048-2F64A5E71C60}"/>
              </a:ext>
            </a:extLst>
          </p:cNvPr>
          <p:cNvSpPr txBox="1"/>
          <p:nvPr/>
        </p:nvSpPr>
        <p:spPr>
          <a:xfrm>
            <a:off x="4191464" y="2424863"/>
            <a:ext cx="3505846" cy="1043898"/>
          </a:xfrm>
          <a:prstGeom prst="roundRect">
            <a:avLst>
              <a:gd name="adj" fmla="val 12698"/>
            </a:avLst>
          </a:prstGeom>
          <a:solidFill>
            <a:srgbClr val="0048A2">
              <a:alpha val="20000"/>
            </a:srgbClr>
          </a:solidFill>
        </p:spPr>
        <p:txBody>
          <a:bodyPr vert="horz" lIns="91440" tIns="45720" rIns="91440" bIns="45720" rtlCol="0" anchor="ctr">
            <a:noAutofit/>
          </a:bodyPr>
          <a:lstStyle>
            <a:defPPr>
              <a:defRPr lang="ru-RU"/>
            </a:defPPr>
            <a:lvl1pPr indent="0" algn="ctr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>
                <a:solidFill>
                  <a:schemeClr val="bg1"/>
                </a:solidFill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2500" dirty="0">
                <a:solidFill>
                  <a:srgbClr val="0048A2"/>
                </a:solidFill>
              </a:rPr>
              <a:t>4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1500" dirty="0">
                <a:solidFill>
                  <a:srgbClr val="0048A2"/>
                </a:solidFill>
              </a:rPr>
              <a:t>подразделения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1500" dirty="0">
                <a:solidFill>
                  <a:srgbClr val="0048A2"/>
                </a:solidFill>
              </a:rPr>
              <a:t>финансовой разведки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7461BA8E-23AA-4FA9-918F-312F7DB491B7}"/>
              </a:ext>
            </a:extLst>
          </p:cNvPr>
          <p:cNvSpPr txBox="1"/>
          <p:nvPr/>
        </p:nvSpPr>
        <p:spPr>
          <a:xfrm>
            <a:off x="7797941" y="2424862"/>
            <a:ext cx="3505846" cy="1043898"/>
          </a:xfrm>
          <a:prstGeom prst="roundRect">
            <a:avLst>
              <a:gd name="adj" fmla="val 11705"/>
            </a:avLst>
          </a:prstGeom>
          <a:solidFill>
            <a:srgbClr val="0048A2">
              <a:alpha val="20000"/>
            </a:srgbClr>
          </a:solidFill>
        </p:spPr>
        <p:txBody>
          <a:bodyPr vert="horz" lIns="91440" tIns="45720" rIns="91440" bIns="45720" rtlCol="0" anchor="ctr">
            <a:noAutofit/>
          </a:bodyPr>
          <a:lstStyle>
            <a:defPPr>
              <a:defRPr lang="ru-RU"/>
            </a:defPPr>
            <a:lvl1pPr indent="0" algn="ctr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>
                <a:solidFill>
                  <a:schemeClr val="bg1"/>
                </a:solidFill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2500" dirty="0">
                <a:solidFill>
                  <a:srgbClr val="0048A2"/>
                </a:solidFill>
              </a:rPr>
              <a:t>4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1500" dirty="0">
                <a:solidFill>
                  <a:srgbClr val="0048A2"/>
                </a:solidFill>
              </a:rPr>
              <a:t>образовательных ведомства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83EB987B-2727-48C9-8807-9983C754E2C3}"/>
              </a:ext>
            </a:extLst>
          </p:cNvPr>
          <p:cNvSpPr txBox="1"/>
          <p:nvPr/>
        </p:nvSpPr>
        <p:spPr>
          <a:xfrm>
            <a:off x="584988" y="5366443"/>
            <a:ext cx="3505846" cy="1044787"/>
          </a:xfrm>
          <a:prstGeom prst="roundRect">
            <a:avLst/>
          </a:prstGeom>
          <a:solidFill>
            <a:srgbClr val="9E005D">
              <a:alpha val="20000"/>
            </a:srgbClr>
          </a:solidFill>
        </p:spPr>
        <p:txBody>
          <a:bodyPr vert="horz" lIns="91440" tIns="45720" rIns="91440" bIns="45720" rtlCol="0" anchor="ctr">
            <a:noAutofit/>
          </a:bodyPr>
          <a:lstStyle>
            <a:defPPr>
              <a:defRPr lang="ru-RU"/>
            </a:defPPr>
            <a:lvl1pPr indent="0" algn="ctr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>
                <a:solidFill>
                  <a:schemeClr val="bg1"/>
                </a:solidFill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2500" dirty="0">
                <a:solidFill>
                  <a:srgbClr val="9E005D"/>
                </a:solidFill>
              </a:rPr>
              <a:t>2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1500" dirty="0">
                <a:solidFill>
                  <a:srgbClr val="9E005D"/>
                </a:solidFill>
              </a:rPr>
              <a:t>подразделения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1500" dirty="0">
                <a:solidFill>
                  <a:srgbClr val="9E005D"/>
                </a:solidFill>
              </a:rPr>
              <a:t>финансовой разведки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D0A32B75-4CF8-409A-A8A9-A88138358C96}"/>
              </a:ext>
            </a:extLst>
          </p:cNvPr>
          <p:cNvSpPr txBox="1"/>
          <p:nvPr/>
        </p:nvSpPr>
        <p:spPr>
          <a:xfrm>
            <a:off x="4191464" y="5366443"/>
            <a:ext cx="3505846" cy="1044787"/>
          </a:xfrm>
          <a:prstGeom prst="roundRect">
            <a:avLst/>
          </a:prstGeom>
          <a:solidFill>
            <a:srgbClr val="9E005D">
              <a:alpha val="20000"/>
            </a:srgbClr>
          </a:solidFill>
        </p:spPr>
        <p:txBody>
          <a:bodyPr vert="horz" lIns="91440" tIns="45720" rIns="91440" bIns="45720" rtlCol="0" anchor="ctr">
            <a:noAutofit/>
          </a:bodyPr>
          <a:lstStyle>
            <a:defPPr>
              <a:defRPr lang="ru-RU"/>
            </a:defPPr>
            <a:lvl1pPr indent="0" algn="ctr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>
                <a:solidFill>
                  <a:schemeClr val="bg1"/>
                </a:solidFill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2500" dirty="0">
                <a:solidFill>
                  <a:srgbClr val="9E005D"/>
                </a:solidFill>
              </a:rPr>
              <a:t>2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1500" dirty="0">
                <a:solidFill>
                  <a:srgbClr val="9E005D"/>
                </a:solidFill>
              </a:rPr>
              <a:t>посольства РФ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ABAD874A-8EAD-4629-9EE7-BE160C924ACD}"/>
              </a:ext>
            </a:extLst>
          </p:cNvPr>
          <p:cNvSpPr txBox="1"/>
          <p:nvPr/>
        </p:nvSpPr>
        <p:spPr>
          <a:xfrm>
            <a:off x="7797941" y="5366443"/>
            <a:ext cx="3505846" cy="1044787"/>
          </a:xfrm>
          <a:prstGeom prst="roundRect">
            <a:avLst/>
          </a:prstGeom>
          <a:solidFill>
            <a:srgbClr val="9E005D">
              <a:alpha val="20000"/>
            </a:srgbClr>
          </a:solidFill>
        </p:spPr>
        <p:txBody>
          <a:bodyPr vert="horz" lIns="91440" tIns="45720" rIns="91440" bIns="45720" rtlCol="0" anchor="ctr">
            <a:noAutofit/>
          </a:bodyPr>
          <a:lstStyle>
            <a:defPPr>
              <a:defRPr lang="ru-RU"/>
            </a:defPPr>
            <a:lvl1pPr indent="0" algn="ctr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>
                <a:solidFill>
                  <a:schemeClr val="bg1"/>
                </a:solidFill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2500" dirty="0">
                <a:solidFill>
                  <a:srgbClr val="9E005D"/>
                </a:solidFill>
              </a:rPr>
              <a:t>3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1500" dirty="0">
                <a:solidFill>
                  <a:srgbClr val="9E005D"/>
                </a:solidFill>
              </a:rPr>
              <a:t>научно-образовательных центра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E0F9893-A7EC-461B-917E-DC577E9143A8}"/>
              </a:ext>
            </a:extLst>
          </p:cNvPr>
          <p:cNvSpPr txBox="1"/>
          <p:nvPr/>
        </p:nvSpPr>
        <p:spPr>
          <a:xfrm>
            <a:off x="7797939" y="1381260"/>
            <a:ext cx="3505847" cy="922151"/>
          </a:xfrm>
          <a:prstGeom prst="roundRect">
            <a:avLst/>
          </a:prstGeom>
          <a:solidFill>
            <a:srgbClr val="0048A2">
              <a:alpha val="20000"/>
            </a:srgbClr>
          </a:solidFill>
        </p:spPr>
        <p:txBody>
          <a:bodyPr vert="horz" lIns="91440" tIns="45720" rIns="91440" bIns="45720" rtlCol="0" anchor="ctr">
            <a:noAutofit/>
          </a:bodyPr>
          <a:lstStyle>
            <a:defPPr>
              <a:defRPr lang="ru-RU"/>
            </a:defPPr>
            <a:lvl1pPr indent="0" algn="ctr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>
                <a:solidFill>
                  <a:schemeClr val="bg1"/>
                </a:solidFill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2500" dirty="0">
                <a:solidFill>
                  <a:srgbClr val="0048A2"/>
                </a:solidFill>
              </a:rPr>
              <a:t>4</a:t>
            </a:r>
            <a:endParaRPr lang="ru-RU" sz="1500" dirty="0">
              <a:solidFill>
                <a:srgbClr val="0048A2"/>
              </a:solidFill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1500" dirty="0">
                <a:solidFill>
                  <a:srgbClr val="0048A2"/>
                </a:solidFill>
              </a:rPr>
              <a:t>страны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EF36B10-90F8-4D1F-AA6D-959BCEA4D508}"/>
              </a:ext>
            </a:extLst>
          </p:cNvPr>
          <p:cNvSpPr txBox="1"/>
          <p:nvPr/>
        </p:nvSpPr>
        <p:spPr>
          <a:xfrm>
            <a:off x="7797938" y="4322062"/>
            <a:ext cx="3505845" cy="922769"/>
          </a:xfrm>
          <a:prstGeom prst="roundRect">
            <a:avLst/>
          </a:prstGeom>
          <a:solidFill>
            <a:srgbClr val="9E005D">
              <a:alpha val="20000"/>
            </a:srgbClr>
          </a:solidFill>
        </p:spPr>
        <p:txBody>
          <a:bodyPr vert="horz" lIns="91440" tIns="45720" rIns="91440" bIns="45720" rtlCol="0" anchor="ctr">
            <a:noAutofit/>
          </a:bodyPr>
          <a:lstStyle>
            <a:defPPr>
              <a:defRPr lang="ru-RU"/>
            </a:defPPr>
            <a:lvl1pPr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600" b="1">
                <a:solidFill>
                  <a:srgbClr val="469A8E"/>
                </a:solidFill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ru-RU" sz="2500" dirty="0">
                <a:solidFill>
                  <a:srgbClr val="9E005D"/>
                </a:solidFill>
              </a:rPr>
              <a:t>5</a:t>
            </a:r>
          </a:p>
          <a:p>
            <a:r>
              <a:rPr lang="ru-RU" sz="1500" dirty="0">
                <a:solidFill>
                  <a:srgbClr val="9E005D"/>
                </a:solidFill>
              </a:rPr>
              <a:t>стран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7B557306-61CC-427D-9365-96F23E3CC688}"/>
              </a:ext>
            </a:extLst>
          </p:cNvPr>
          <p:cNvSpPr txBox="1"/>
          <p:nvPr/>
        </p:nvSpPr>
        <p:spPr>
          <a:xfrm>
            <a:off x="493170" y="171738"/>
            <a:ext cx="11698829" cy="477054"/>
          </a:xfrm>
          <a:prstGeom prst="roundRect">
            <a:avLst>
              <a:gd name="adj" fmla="val 0"/>
            </a:avLst>
          </a:prstGeom>
          <a:noFill/>
          <a:ln w="19050">
            <a:noFill/>
          </a:ln>
        </p:spPr>
        <p:txBody>
          <a:bodyPr wrap="square" anchor="ctr">
            <a:spAutoFit/>
          </a:bodyPr>
          <a:lstStyle>
            <a:defPPr>
              <a:defRPr lang="zh-CN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ru-RU" sz="2500" b="1" dirty="0">
                <a:solidFill>
                  <a:srgbClr val="0048A2"/>
                </a:solidFill>
                <a:latin typeface="Montserrat" panose="00000500000000000000" pitchFamily="2" charset="-52"/>
              </a:rPr>
              <a:t>Национальные олимпиады школьников 2023-2026 гг.</a:t>
            </a:r>
          </a:p>
        </p:txBody>
      </p:sp>
      <p:pic>
        <p:nvPicPr>
          <p:cNvPr id="32" name="Рисунок 31">
            <a:extLst>
              <a:ext uri="{FF2B5EF4-FFF2-40B4-BE49-F238E27FC236}">
                <a16:creationId xmlns:a16="http://schemas.microsoft.com/office/drawing/2014/main" id="{044FC68B-7725-41F1-846D-281EAE8C679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5246" y="1381260"/>
            <a:ext cx="529725" cy="622339"/>
          </a:xfrm>
          <a:prstGeom prst="rect">
            <a:avLst/>
          </a:prstGeom>
          <a:ln>
            <a:noFill/>
          </a:ln>
          <a:effectLst>
            <a:outerShdw blurRad="38100" dir="20400000" sx="104000" sy="104000" algn="tl" rotWithShape="0">
              <a:srgbClr val="333333">
                <a:alpha val="36000"/>
              </a:srgbClr>
            </a:outerShdw>
          </a:effectLst>
        </p:spPr>
      </p:pic>
      <p:pic>
        <p:nvPicPr>
          <p:cNvPr id="34" name="Рисунок 33">
            <a:extLst>
              <a:ext uri="{FF2B5EF4-FFF2-40B4-BE49-F238E27FC236}">
                <a16:creationId xmlns:a16="http://schemas.microsoft.com/office/drawing/2014/main" id="{3ACAED94-C5F2-427E-8832-BF47DD51521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1592" y="1325614"/>
            <a:ext cx="632081" cy="733629"/>
          </a:xfrm>
          <a:prstGeom prst="rect">
            <a:avLst/>
          </a:prstGeom>
        </p:spPr>
      </p:pic>
      <p:pic>
        <p:nvPicPr>
          <p:cNvPr id="35" name="Рисунок 34">
            <a:extLst>
              <a:ext uri="{FF2B5EF4-FFF2-40B4-BE49-F238E27FC236}">
                <a16:creationId xmlns:a16="http://schemas.microsoft.com/office/drawing/2014/main" id="{170C2763-8EAD-47C4-AE16-60D19F847F1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7932" y="1342580"/>
            <a:ext cx="632081" cy="747961"/>
          </a:xfrm>
          <a:prstGeom prst="rect">
            <a:avLst/>
          </a:prstGeom>
        </p:spPr>
      </p:pic>
      <p:pic>
        <p:nvPicPr>
          <p:cNvPr id="36" name="Рисунок 35">
            <a:extLst>
              <a:ext uri="{FF2B5EF4-FFF2-40B4-BE49-F238E27FC236}">
                <a16:creationId xmlns:a16="http://schemas.microsoft.com/office/drawing/2014/main" id="{4078D0CF-5132-4286-90C8-10BFD1EC941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29834" y="1350479"/>
            <a:ext cx="653151" cy="732161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F0A1FFD6-444E-4C18-9497-C76EDDBF053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9867" y="4306187"/>
            <a:ext cx="542075" cy="63474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50000"/>
              </a:prstClr>
            </a:outerShdw>
          </a:effectLst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7AB35A34-97A2-4863-9BF3-D40C83BC7386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1352" y="4306187"/>
            <a:ext cx="542075" cy="63474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50000"/>
              </a:prstClr>
            </a:outerShdw>
          </a:effectLst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04FF353C-4CCD-405F-9F80-1C17668C14FF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5277" y="4306187"/>
            <a:ext cx="540805" cy="63474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50000"/>
              </a:prstClr>
            </a:outerShdw>
          </a:effectLst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468E3F7A-DD9A-4F1B-BBF9-F8940942493C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7932" y="4306187"/>
            <a:ext cx="540805" cy="63474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50000"/>
              </a:prstClr>
            </a:outerShdw>
          </a:effectLst>
        </p:spPr>
      </p:pic>
      <p:pic>
        <p:nvPicPr>
          <p:cNvPr id="40" name="Рисунок 39">
            <a:extLst>
              <a:ext uri="{FF2B5EF4-FFF2-40B4-BE49-F238E27FC236}">
                <a16:creationId xmlns:a16="http://schemas.microsoft.com/office/drawing/2014/main" id="{4B08D600-27BC-4946-8A45-1A62DD6C107E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8434" y="4306187"/>
            <a:ext cx="540805" cy="63474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5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7373312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442913" y="5803842"/>
            <a:ext cx="11291886" cy="769620"/>
          </a:xfrm>
          <a:prstGeom prst="roundRect">
            <a:avLst>
              <a:gd name="adj" fmla="val 10396"/>
            </a:avLst>
          </a:prstGeom>
          <a:solidFill>
            <a:srgbClr val="F1F4F7"/>
          </a:solidFill>
          <a:ln w="19050">
            <a:solidFill>
              <a:srgbClr val="9E1461"/>
            </a:solidFill>
          </a:ln>
        </p:spPr>
        <p:txBody>
          <a:bodyPr wrap="square" lIns="899795">
            <a:noAutofit/>
          </a:bodyPr>
          <a:lstStyle/>
          <a:p>
            <a:r>
              <a:rPr lang="ru-RU" sz="1300" b="1" dirty="0">
                <a:latin typeface="+mj-lt"/>
                <a:sym typeface="Geologica" charset="0"/>
              </a:rPr>
              <a:t>По результатам Международной олимпиады по финансовой безопасности можно поступить в любой вуз РФ </a:t>
            </a:r>
          </a:p>
          <a:p>
            <a:r>
              <a:rPr lang="ru-RU" sz="1300" b="1" dirty="0">
                <a:latin typeface="+mj-lt"/>
                <a:sym typeface="Geologica" charset="0"/>
              </a:rPr>
              <a:t>по профилю Олимпиады </a:t>
            </a:r>
            <a:r>
              <a:rPr lang="ru-RU" sz="1300" dirty="0">
                <a:latin typeface="+mj-lt"/>
                <a:sym typeface="Geologica" charset="0"/>
              </a:rPr>
              <a:t>(поступление в вуз без экзаменов (БВИ) или 100 баллов за профильный ЕГЭ, —</a:t>
            </a:r>
          </a:p>
          <a:p>
            <a:r>
              <a:rPr lang="ru-RU" sz="1300" dirty="0">
                <a:latin typeface="+mj-lt"/>
                <a:sym typeface="Geologica" charset="0"/>
              </a:rPr>
              <a:t>нужно узнавать в правилах приема конкретного вуза)</a:t>
            </a:r>
            <a:endParaRPr lang="ru-RU" sz="1300" dirty="0">
              <a:latin typeface="+mj-lt"/>
            </a:endParaRPr>
          </a:p>
        </p:txBody>
      </p:sp>
      <p:pic>
        <p:nvPicPr>
          <p:cNvPr id="5" name="Изображение 121" descr="hgfgh"/>
          <p:cNvPicPr>
            <a:picLocks noChangeAspect="1"/>
          </p:cNvPicPr>
          <p:nvPr/>
        </p:nvPicPr>
        <p:blipFill>
          <a:blip r:embed="rId2"/>
          <a:srcRect r="57016"/>
          <a:stretch>
            <a:fillRect/>
          </a:stretch>
        </p:blipFill>
        <p:spPr>
          <a:xfrm>
            <a:off x="580536" y="5839719"/>
            <a:ext cx="594360" cy="697865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4268785" y="906683"/>
            <a:ext cx="7653410" cy="1026804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>
              <a:spcBef>
                <a:spcPct val="0"/>
              </a:spcBef>
              <a:spcAft>
                <a:spcPts val="600"/>
              </a:spcAft>
            </a:pPr>
            <a:r>
              <a:rPr lang="ru-RU" sz="1300" b="1" dirty="0">
                <a:solidFill>
                  <a:srgbClr val="9E005D"/>
                </a:solidFill>
                <a:latin typeface="+mj-lt"/>
                <a:ea typeface="Geologica" charset="0"/>
                <a:cs typeface="Geologica" charset="0"/>
                <a:sym typeface="Geologica" charset="0"/>
              </a:rPr>
              <a:t>Цель</a:t>
            </a:r>
            <a:r>
              <a:rPr lang="en-US" sz="1300" b="1" dirty="0">
                <a:solidFill>
                  <a:srgbClr val="9E005D"/>
                </a:solidFill>
                <a:latin typeface="+mj-lt"/>
                <a:ea typeface="Geologica" charset="0"/>
                <a:cs typeface="Geologica" charset="0"/>
                <a:sym typeface="Geologica" charset="0"/>
              </a:rPr>
              <a:t> </a:t>
            </a:r>
            <a:r>
              <a:rPr lang="ru-RU" sz="1300" b="1" dirty="0">
                <a:solidFill>
                  <a:srgbClr val="9E005D"/>
                </a:solidFill>
                <a:latin typeface="+mj-lt"/>
                <a:ea typeface="Geologica" charset="0"/>
                <a:cs typeface="Geologica" charset="0"/>
                <a:sym typeface="Geologica" charset="0"/>
              </a:rPr>
              <a:t>Олимпиады</a:t>
            </a:r>
            <a:r>
              <a:rPr lang="en-US" sz="1300" b="1" dirty="0">
                <a:solidFill>
                  <a:srgbClr val="9E005D"/>
                </a:solidFill>
                <a:latin typeface="+mj-lt"/>
                <a:ea typeface="Geologica" charset="0"/>
                <a:cs typeface="Geologica" charset="0"/>
                <a:sym typeface="Geologica" charset="0"/>
              </a:rPr>
              <a:t>: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Geologica" charset="0"/>
            </a:pPr>
            <a:r>
              <a:rPr lang="ru-RU" sz="1300" dirty="0">
                <a:latin typeface="+mj-lt"/>
                <a:sym typeface="Geologica" charset="0"/>
              </a:rPr>
              <a:t>повышение информационной, финансовой и правовой грамотности молодого поколения, поиск талантливой молодежи, стимулирование учебно-познавательной</a:t>
            </a:r>
            <a:r>
              <a:rPr lang="en-US" sz="1300" dirty="0">
                <a:latin typeface="+mj-lt"/>
                <a:sym typeface="Geologica" charset="0"/>
              </a:rPr>
              <a:t> </a:t>
            </a:r>
            <a:r>
              <a:rPr lang="ru-RU" sz="1300" dirty="0">
                <a:latin typeface="+mj-lt"/>
                <a:sym typeface="Geologica" charset="0"/>
              </a:rPr>
              <a:t>и научно-исследовательской деятельности в области финансовой безопасности.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913" y="1143319"/>
            <a:ext cx="3638475" cy="4212607"/>
          </a:xfrm>
          <a:prstGeom prst="roundRect">
            <a:avLst>
              <a:gd name="adj" fmla="val 3822"/>
            </a:avLst>
          </a:prstGeom>
          <a:solidFill>
            <a:schemeClr val="bg1"/>
          </a:solidFill>
          <a:effectLst/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8192" y="1923015"/>
            <a:ext cx="7534595" cy="1612757"/>
          </a:xfrm>
          <a:prstGeom prst="rect">
            <a:avLst/>
          </a:prstGeom>
        </p:spPr>
      </p:pic>
      <p:sp>
        <p:nvSpPr>
          <p:cNvPr id="9" name="Прямоугольник: скругленные углы 4"/>
          <p:cNvSpPr/>
          <p:nvPr/>
        </p:nvSpPr>
        <p:spPr>
          <a:xfrm>
            <a:off x="4332037" y="3940373"/>
            <a:ext cx="4366955" cy="1678692"/>
          </a:xfrm>
          <a:prstGeom prst="roundRect">
            <a:avLst>
              <a:gd name="adj" fmla="val 5646"/>
            </a:avLst>
          </a:prstGeom>
          <a:solidFill>
            <a:srgbClr val="F1F4F7"/>
          </a:solidFill>
          <a:ln w="19050">
            <a:solidFill>
              <a:srgbClr val="9E005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lIns="179705" numCol="1" spcCol="0" rtlCol="0" fromWordArt="0" anchor="ctr" anchorCtr="0" forceAA="0" compatLnSpc="1">
            <a:noAutofit/>
          </a:bodyPr>
          <a:lstStyle/>
          <a:p>
            <a:pPr lvl="0">
              <a:spcBef>
                <a:spcPct val="0"/>
              </a:spcBef>
              <a:spcAft>
                <a:spcPts val="600"/>
              </a:spcAft>
            </a:pPr>
            <a:r>
              <a:rPr lang="ru-RU" altLang="en-US" sz="1300" b="1" dirty="0">
                <a:solidFill>
                  <a:srgbClr val="9E005D"/>
                </a:solidFill>
                <a:latin typeface="+mj-lt"/>
                <a:ea typeface="Geologica" charset="0"/>
                <a:cs typeface="Geologica" charset="0"/>
              </a:rPr>
              <a:t>Финал </a:t>
            </a:r>
            <a:r>
              <a:rPr lang="ru-RU" sz="1300" b="1" dirty="0">
                <a:solidFill>
                  <a:srgbClr val="9E005D"/>
                </a:solidFill>
                <a:latin typeface="+mj-lt"/>
                <a:ea typeface="Geologica" charset="0"/>
                <a:cs typeface="Geologica" charset="0"/>
                <a:sym typeface="Geologica" charset="0"/>
              </a:rPr>
              <a:t>Олимпиады - </a:t>
            </a:r>
            <a:r>
              <a:rPr lang="ru-RU" altLang="en-US" sz="1300" b="1" dirty="0">
                <a:solidFill>
                  <a:srgbClr val="9E005D"/>
                </a:solidFill>
                <a:latin typeface="+mj-lt"/>
                <a:ea typeface="Geologica" charset="0"/>
                <a:cs typeface="Geologica" charset="0"/>
              </a:rPr>
              <a:t>з</a:t>
            </a:r>
            <a:r>
              <a:rPr lang="en-US" altLang="en-US" sz="1300" b="1" dirty="0" err="1">
                <a:solidFill>
                  <a:srgbClr val="9E005D"/>
                </a:solidFill>
                <a:latin typeface="+mj-lt"/>
                <a:ea typeface="Geologica" charset="0"/>
                <a:cs typeface="Geologica" charset="0"/>
              </a:rPr>
              <a:t>аключительный</a:t>
            </a:r>
            <a:r>
              <a:rPr lang="en-US" altLang="ru-RU" sz="1300" b="1" dirty="0">
                <a:solidFill>
                  <a:srgbClr val="9E005D"/>
                </a:solidFill>
                <a:latin typeface="+mj-lt"/>
                <a:ea typeface="Geologica" charset="0"/>
                <a:cs typeface="Geologica" charset="0"/>
              </a:rPr>
              <a:t> </a:t>
            </a:r>
            <a:r>
              <a:rPr lang="en-US" altLang="en-US" sz="1300" b="1" dirty="0" err="1">
                <a:solidFill>
                  <a:srgbClr val="9E005D"/>
                </a:solidFill>
                <a:latin typeface="+mj-lt"/>
                <a:ea typeface="Geologica" charset="0"/>
                <a:cs typeface="Geologica" charset="0"/>
              </a:rPr>
              <a:t>шаг</a:t>
            </a:r>
            <a:r>
              <a:rPr lang="en-US" altLang="ru-RU" sz="1300" b="1" dirty="0">
                <a:solidFill>
                  <a:srgbClr val="9E005D"/>
                </a:solidFill>
                <a:latin typeface="+mj-lt"/>
                <a:ea typeface="Geologica" charset="0"/>
                <a:cs typeface="Geologica" charset="0"/>
              </a:rPr>
              <a:t> </a:t>
            </a:r>
            <a:r>
              <a:rPr lang="en-US" altLang="en-US" sz="1300" b="1" dirty="0">
                <a:solidFill>
                  <a:srgbClr val="9E005D"/>
                </a:solidFill>
                <a:latin typeface="+mj-lt"/>
                <a:ea typeface="Geologica" charset="0"/>
                <a:cs typeface="Geologica" charset="0"/>
              </a:rPr>
              <a:t>и</a:t>
            </a:r>
            <a:r>
              <a:rPr lang="en-US" altLang="ru-RU" sz="1300" b="1" dirty="0">
                <a:solidFill>
                  <a:srgbClr val="9E005D"/>
                </a:solidFill>
                <a:latin typeface="+mj-lt"/>
                <a:ea typeface="Geologica" charset="0"/>
                <a:cs typeface="Geologica" charset="0"/>
              </a:rPr>
              <a:t> </a:t>
            </a:r>
            <a:r>
              <a:rPr lang="en-US" altLang="en-US" sz="1300" b="1" dirty="0" err="1">
                <a:solidFill>
                  <a:srgbClr val="9E005D"/>
                </a:solidFill>
                <a:latin typeface="+mj-lt"/>
                <a:ea typeface="Geologica" charset="0"/>
                <a:cs typeface="Geologica" charset="0"/>
              </a:rPr>
              <a:t>самое</a:t>
            </a:r>
            <a:r>
              <a:rPr lang="en-US" altLang="ru-RU" sz="1300" b="1" dirty="0">
                <a:solidFill>
                  <a:srgbClr val="9E005D"/>
                </a:solidFill>
                <a:latin typeface="+mj-lt"/>
                <a:ea typeface="Geologica" charset="0"/>
                <a:cs typeface="Geologica" charset="0"/>
              </a:rPr>
              <a:t> </a:t>
            </a:r>
            <a:r>
              <a:rPr lang="en-US" altLang="en-US" sz="1300" b="1" dirty="0" err="1">
                <a:solidFill>
                  <a:srgbClr val="9E005D"/>
                </a:solidFill>
                <a:latin typeface="+mj-lt"/>
                <a:ea typeface="Geologica" charset="0"/>
                <a:cs typeface="Geologica" charset="0"/>
              </a:rPr>
              <a:t>яркое</a:t>
            </a:r>
            <a:r>
              <a:rPr lang="en-US" altLang="ru-RU" sz="1300" b="1" dirty="0">
                <a:solidFill>
                  <a:srgbClr val="9E005D"/>
                </a:solidFill>
                <a:latin typeface="+mj-lt"/>
                <a:ea typeface="Geologica" charset="0"/>
                <a:cs typeface="Geologica" charset="0"/>
              </a:rPr>
              <a:t> </a:t>
            </a:r>
            <a:r>
              <a:rPr lang="en-US" altLang="en-US" sz="1300" b="1" dirty="0" err="1">
                <a:solidFill>
                  <a:srgbClr val="9E005D"/>
                </a:solidFill>
                <a:latin typeface="+mj-lt"/>
                <a:ea typeface="Geologica" charset="0"/>
                <a:cs typeface="Geologica" charset="0"/>
              </a:rPr>
              <a:t>событие</a:t>
            </a:r>
            <a:r>
              <a:rPr lang="en-US" altLang="ru-RU" sz="1300" b="1" dirty="0">
                <a:solidFill>
                  <a:srgbClr val="9E005D"/>
                </a:solidFill>
                <a:latin typeface="+mj-lt"/>
                <a:ea typeface="Geologica" charset="0"/>
                <a:cs typeface="Geologica" charset="0"/>
              </a:rPr>
              <a:t> </a:t>
            </a:r>
            <a:r>
              <a:rPr lang="en-US" altLang="en-US" sz="1300" b="1" dirty="0" err="1">
                <a:solidFill>
                  <a:srgbClr val="9E005D"/>
                </a:solidFill>
                <a:latin typeface="+mj-lt"/>
                <a:ea typeface="Geologica" charset="0"/>
                <a:cs typeface="Geologica" charset="0"/>
              </a:rPr>
              <a:t>Олимпиадного</a:t>
            </a:r>
            <a:r>
              <a:rPr lang="en-US" altLang="ru-RU" sz="1300" b="1" dirty="0">
                <a:solidFill>
                  <a:srgbClr val="9E005D"/>
                </a:solidFill>
                <a:latin typeface="+mj-lt"/>
                <a:ea typeface="Geologica" charset="0"/>
                <a:cs typeface="Geologica" charset="0"/>
              </a:rPr>
              <a:t> </a:t>
            </a:r>
            <a:r>
              <a:rPr lang="en-US" altLang="en-US" sz="1300" b="1" dirty="0" err="1">
                <a:solidFill>
                  <a:srgbClr val="9E005D"/>
                </a:solidFill>
                <a:latin typeface="+mj-lt"/>
                <a:ea typeface="Geologica" charset="0"/>
                <a:cs typeface="Geologica" charset="0"/>
              </a:rPr>
              <a:t>цикла</a:t>
            </a:r>
            <a:r>
              <a:rPr lang="en-US" altLang="en-US" sz="1300" b="1" dirty="0">
                <a:solidFill>
                  <a:srgbClr val="9E005D"/>
                </a:solidFill>
                <a:latin typeface="+mj-lt"/>
                <a:ea typeface="Geologica" charset="0"/>
                <a:cs typeface="Geologica" charset="0"/>
              </a:rPr>
              <a:t>:</a:t>
            </a:r>
            <a:r>
              <a:rPr lang="en-US" altLang="ru-RU" sz="1300" b="1" dirty="0">
                <a:solidFill>
                  <a:srgbClr val="9E005D"/>
                </a:solidFill>
                <a:latin typeface="+mj-lt"/>
                <a:ea typeface="Geologica" charset="0"/>
                <a:cs typeface="Geologica" charset="0"/>
              </a:rPr>
              <a:t>  </a:t>
            </a:r>
          </a:p>
          <a:p>
            <a:pPr marL="285750" lvl="0" indent="-285750" algn="l">
              <a:lnSpc>
                <a:spcPct val="100000"/>
              </a:lnSpc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US" altLang="en-US" sz="1300" dirty="0" err="1">
                <a:solidFill>
                  <a:schemeClr val="tx1"/>
                </a:solidFill>
                <a:latin typeface="+mj-lt"/>
              </a:rPr>
              <a:t>Борьба</a:t>
            </a:r>
            <a:r>
              <a:rPr lang="en-US" altLang="ru-RU" sz="1300" dirty="0">
                <a:solidFill>
                  <a:schemeClr val="tx1"/>
                </a:solidFill>
                <a:latin typeface="+mj-lt"/>
              </a:rPr>
              <a:t> </a:t>
            </a:r>
            <a:r>
              <a:rPr lang="en-US" altLang="en-US" sz="1300" dirty="0" err="1">
                <a:solidFill>
                  <a:schemeClr val="tx1"/>
                </a:solidFill>
                <a:latin typeface="+mj-lt"/>
              </a:rPr>
              <a:t>за</a:t>
            </a:r>
            <a:r>
              <a:rPr lang="en-US" altLang="ru-RU" sz="1300" dirty="0">
                <a:solidFill>
                  <a:schemeClr val="tx1"/>
                </a:solidFill>
                <a:latin typeface="+mj-lt"/>
              </a:rPr>
              <a:t> </a:t>
            </a:r>
            <a:r>
              <a:rPr lang="en-US" altLang="en-US" sz="1300" dirty="0" err="1">
                <a:solidFill>
                  <a:schemeClr val="tx1"/>
                </a:solidFill>
                <a:latin typeface="+mj-lt"/>
              </a:rPr>
              <a:t>звание</a:t>
            </a:r>
            <a:r>
              <a:rPr lang="en-US" altLang="ru-RU" sz="1300" dirty="0">
                <a:solidFill>
                  <a:schemeClr val="tx1"/>
                </a:solidFill>
                <a:latin typeface="+mj-lt"/>
              </a:rPr>
              <a:t> </a:t>
            </a:r>
            <a:r>
              <a:rPr lang="en-US" altLang="en-US" sz="1300" dirty="0" err="1">
                <a:solidFill>
                  <a:schemeClr val="tx1"/>
                </a:solidFill>
                <a:latin typeface="+mj-lt"/>
              </a:rPr>
              <a:t>Победителя</a:t>
            </a:r>
            <a:r>
              <a:rPr lang="en-US" altLang="ru-RU" sz="1300" dirty="0">
                <a:solidFill>
                  <a:schemeClr val="tx1"/>
                </a:solidFill>
                <a:latin typeface="+mj-lt"/>
              </a:rPr>
              <a:t> </a:t>
            </a:r>
            <a:r>
              <a:rPr lang="en-US" altLang="en-US" sz="1300" dirty="0" err="1">
                <a:solidFill>
                  <a:schemeClr val="tx1"/>
                </a:solidFill>
                <a:latin typeface="+mj-lt"/>
              </a:rPr>
              <a:t>Олимпиады</a:t>
            </a:r>
            <a:endParaRPr lang="en-US" altLang="en-US" sz="1300" dirty="0">
              <a:solidFill>
                <a:schemeClr val="tx1"/>
              </a:solidFill>
              <a:latin typeface="+mj-lt"/>
            </a:endParaRPr>
          </a:p>
          <a:p>
            <a:pPr marL="285750" lvl="0" indent="-285750" algn="l">
              <a:lnSpc>
                <a:spcPct val="100000"/>
              </a:lnSpc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US" altLang="en-US" sz="1300" dirty="0" err="1">
                <a:solidFill>
                  <a:schemeClr val="tx1"/>
                </a:solidFill>
                <a:latin typeface="+mj-lt"/>
              </a:rPr>
              <a:t>Насыщенная</a:t>
            </a:r>
            <a:r>
              <a:rPr lang="en-US" altLang="ru-RU" sz="1300" dirty="0">
                <a:solidFill>
                  <a:schemeClr val="tx1"/>
                </a:solidFill>
                <a:latin typeface="+mj-lt"/>
              </a:rPr>
              <a:t> </a:t>
            </a:r>
            <a:r>
              <a:rPr lang="en-US" altLang="en-US" sz="1300" dirty="0">
                <a:solidFill>
                  <a:schemeClr val="tx1"/>
                </a:solidFill>
                <a:latin typeface="+mj-lt"/>
              </a:rPr>
              <a:t>программа</a:t>
            </a:r>
            <a:r>
              <a:rPr lang="en-US" altLang="ru-RU" sz="1300" dirty="0">
                <a:solidFill>
                  <a:schemeClr val="tx1"/>
                </a:solidFill>
                <a:latin typeface="+mj-lt"/>
              </a:rPr>
              <a:t> </a:t>
            </a:r>
            <a:r>
              <a:rPr lang="en-US" altLang="en-US" sz="1300" dirty="0">
                <a:solidFill>
                  <a:schemeClr val="tx1"/>
                </a:solidFill>
                <a:latin typeface="+mj-lt"/>
              </a:rPr>
              <a:t>в</a:t>
            </a:r>
            <a:r>
              <a:rPr lang="en-US" altLang="ru-RU" sz="1300" dirty="0">
                <a:solidFill>
                  <a:schemeClr val="tx1"/>
                </a:solidFill>
                <a:latin typeface="+mj-lt"/>
              </a:rPr>
              <a:t> </a:t>
            </a:r>
            <a:r>
              <a:rPr lang="en-US" altLang="en-US" sz="1300" dirty="0">
                <a:solidFill>
                  <a:schemeClr val="tx1"/>
                </a:solidFill>
                <a:latin typeface="+mj-lt"/>
              </a:rPr>
              <a:t>каждом</a:t>
            </a:r>
            <a:r>
              <a:rPr lang="en-US" altLang="ru-RU" sz="1300" dirty="0">
                <a:solidFill>
                  <a:schemeClr val="tx1"/>
                </a:solidFill>
                <a:latin typeface="+mj-lt"/>
              </a:rPr>
              <a:t> </a:t>
            </a:r>
            <a:r>
              <a:rPr lang="en-US" altLang="en-US" sz="1300" dirty="0">
                <a:solidFill>
                  <a:schemeClr val="tx1"/>
                </a:solidFill>
                <a:latin typeface="+mj-lt"/>
              </a:rPr>
              <a:t>из</a:t>
            </a:r>
            <a:r>
              <a:rPr lang="en-US" altLang="ru-RU" sz="1300" dirty="0">
                <a:solidFill>
                  <a:schemeClr val="tx1"/>
                </a:solidFill>
                <a:latin typeface="+mj-lt"/>
              </a:rPr>
              <a:t> </a:t>
            </a:r>
            <a:r>
              <a:rPr lang="en-US" altLang="en-US" sz="1300" dirty="0">
                <a:solidFill>
                  <a:schemeClr val="tx1"/>
                </a:solidFill>
                <a:latin typeface="+mj-lt"/>
              </a:rPr>
              <a:t>треков</a:t>
            </a:r>
            <a:r>
              <a:rPr lang="en-US" altLang="ru-RU" sz="1300" dirty="0">
                <a:solidFill>
                  <a:schemeClr val="tx1"/>
                </a:solidFill>
                <a:latin typeface="+mj-lt"/>
              </a:rPr>
              <a:t>: </a:t>
            </a:r>
            <a:r>
              <a:rPr lang="en-US" altLang="en-US" sz="1300" dirty="0">
                <a:solidFill>
                  <a:schemeClr val="tx1"/>
                </a:solidFill>
                <a:latin typeface="+mj-lt"/>
              </a:rPr>
              <a:t>обучающий</a:t>
            </a:r>
            <a:r>
              <a:rPr lang="en-US" altLang="ru-RU" sz="1300" dirty="0">
                <a:solidFill>
                  <a:schemeClr val="tx1"/>
                </a:solidFill>
                <a:latin typeface="+mj-lt"/>
              </a:rPr>
              <a:t>, </a:t>
            </a:r>
            <a:r>
              <a:rPr lang="en-US" altLang="en-US" sz="1300" dirty="0">
                <a:solidFill>
                  <a:schemeClr val="tx1"/>
                </a:solidFill>
                <a:latin typeface="+mj-lt"/>
              </a:rPr>
              <a:t>культурно</a:t>
            </a:r>
            <a:r>
              <a:rPr lang="en-US" altLang="ru-RU" sz="1300" dirty="0">
                <a:solidFill>
                  <a:schemeClr val="tx1"/>
                </a:solidFill>
                <a:latin typeface="+mj-lt"/>
              </a:rPr>
              <a:t>-</a:t>
            </a:r>
            <a:r>
              <a:rPr lang="en-US" altLang="en-US" sz="1300" dirty="0">
                <a:solidFill>
                  <a:schemeClr val="tx1"/>
                </a:solidFill>
                <a:latin typeface="+mj-lt"/>
              </a:rPr>
              <a:t>нравственный</a:t>
            </a:r>
            <a:r>
              <a:rPr lang="en-US" altLang="ru-RU" sz="1300" dirty="0">
                <a:solidFill>
                  <a:schemeClr val="tx1"/>
                </a:solidFill>
                <a:latin typeface="+mj-lt"/>
              </a:rPr>
              <a:t>, </a:t>
            </a:r>
            <a:r>
              <a:rPr lang="en-US" altLang="en-US" sz="1300" dirty="0">
                <a:solidFill>
                  <a:schemeClr val="tx1"/>
                </a:solidFill>
                <a:latin typeface="+mj-lt"/>
              </a:rPr>
              <a:t>профессиональный</a:t>
            </a:r>
            <a:r>
              <a:rPr lang="en-US" altLang="ru-RU" sz="1300" dirty="0">
                <a:solidFill>
                  <a:schemeClr val="tx1"/>
                </a:solidFill>
                <a:latin typeface="+mj-lt"/>
              </a:rPr>
              <a:t> </a:t>
            </a:r>
            <a:r>
              <a:rPr lang="en-US" altLang="en-US" sz="1300" dirty="0">
                <a:solidFill>
                  <a:schemeClr val="tx1"/>
                </a:solidFill>
                <a:latin typeface="+mj-lt"/>
              </a:rPr>
              <a:t>и</a:t>
            </a:r>
            <a:r>
              <a:rPr lang="en-US" altLang="ru-RU" sz="1300" dirty="0">
                <a:solidFill>
                  <a:schemeClr val="tx1"/>
                </a:solidFill>
                <a:latin typeface="+mj-lt"/>
              </a:rPr>
              <a:t> </a:t>
            </a:r>
            <a:r>
              <a:rPr lang="en-US" altLang="en-US" sz="1300" dirty="0">
                <a:solidFill>
                  <a:schemeClr val="tx1"/>
                </a:solidFill>
                <a:latin typeface="+mj-lt"/>
              </a:rPr>
              <a:t>спортивный</a:t>
            </a:r>
            <a:r>
              <a:rPr lang="en-US" altLang="ru-RU" sz="1300" dirty="0">
                <a:solidFill>
                  <a:schemeClr val="tx1"/>
                </a:solidFill>
                <a:latin typeface="+mj-lt"/>
              </a:rPr>
              <a:t>. </a:t>
            </a: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44" t="12227" r="4645" b="6670"/>
          <a:stretch/>
        </p:blipFill>
        <p:spPr>
          <a:xfrm>
            <a:off x="8887967" y="3940373"/>
            <a:ext cx="2846831" cy="1678692"/>
          </a:xfrm>
          <a:prstGeom prst="roundRect">
            <a:avLst>
              <a:gd name="adj" fmla="val 5754"/>
            </a:avLst>
          </a:prstGeom>
        </p:spPr>
      </p:pic>
      <p:sp>
        <p:nvSpPr>
          <p:cNvPr id="11" name="Прямоугольник 10"/>
          <p:cNvSpPr/>
          <p:nvPr/>
        </p:nvSpPr>
        <p:spPr>
          <a:xfrm>
            <a:off x="6515514" y="3486828"/>
            <a:ext cx="5242558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Geologica" charset="0"/>
            </a:pPr>
            <a:r>
              <a:rPr lang="ru-RU" sz="1200" i="1" dirty="0">
                <a:solidFill>
                  <a:srgbClr val="002060"/>
                </a:solidFill>
                <a:latin typeface="Geologica" charset="0"/>
                <a:sym typeface="Geologica" charset="0"/>
              </a:rPr>
              <a:t>*в 2026 году планируется 45 стран-участниц 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93169" y="156350"/>
            <a:ext cx="11429025" cy="507831"/>
          </a:xfrm>
          <a:prstGeom prst="roundRect">
            <a:avLst>
              <a:gd name="adj" fmla="val 0"/>
            </a:avLst>
          </a:prstGeom>
          <a:noFill/>
          <a:ln w="19050">
            <a:noFill/>
          </a:ln>
        </p:spPr>
        <p:txBody>
          <a:bodyPr wrap="square" anchor="ctr">
            <a:spAutoFit/>
          </a:bodyPr>
          <a:lstStyle>
            <a:defPPr>
              <a:defRPr lang="zh-CN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ru-RU" sz="2700" b="1" dirty="0">
                <a:solidFill>
                  <a:srgbClr val="9E005D"/>
                </a:solidFill>
                <a:latin typeface="Montserrat" panose="00000500000000000000" pitchFamily="2" charset="-52"/>
              </a:rPr>
              <a:t>Международная олимпиада по финансовой безопасности</a:t>
            </a:r>
          </a:p>
        </p:txBody>
      </p:sp>
    </p:spTree>
    <p:extLst>
      <p:ext uri="{BB962C8B-B14F-4D97-AF65-F5344CB8AC3E}">
        <p14:creationId xmlns:p14="http://schemas.microsoft.com/office/powerpoint/2010/main" val="94491158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Другая 6">
      <a:majorFont>
        <a:latin typeface="Montserrat"/>
        <a:ea typeface=""/>
        <a:cs typeface=""/>
      </a:majorFont>
      <a:minorFont>
        <a:latin typeface="Montserrat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343</TotalTime>
  <Words>638</Words>
  <Application>Microsoft Office PowerPoint</Application>
  <PresentationFormat>Широкоэкранный</PresentationFormat>
  <Paragraphs>112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3" baseType="lpstr">
      <vt:lpstr>Arial</vt:lpstr>
      <vt:lpstr>Geologica</vt:lpstr>
      <vt:lpstr>Montserrat</vt:lpstr>
      <vt:lpstr>Trebuchet MS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Щеночек</dc:creator>
  <cp:lastModifiedBy>Марина Сергеевна</cp:lastModifiedBy>
  <cp:revision>105</cp:revision>
  <dcterms:created xsi:type="dcterms:W3CDTF">2026-05-25T16:07:02Z</dcterms:created>
  <dcterms:modified xsi:type="dcterms:W3CDTF">2026-08-10T15:23:16Z</dcterms:modified>
</cp:coreProperties>
</file>