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14"/>
  </p:notesMasterIdLst>
  <p:sldIdLst>
    <p:sldId id="284" r:id="rId2"/>
    <p:sldId id="292" r:id="rId3"/>
    <p:sldId id="293" r:id="rId4"/>
    <p:sldId id="290" r:id="rId5"/>
    <p:sldId id="299" r:id="rId6"/>
    <p:sldId id="291" r:id="rId7"/>
    <p:sldId id="285" r:id="rId8"/>
    <p:sldId id="297" r:id="rId9"/>
    <p:sldId id="300" r:id="rId10"/>
    <p:sldId id="298" r:id="rId11"/>
    <p:sldId id="296" r:id="rId12"/>
    <p:sldId id="295" r:id="rId13"/>
  </p:sldIdLst>
  <p:sldSz cx="9144000" cy="5143500" type="screen16x9"/>
  <p:notesSz cx="9928225" cy="6797675"/>
  <p:defaultTextStyle>
    <a:defPPr marR="0" lvl="0" algn="l">
      <a:lnSpc>
        <a:spcPct val="100000"/>
      </a:lnSpc>
      <a:spcBef>
        <a:spcPts val="0"/>
      </a:spcBef>
      <a:spcAft>
        <a:spcPts val="0"/>
      </a:spcAft>
    </a:defPPr>
    <a:lvl1pPr marR="0" lv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1pPr>
    <a:lvl2pPr marR="0" lvl="1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2pPr>
    <a:lvl3pPr marR="0" lvl="2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3pPr>
    <a:lvl4pPr marR="0" lvl="3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4pPr>
    <a:lvl5pPr marR="0" lvl="4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5pPr>
    <a:lvl6pPr marR="0" lvl="5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6pPr>
    <a:lvl7pPr marR="0" lvl="6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7pPr>
    <a:lvl8pPr marR="0" lvl="7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8pPr>
    <a:lvl9pPr marR="0" lvl="8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D3252"/>
    <a:srgbClr val="415B77"/>
    <a:srgbClr val="152D5D"/>
    <a:srgbClr val="EF8600"/>
    <a:srgbClr val="031E58"/>
    <a:srgbClr val="031E57"/>
    <a:srgbClr val="85EBFF"/>
    <a:srgbClr val="0093B0"/>
    <a:srgbClr val="767F82"/>
    <a:srgbClr val="4285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90651C3A-4460-11DB-9652-00E08161165F}">
  <a:tblStyle styleId="{5940675A-B579-460E-94D1-54222C63F5DA}" styleName="No Style, Table Grid">
    <a:wholeTbl>
      <a:tcTxStyle>
        <a:fontRef idx="minor">
          <a:prstClr val="black"/>
        </a:fontRef>
        <a:schemeClr val="dk1"/>
      </a:tcTxStyle>
      <a:tcStyle>
        <a:tcBdr>
          <a:left>
            <a:ln w="12700">
              <a:solidFill>
                <a:schemeClr val="dk1"/>
              </a:solidFill>
            </a:ln>
          </a:left>
          <a:right>
            <a:ln w="12700">
              <a:solidFill>
                <a:schemeClr val="dk1"/>
              </a:solidFill>
            </a:ln>
          </a:right>
          <a:top>
            <a:ln w="12700">
              <a:solidFill>
                <a:schemeClr val="dk1"/>
              </a:solidFill>
            </a:ln>
          </a:top>
          <a:bottom>
            <a:ln w="12700">
              <a:solidFill>
                <a:schemeClr val="dk1"/>
              </a:solidFill>
            </a:ln>
          </a:bottom>
          <a:insideH>
            <a:ln w="12700">
              <a:solidFill>
                <a:schemeClr val="dk1"/>
              </a:solidFill>
            </a:ln>
          </a:insideH>
          <a:insideV>
            <a:ln w="12700">
              <a:solidFill>
                <a:schemeClr val="dk1"/>
              </a:solidFill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lt1"/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lt1"/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dk1"/>
      </a:tcTxStyle>
      <a:tcStyle>
        <a:tcBdr/>
        <a:fill>
          <a:solidFill>
            <a:schemeClr val="lt1"/>
          </a:solidFill>
        </a:fill>
      </a:tcStyle>
    </a:lastCol>
    <a:firstCol>
      <a:tcTxStyle b="on">
        <a:fontRef idx="minor">
          <a:prstClr val="black"/>
        </a:fontRef>
        <a:schemeClr val="dk1"/>
      </a:tcTxStyle>
      <a:tcStyle>
        <a:tcBdr/>
        <a:fill>
          <a:solidFill>
            <a:schemeClr val="lt1"/>
          </a:solidFill>
        </a:fill>
      </a:tcStyle>
    </a:firstCol>
    <a:lastRow>
      <a:tcTxStyle b="on">
        <a:fontRef idx="minor">
          <a:prstClr val="black"/>
        </a:fontRef>
        <a:schemeClr val="dk1"/>
      </a:tcTxStyle>
      <a:tcStyle>
        <a:tcBdr>
          <a:top>
            <a:ln w="12700">
              <a:solidFill>
                <a:schemeClr val="lt1"/>
              </a:solidFill>
            </a:ln>
          </a:top>
        </a:tcBdr>
        <a:fill>
          <a:solidFill>
            <a:schemeClr val="lt1"/>
          </a:solidFill>
        </a:fill>
      </a:tcStyle>
    </a:lastRow>
    <a:seCell>
      <a:tcStyle>
        <a:tcBdr/>
      </a:tcStyle>
    </a:seCell>
    <a:swCell>
      <a:tcStyle>
        <a:tcBdr/>
      </a:tcStyle>
    </a:swCell>
    <a:firstRow>
      <a:tcTxStyle b="on">
        <a:fontRef idx="minor">
          <a:prstClr val="black"/>
        </a:fontRef>
        <a:schemeClr val="dk1"/>
      </a:tcTxStyle>
      <a:tcStyle>
        <a:tcBdr>
          <a:bottom>
            <a:ln w="12700">
              <a:solidFill>
                <a:schemeClr val="dk1"/>
              </a:solidFill>
            </a:ln>
          </a:bottom>
        </a:tcBdr>
        <a:fill>
          <a:solidFill>
            <a:schemeClr val="lt1"/>
          </a:solidFill>
        </a:fill>
      </a:tcStyle>
    </a:firstRow>
    <a:neCell>
      <a:tcStyle>
        <a:tcBdr/>
      </a:tcStyle>
    </a:neCell>
    <a:nwCell>
      <a:tcStyle>
        <a:tcBdr/>
      </a:tcStyle>
    </a:nwCell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>
              <a:solidFill>
                <a:schemeClr val="lt1"/>
              </a:solidFill>
            </a:ln>
          </a:left>
          <a:right>
            <a:ln w="12700">
              <a:solidFill>
                <a:schemeClr val="lt1"/>
              </a:solidFill>
            </a:ln>
          </a:right>
          <a:top>
            <a:ln w="12700">
              <a:solidFill>
                <a:schemeClr val="lt1"/>
              </a:solidFill>
            </a:ln>
          </a:top>
          <a:bottom>
            <a:ln w="12700">
              <a:solidFill>
                <a:schemeClr val="lt1"/>
              </a:solidFill>
            </a:ln>
          </a:bottom>
          <a:insideH>
            <a:ln w="12700">
              <a:solidFill>
                <a:schemeClr val="lt1"/>
              </a:solidFill>
            </a:ln>
          </a:insideH>
          <a:insideV>
            <a:ln w="12700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  <a:fill>
          <a:solidFill>
            <a:schemeClr val="accent1">
              <a:tint val="40000"/>
            </a:schemeClr>
          </a:solidFill>
        </a:fill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seCell>
      <a:tcStyle>
        <a:tcBdr/>
      </a:tcStyle>
    </a:seCell>
    <a:swCell>
      <a:tcStyle>
        <a:tcBdr/>
      </a:tcStyle>
    </a:swCell>
    <a:firstRow>
      <a:tcTxStyle b="on">
        <a:fontRef idx="minor">
          <a:prstClr val="black"/>
        </a:fontRef>
        <a:schemeClr val="lt1"/>
      </a:tcTxStyle>
      <a:tcStyle>
        <a:tcBdr>
          <a:bottom>
            <a:ln w="38100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  <a:neCell>
      <a:tcStyle>
        <a:tcBdr/>
      </a:tcStyle>
    </a:neCell>
    <a:nwCell>
      <a:tcStyle>
        <a:tcBdr/>
      </a:tcStyle>
    </a:nwCell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4660"/>
  </p:normalViewPr>
  <p:slideViewPr>
    <p:cSldViewPr snapToGrid="0">
      <p:cViewPr varScale="1">
        <p:scale>
          <a:sx n="152" d="100"/>
          <a:sy n="152" d="100"/>
        </p:scale>
        <p:origin x="444" y="13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" y="2"/>
            <a:ext cx="4302391" cy="3413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5624238" y="2"/>
            <a:ext cx="4302390" cy="3413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9BC2CCA-76F0-4066-BFE0-59760BB81377}" type="datetimeFigureOut">
              <a:rPr lang="ru-RU" smtClean="0"/>
              <a:pPr/>
              <a:t>10.09.2026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925763" y="849313"/>
            <a:ext cx="4076700" cy="229393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992983" y="3271840"/>
            <a:ext cx="7942261" cy="26765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1" y="6456363"/>
            <a:ext cx="4302391" cy="3413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5624238" y="6456363"/>
            <a:ext cx="4302390" cy="3413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0D3D8F3-60C2-47FF-9C5B-C7DCCB82549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491874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Main point" preserve="1" userDrawn="1">
  <p:cSld name="1_Main poi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 bwMode="auto"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ru"/>
              <a:pPr marL="0" lvl="0" indent="0" algn="r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t>‹#›</a:t>
            </a:fld>
            <a:endParaRPr/>
          </a:p>
        </p:txBody>
      </p:sp>
      <p:sp>
        <p:nvSpPr>
          <p:cNvPr id="5" name="Прямоугольник 4"/>
          <p:cNvSpPr/>
          <p:nvPr userDrawn="1"/>
        </p:nvSpPr>
        <p:spPr bwMode="auto">
          <a:xfrm>
            <a:off x="0" y="0"/>
            <a:ext cx="5562600" cy="5143500"/>
          </a:xfrm>
          <a:prstGeom prst="rect">
            <a:avLst/>
          </a:prstGeom>
          <a:solidFill>
            <a:srgbClr val="1D32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 sz="1050"/>
          </a:p>
        </p:txBody>
      </p:sp>
      <p:pic>
        <p:nvPicPr>
          <p:cNvPr id="4" name="Рисунок 3" descr="Изображение выглядит как Графика, снимок экрана, графический дизайн, Красочность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CC8090CA-C459-1934-C194-5646C76F35B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" y="1393817"/>
            <a:ext cx="3756659" cy="3749682"/>
          </a:xfrm>
          <a:prstGeom prst="rect">
            <a:avLst/>
          </a:prstGeom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6C331697-7B93-F6AA-08B6-FA38556300C5}"/>
              </a:ext>
            </a:extLst>
          </p:cNvPr>
          <p:cNvSpPr/>
          <p:nvPr userDrawn="1"/>
        </p:nvSpPr>
        <p:spPr bwMode="auto">
          <a:xfrm>
            <a:off x="-1" y="-1"/>
            <a:ext cx="5562600" cy="5143500"/>
          </a:xfrm>
          <a:prstGeom prst="rect">
            <a:avLst/>
          </a:prstGeom>
          <a:solidFill>
            <a:srgbClr val="1D3252">
              <a:alpha val="5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 sz="1050"/>
          </a:p>
        </p:txBody>
      </p:sp>
      <p:pic>
        <p:nvPicPr>
          <p:cNvPr id="3" name="Рисунок 2" descr="Изображение выглядит как Графика, Шрифт, логотип, символ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5A5B7043-9CCA-E422-AEF3-132D331DE4C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 bwMode="auto">
          <a:xfrm>
            <a:off x="659366" y="732243"/>
            <a:ext cx="2614813" cy="6096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06843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Main point" preserve="1" userDrawn="1">
  <p:cSld name="1_Main poi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 bwMode="auto"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ru"/>
              <a:pPr marL="0" lvl="0" indent="0" algn="r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t>‹#›</a:t>
            </a:fld>
            <a:endParaRPr/>
          </a:p>
        </p:txBody>
      </p:sp>
      <p:sp>
        <p:nvSpPr>
          <p:cNvPr id="5" name="Прямоугольник 4"/>
          <p:cNvSpPr/>
          <p:nvPr userDrawn="1"/>
        </p:nvSpPr>
        <p:spPr bwMode="auto">
          <a:xfrm>
            <a:off x="0" y="0"/>
            <a:ext cx="9144000" cy="5143500"/>
          </a:xfrm>
          <a:prstGeom prst="rect">
            <a:avLst/>
          </a:prstGeom>
          <a:solidFill>
            <a:srgbClr val="1D32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 sz="1050"/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4B897A92-690F-7B02-961E-6C43576001C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674777" y="446336"/>
            <a:ext cx="4194169" cy="42508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99103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Title and body" preserve="1" userDrawn="1">
  <p:cSld name="1_Title and body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DE7B15E8-1E83-174B-7AD7-8373F6B4BD7D}"/>
              </a:ext>
            </a:extLst>
          </p:cNvPr>
          <p:cNvSpPr/>
          <p:nvPr userDrawn="1"/>
        </p:nvSpPr>
        <p:spPr bwMode="auto">
          <a:xfrm>
            <a:off x="1" y="177075"/>
            <a:ext cx="9143987" cy="715580"/>
          </a:xfrm>
          <a:prstGeom prst="rect">
            <a:avLst/>
          </a:prstGeom>
          <a:solidFill>
            <a:srgbClr val="1D32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 sz="1050"/>
          </a:p>
        </p:txBody>
      </p:sp>
      <p:cxnSp>
        <p:nvCxnSpPr>
          <p:cNvPr id="5" name="Прямая соединительная линия 4">
            <a:extLst>
              <a:ext uri="{FF2B5EF4-FFF2-40B4-BE49-F238E27FC236}">
                <a16:creationId xmlns:a16="http://schemas.microsoft.com/office/drawing/2014/main" id="{BE09A521-F48B-F725-09EE-E2D204A34EFB}"/>
              </a:ext>
            </a:extLst>
          </p:cNvPr>
          <p:cNvCxnSpPr>
            <a:cxnSpLocks/>
          </p:cNvCxnSpPr>
          <p:nvPr userDrawn="1"/>
        </p:nvCxnSpPr>
        <p:spPr bwMode="auto">
          <a:xfrm>
            <a:off x="1661801" y="314145"/>
            <a:ext cx="0" cy="460249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Рисунок 6" descr="Изображение выглядит как Графика, Шрифт, логотип, символ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9B9885CB-DEA8-87EB-BE60-0B649BEACA5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l="-3" r="-4085"/>
          <a:stretch/>
        </p:blipFill>
        <p:spPr bwMode="auto">
          <a:xfrm>
            <a:off x="240702" y="369667"/>
            <a:ext cx="1414728" cy="349203"/>
          </a:xfrm>
          <a:prstGeom prst="rect">
            <a:avLst/>
          </a:prstGeom>
        </p:spPr>
      </p:pic>
      <p:pic>
        <p:nvPicPr>
          <p:cNvPr id="8" name="Рисунок 7" descr="Изображение выглядит как снимок экрана, Графика, графический дизайн, искусство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A19BDF96-499B-6C29-1353-40AD0FE1490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 bwMode="auto">
          <a:xfrm rot="5400000">
            <a:off x="7953728" y="-297617"/>
            <a:ext cx="715580" cy="1664963"/>
          </a:xfrm>
          <a:prstGeom prst="rect">
            <a:avLst/>
          </a:prstGeom>
        </p:spPr>
      </p:pic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 bwMode="auto"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114297" lvl="0" indent="0">
              <a:spcBef>
                <a:spcPts val="0"/>
              </a:spcBef>
              <a:spcAft>
                <a:spcPts val="0"/>
              </a:spcAft>
              <a:buSzPts val="1800"/>
              <a:buNone/>
              <a:defRPr sz="1400"/>
            </a:lvl1pPr>
            <a:lvl2pPr marL="914378" lvl="1" indent="-31749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566" lvl="2" indent="-31749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754" lvl="3" indent="-317492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5943" lvl="4" indent="-31749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132" lvl="5" indent="-31749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320" lvl="6" indent="-317492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509" lvl="7" indent="-31749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697" lvl="8" indent="-31749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pPr>
              <a:defRPr/>
            </a:pPr>
            <a:endParaRPr dirty="0"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 bwMode="auto"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>
              <a:defRPr/>
            </a:pPr>
            <a:fld id="{00000000-1234-1234-1234-123412341234}" type="slidenum">
              <a:rPr lang="ru"/>
              <a:pPr>
                <a:defRPr/>
              </a:pPr>
              <a:t>‹#›</a:t>
            </a:fld>
            <a:endParaRPr lang="ru"/>
          </a:p>
        </p:txBody>
      </p:sp>
      <p:sp>
        <p:nvSpPr>
          <p:cNvPr id="11" name="Текст 10">
            <a:extLst>
              <a:ext uri="{FF2B5EF4-FFF2-40B4-BE49-F238E27FC236}">
                <a16:creationId xmlns:a16="http://schemas.microsoft.com/office/drawing/2014/main" id="{DDF8033F-2108-76DC-3D29-7C08ED120B8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68173" y="259311"/>
            <a:ext cx="5724361" cy="569913"/>
          </a:xfrm>
        </p:spPr>
        <p:txBody>
          <a:bodyPr anchor="ctr"/>
          <a:lstStyle>
            <a:lvl1pPr marL="0" indent="0">
              <a:lnSpc>
                <a:spcPct val="100000"/>
              </a:lnSpc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ru-RU" dirty="0"/>
              <a:t>Образец текст</a:t>
            </a:r>
          </a:p>
        </p:txBody>
      </p:sp>
    </p:spTree>
    <p:extLst>
      <p:ext uri="{BB962C8B-B14F-4D97-AF65-F5344CB8AC3E}">
        <p14:creationId xmlns:p14="http://schemas.microsoft.com/office/powerpoint/2010/main" val="41459350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Title and body" type="tx" preserve="1" userDrawn="1">
  <p:cSld name="1_Title and body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 bwMode="auto">
          <a:xfrm>
            <a:off x="474612" y="284729"/>
            <a:ext cx="6568400" cy="430277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 sz="1600" cap="all" baseline="0">
                <a:solidFill>
                  <a:srgbClr val="415B77"/>
                </a:solidFill>
                <a:latin typeface="+mn-l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  <a:endParaRPr dirty="0"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 bwMode="auto"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114297" lvl="0" indent="0">
              <a:spcBef>
                <a:spcPts val="0"/>
              </a:spcBef>
              <a:spcAft>
                <a:spcPts val="0"/>
              </a:spcAft>
              <a:buSzPts val="1800"/>
              <a:buNone/>
              <a:defRPr sz="1400"/>
            </a:lvl1pPr>
            <a:lvl2pPr marL="914378" lvl="1" indent="-31749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566" lvl="2" indent="-31749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754" lvl="3" indent="-317492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5943" lvl="4" indent="-31749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132" lvl="5" indent="-31749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320" lvl="6" indent="-317492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509" lvl="7" indent="-31749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697" lvl="8" indent="-31749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pPr>
              <a:defRPr/>
            </a:pPr>
            <a:endParaRPr dirty="0"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 bwMode="auto"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>
              <a:defRPr/>
            </a:pPr>
            <a:fld id="{00000000-1234-1234-1234-123412341234}" type="slidenum">
              <a:rPr lang="ru"/>
              <a:pPr>
                <a:defRPr/>
              </a:pPr>
              <a:t>‹#›</a:t>
            </a:fld>
            <a:endParaRPr lang="ru"/>
          </a:p>
        </p:txBody>
      </p:sp>
      <p:pic>
        <p:nvPicPr>
          <p:cNvPr id="2" name="Рисунок 1" descr="Изображение выглядит как Графика, Шрифт, снимок экрана, графический дизайн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B111EBC8-B90C-FB0E-9095-2FD3F6B1937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452200" y="353382"/>
            <a:ext cx="1359197" cy="316849"/>
          </a:xfrm>
          <a:prstGeom prst="rect">
            <a:avLst/>
          </a:prstGeom>
        </p:spPr>
      </p:pic>
      <p:cxnSp>
        <p:nvCxnSpPr>
          <p:cNvPr id="59" name="Прямая соединительная линия 58">
            <a:extLst>
              <a:ext uri="{FF2B5EF4-FFF2-40B4-BE49-F238E27FC236}">
                <a16:creationId xmlns:a16="http://schemas.microsoft.com/office/drawing/2014/main" id="{892FFE87-84FB-1D0C-85EA-3D8FAB883FA8}"/>
              </a:ext>
            </a:extLst>
          </p:cNvPr>
          <p:cNvCxnSpPr>
            <a:cxnSpLocks/>
          </p:cNvCxnSpPr>
          <p:nvPr userDrawn="1"/>
        </p:nvCxnSpPr>
        <p:spPr bwMode="auto">
          <a:xfrm>
            <a:off x="7178106" y="260690"/>
            <a:ext cx="0" cy="494196"/>
          </a:xfrm>
          <a:prstGeom prst="line">
            <a:avLst/>
          </a:prstGeom>
          <a:ln w="12700">
            <a:solidFill>
              <a:srgbClr val="697A9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96" name="Группа 195">
            <a:extLst>
              <a:ext uri="{FF2B5EF4-FFF2-40B4-BE49-F238E27FC236}">
                <a16:creationId xmlns:a16="http://schemas.microsoft.com/office/drawing/2014/main" id="{E402CF5F-3115-C864-8735-9CA54235346B}"/>
              </a:ext>
            </a:extLst>
          </p:cNvPr>
          <p:cNvGrpSpPr/>
          <p:nvPr userDrawn="1"/>
        </p:nvGrpSpPr>
        <p:grpSpPr>
          <a:xfrm flipH="1">
            <a:off x="606380" y="708761"/>
            <a:ext cx="3336142" cy="92249"/>
            <a:chOff x="1125606" y="603315"/>
            <a:chExt cx="1911723" cy="0"/>
          </a:xfrm>
        </p:grpSpPr>
        <p:cxnSp>
          <p:nvCxnSpPr>
            <p:cNvPr id="197" name="Прямая соединительная линия 196">
              <a:extLst>
                <a:ext uri="{FF2B5EF4-FFF2-40B4-BE49-F238E27FC236}">
                  <a16:creationId xmlns:a16="http://schemas.microsoft.com/office/drawing/2014/main" id="{7ECD95B1-D07E-D92F-ADC6-A86FF886895D}"/>
                </a:ext>
              </a:extLst>
            </p:cNvPr>
            <p:cNvCxnSpPr>
              <a:cxnSpLocks/>
            </p:cNvCxnSpPr>
            <p:nvPr/>
          </p:nvCxnSpPr>
          <p:spPr>
            <a:xfrm>
              <a:off x="1125606" y="603315"/>
              <a:ext cx="1055262" cy="0"/>
            </a:xfrm>
            <a:prstGeom prst="line">
              <a:avLst/>
            </a:prstGeom>
            <a:ln w="28575">
              <a:solidFill>
                <a:srgbClr val="98A8B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8" name="Прямая соединительная линия 197">
              <a:extLst>
                <a:ext uri="{FF2B5EF4-FFF2-40B4-BE49-F238E27FC236}">
                  <a16:creationId xmlns:a16="http://schemas.microsoft.com/office/drawing/2014/main" id="{57E2F6E8-91B4-DCFD-54DE-BBCDAA66D8F8}"/>
                </a:ext>
              </a:extLst>
            </p:cNvPr>
            <p:cNvCxnSpPr>
              <a:cxnSpLocks/>
            </p:cNvCxnSpPr>
            <p:nvPr/>
          </p:nvCxnSpPr>
          <p:spPr>
            <a:xfrm>
              <a:off x="2253425" y="603315"/>
              <a:ext cx="402611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9" name="Прямая соединительная линия 198">
              <a:extLst>
                <a:ext uri="{FF2B5EF4-FFF2-40B4-BE49-F238E27FC236}">
                  <a16:creationId xmlns:a16="http://schemas.microsoft.com/office/drawing/2014/main" id="{E3F02597-F662-EAC7-D052-B5187152393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736485" y="603315"/>
              <a:ext cx="300844" cy="0"/>
            </a:xfrm>
            <a:prstGeom prst="line">
              <a:avLst/>
            </a:prstGeom>
            <a:ln w="28575">
              <a:solidFill>
                <a:schemeClr val="accent4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27D400BB-7D09-EFD4-F2AE-553C8B504FCC}"/>
              </a:ext>
            </a:extLst>
          </p:cNvPr>
          <p:cNvSpPr/>
          <p:nvPr userDrawn="1"/>
        </p:nvSpPr>
        <p:spPr>
          <a:xfrm>
            <a:off x="0" y="343535"/>
            <a:ext cx="474612" cy="380560"/>
          </a:xfrm>
          <a:prstGeom prst="rect">
            <a:avLst/>
          </a:prstGeom>
          <a:solidFill>
            <a:srgbClr val="95A1B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96469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Title and body" type="tx" preserve="1" userDrawn="1">
  <p:cSld name="1_Title and body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 bwMode="auto">
          <a:xfrm>
            <a:off x="474612" y="284729"/>
            <a:ext cx="6568400" cy="430277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 sz="1600" cap="all" baseline="0">
                <a:solidFill>
                  <a:srgbClr val="415B77"/>
                </a:solidFill>
                <a:latin typeface="+mn-l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  <a:endParaRPr dirty="0"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 bwMode="auto"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114297" lvl="0" indent="0">
              <a:spcBef>
                <a:spcPts val="0"/>
              </a:spcBef>
              <a:spcAft>
                <a:spcPts val="0"/>
              </a:spcAft>
              <a:buSzPts val="1800"/>
              <a:buNone/>
              <a:defRPr sz="1400"/>
            </a:lvl1pPr>
            <a:lvl2pPr marL="914378" lvl="1" indent="-31749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566" lvl="2" indent="-31749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754" lvl="3" indent="-317492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5943" lvl="4" indent="-31749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132" lvl="5" indent="-31749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320" lvl="6" indent="-317492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509" lvl="7" indent="-31749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697" lvl="8" indent="-31749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pPr>
              <a:defRPr/>
            </a:pPr>
            <a:endParaRPr dirty="0"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 bwMode="auto"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>
              <a:defRPr/>
            </a:pPr>
            <a:fld id="{00000000-1234-1234-1234-123412341234}" type="slidenum">
              <a:rPr lang="ru"/>
              <a:pPr>
                <a:defRPr/>
              </a:pPr>
              <a:t>‹#›</a:t>
            </a:fld>
            <a:endParaRPr lang="ru"/>
          </a:p>
        </p:txBody>
      </p:sp>
      <p:pic>
        <p:nvPicPr>
          <p:cNvPr id="2" name="Рисунок 1" descr="Изображение выглядит как Графика, Шрифт, снимок экрана, графический дизайн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B111EBC8-B90C-FB0E-9095-2FD3F6B1937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452200" y="353382"/>
            <a:ext cx="1359197" cy="316849"/>
          </a:xfrm>
          <a:prstGeom prst="rect">
            <a:avLst/>
          </a:prstGeom>
        </p:spPr>
      </p:pic>
      <p:cxnSp>
        <p:nvCxnSpPr>
          <p:cNvPr id="59" name="Прямая соединительная линия 58">
            <a:extLst>
              <a:ext uri="{FF2B5EF4-FFF2-40B4-BE49-F238E27FC236}">
                <a16:creationId xmlns:a16="http://schemas.microsoft.com/office/drawing/2014/main" id="{892FFE87-84FB-1D0C-85EA-3D8FAB883FA8}"/>
              </a:ext>
            </a:extLst>
          </p:cNvPr>
          <p:cNvCxnSpPr>
            <a:cxnSpLocks/>
          </p:cNvCxnSpPr>
          <p:nvPr userDrawn="1"/>
        </p:nvCxnSpPr>
        <p:spPr bwMode="auto">
          <a:xfrm>
            <a:off x="7178106" y="260690"/>
            <a:ext cx="0" cy="494196"/>
          </a:xfrm>
          <a:prstGeom prst="line">
            <a:avLst/>
          </a:prstGeom>
          <a:ln w="12700">
            <a:solidFill>
              <a:srgbClr val="697A9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96" name="Группа 195">
            <a:extLst>
              <a:ext uri="{FF2B5EF4-FFF2-40B4-BE49-F238E27FC236}">
                <a16:creationId xmlns:a16="http://schemas.microsoft.com/office/drawing/2014/main" id="{E402CF5F-3115-C864-8735-9CA54235346B}"/>
              </a:ext>
            </a:extLst>
          </p:cNvPr>
          <p:cNvGrpSpPr/>
          <p:nvPr userDrawn="1"/>
        </p:nvGrpSpPr>
        <p:grpSpPr>
          <a:xfrm flipH="1">
            <a:off x="606380" y="708761"/>
            <a:ext cx="3336142" cy="92249"/>
            <a:chOff x="1125606" y="603315"/>
            <a:chExt cx="1911723" cy="0"/>
          </a:xfrm>
        </p:grpSpPr>
        <p:cxnSp>
          <p:nvCxnSpPr>
            <p:cNvPr id="197" name="Прямая соединительная линия 196">
              <a:extLst>
                <a:ext uri="{FF2B5EF4-FFF2-40B4-BE49-F238E27FC236}">
                  <a16:creationId xmlns:a16="http://schemas.microsoft.com/office/drawing/2014/main" id="{7ECD95B1-D07E-D92F-ADC6-A86FF886895D}"/>
                </a:ext>
              </a:extLst>
            </p:cNvPr>
            <p:cNvCxnSpPr>
              <a:cxnSpLocks/>
            </p:cNvCxnSpPr>
            <p:nvPr/>
          </p:nvCxnSpPr>
          <p:spPr>
            <a:xfrm>
              <a:off x="1125606" y="603315"/>
              <a:ext cx="1055262" cy="0"/>
            </a:xfrm>
            <a:prstGeom prst="line">
              <a:avLst/>
            </a:prstGeom>
            <a:ln w="28575">
              <a:solidFill>
                <a:srgbClr val="98A8B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8" name="Прямая соединительная линия 197">
              <a:extLst>
                <a:ext uri="{FF2B5EF4-FFF2-40B4-BE49-F238E27FC236}">
                  <a16:creationId xmlns:a16="http://schemas.microsoft.com/office/drawing/2014/main" id="{57E2F6E8-91B4-DCFD-54DE-BBCDAA66D8F8}"/>
                </a:ext>
              </a:extLst>
            </p:cNvPr>
            <p:cNvCxnSpPr>
              <a:cxnSpLocks/>
            </p:cNvCxnSpPr>
            <p:nvPr/>
          </p:nvCxnSpPr>
          <p:spPr>
            <a:xfrm>
              <a:off x="2253425" y="603315"/>
              <a:ext cx="402611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9" name="Прямая соединительная линия 198">
              <a:extLst>
                <a:ext uri="{FF2B5EF4-FFF2-40B4-BE49-F238E27FC236}">
                  <a16:creationId xmlns:a16="http://schemas.microsoft.com/office/drawing/2014/main" id="{E3F02597-F662-EAC7-D052-B5187152393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736485" y="603315"/>
              <a:ext cx="300844" cy="0"/>
            </a:xfrm>
            <a:prstGeom prst="line">
              <a:avLst/>
            </a:prstGeom>
            <a:ln w="28575">
              <a:solidFill>
                <a:schemeClr val="accent4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27D400BB-7D09-EFD4-F2AE-553C8B504FCC}"/>
              </a:ext>
            </a:extLst>
          </p:cNvPr>
          <p:cNvSpPr/>
          <p:nvPr userDrawn="1"/>
        </p:nvSpPr>
        <p:spPr>
          <a:xfrm>
            <a:off x="0" y="343535"/>
            <a:ext cx="474612" cy="380560"/>
          </a:xfrm>
          <a:prstGeom prst="rect">
            <a:avLst/>
          </a:prstGeom>
          <a:solidFill>
            <a:srgbClr val="95A1B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25C02912-501C-6FFD-E02D-4DB500DD18C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-444501" y="2100672"/>
            <a:ext cx="3466255" cy="35130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32117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 bwMode="auto"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 bwMode="auto"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 bwMode="auto"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ru"/>
              <a:pPr marL="0" lvl="0" indent="0" algn="r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2" r:id="rId1"/>
    <p:sldLayoutId id="2147483665" r:id="rId2"/>
    <p:sldLayoutId id="2147483664" r:id="rId3"/>
    <p:sldLayoutId id="2147483661" r:id="rId4"/>
    <p:sldLayoutId id="2147483666" r:id="rId5"/>
  </p:sldLayoutIdLst>
  <p:hf sldNum="0" hdr="0" ftr="0" dt="0"/>
  <p:txStyles>
    <p:titleStyle>
      <a:defPPr marR="0" lvl="0" algn="l">
        <a:lnSpc>
          <a:spcPct val="100000"/>
        </a:lnSpc>
        <a:spcBef>
          <a:spcPts val="0"/>
        </a:spcBef>
        <a:spcAft>
          <a:spcPts val="0"/>
        </a:spcAft>
      </a:defPPr>
      <a:lvl1pPr marR="0" lv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1pPr>
      <a:lvl2pPr marR="0" lvl="1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2pPr>
      <a:lvl3pPr marR="0" lvl="2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3pPr>
      <a:lvl4pPr marR="0" lvl="3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4pPr>
      <a:lvl5pPr marR="0" lvl="4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5pPr>
      <a:lvl6pPr marR="0" lvl="5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6pPr>
      <a:lvl7pPr marR="0" lvl="6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7pPr>
      <a:lvl8pPr marR="0" lvl="7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8pPr>
      <a:lvl9pPr marR="0" lvl="8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9pPr>
    </p:titleStyle>
    <p:bodyStyle>
      <a:defPPr marR="0" lvl="0" algn="l">
        <a:lnSpc>
          <a:spcPct val="100000"/>
        </a:lnSpc>
        <a:spcBef>
          <a:spcPts val="0"/>
        </a:spcBef>
        <a:spcAft>
          <a:spcPts val="0"/>
        </a:spcAft>
      </a:defPPr>
      <a:lvl1pPr marR="0" lv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1pPr>
      <a:lvl2pPr marR="0" lvl="1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2pPr>
      <a:lvl3pPr marR="0" lvl="2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3pPr>
      <a:lvl4pPr marR="0" lvl="3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4pPr>
      <a:lvl5pPr marR="0" lvl="4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5pPr>
      <a:lvl6pPr marR="0" lvl="5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6pPr>
      <a:lvl7pPr marR="0" lvl="6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7pPr>
      <a:lvl8pPr marR="0" lvl="7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8pPr>
      <a:lvl9pPr marR="0" lvl="8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9pPr>
    </p:bodyStyle>
    <p:otherStyle>
      <a:defPPr marR="0" lvl="0" algn="l">
        <a:lnSpc>
          <a:spcPct val="100000"/>
        </a:lnSpc>
        <a:spcBef>
          <a:spcPts val="0"/>
        </a:spcBef>
        <a:spcAft>
          <a:spcPts val="0"/>
        </a:spcAft>
      </a:defPPr>
      <a:lvl1pPr marR="0" lv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1pPr>
      <a:lvl2pPr marR="0" lvl="1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2pPr>
      <a:lvl3pPr marR="0" lvl="2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3pPr>
      <a:lvl4pPr marR="0" lvl="3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4pPr>
      <a:lvl5pPr marR="0" lvl="4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5pPr>
      <a:lvl6pPr marR="0" lvl="5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6pPr>
      <a:lvl7pPr marR="0" lvl="6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7pPr>
      <a:lvl8pPr marR="0" lvl="7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8pPr>
      <a:lvl9pPr marR="0" lvl="8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&#1090;&#1088;&#1072;&#1074;&#1083;&#1080;&#1085;&#1077;&#1090;.&#1088;&#1092;/" TargetMode="External"/><Relationship Id="rId2" Type="http://schemas.openxmlformats.org/officeDocument/2006/relationships/hyperlink" Target="https://classgames.ru/" TargetMode="External"/><Relationship Id="rId1" Type="http://schemas.openxmlformats.org/officeDocument/2006/relationships/slideLayout" Target="../slideLayouts/slideLayout3.xml"/><Relationship Id="rId6" Type="http://schemas.openxmlformats.org/officeDocument/2006/relationships/hyperlink" Target="https://mgppu.ru/resources/NEW/project/629/info/7318/FCC_NedelyaPsy_Vesna_2026.pdf" TargetMode="External"/><Relationship Id="rId5" Type="http://schemas.openxmlformats.org/officeDocument/2006/relationships/hyperlink" Target="https://fond-detyam.ru/" TargetMode="External"/><Relationship Id="rId4" Type="http://schemas.openxmlformats.org/officeDocument/2006/relationships/hyperlink" Target="https://fcprc.ru/" TargetMode="Externa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cxnSp>
        <p:nvCxnSpPr>
          <p:cNvPr id="18" name="Прямая соединительная линия 17"/>
          <p:cNvCxnSpPr>
            <a:cxnSpLocks/>
          </p:cNvCxnSpPr>
          <p:nvPr/>
        </p:nvCxnSpPr>
        <p:spPr bwMode="auto">
          <a:xfrm>
            <a:off x="618401" y="2057400"/>
            <a:ext cx="0" cy="1440543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Прямая соединительная линия 2">
            <a:extLst>
              <a:ext uri="{FF2B5EF4-FFF2-40B4-BE49-F238E27FC236}">
                <a16:creationId xmlns:a16="http://schemas.microsoft.com/office/drawing/2014/main" id="{9EAE9934-DD5F-DFC0-79BA-010DF0807CFF}"/>
              </a:ext>
            </a:extLst>
          </p:cNvPr>
          <p:cNvCxnSpPr>
            <a:cxnSpLocks/>
          </p:cNvCxnSpPr>
          <p:nvPr/>
        </p:nvCxnSpPr>
        <p:spPr bwMode="auto">
          <a:xfrm>
            <a:off x="618401" y="2057400"/>
            <a:ext cx="0" cy="1953946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Рисунок 3" descr="Изображение выглядит как Графика, Шрифт, логотип, символ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EA981C36-85ED-B558-ABDD-917CD397A3D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618401" y="419232"/>
            <a:ext cx="2614813" cy="609634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55E1E5E8-31E4-3D38-264B-85F737BA9CF5}"/>
              </a:ext>
            </a:extLst>
          </p:cNvPr>
          <p:cNvSpPr txBox="1"/>
          <p:nvPr/>
        </p:nvSpPr>
        <p:spPr bwMode="auto">
          <a:xfrm>
            <a:off x="618401" y="1242088"/>
            <a:ext cx="4845953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1800" dirty="0">
                <a:solidFill>
                  <a:schemeClr val="bg1"/>
                </a:solidFill>
              </a:rPr>
              <a:t>Тема </a:t>
            </a:r>
            <a:r>
              <a:rPr lang="ru-RU" sz="1800" dirty="0" smtClean="0">
                <a:solidFill>
                  <a:schemeClr val="bg1"/>
                </a:solidFill>
              </a:rPr>
              <a:t> «Организация работы Муниципальных консультационно-кризисных служб в рамках обеспечения психологического благополучия в образовательной среде»</a:t>
            </a:r>
            <a:endParaRPr lang="ru-RU" sz="1800" dirty="0">
              <a:solidFill>
                <a:schemeClr val="bg1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E7F6A25-2B39-3DDD-24A6-87DF6833E99C}"/>
              </a:ext>
            </a:extLst>
          </p:cNvPr>
          <p:cNvSpPr txBox="1"/>
          <p:nvPr/>
        </p:nvSpPr>
        <p:spPr bwMode="auto">
          <a:xfrm>
            <a:off x="668851" y="3355075"/>
            <a:ext cx="5401069" cy="71609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1400" dirty="0" smtClean="0">
                <a:solidFill>
                  <a:schemeClr val="bg1"/>
                </a:solidFill>
                <a:effectLst/>
                <a:latin typeface="+mn-lt"/>
                <a:ea typeface="MS Mincho" panose="02020609040205080304" pitchFamily="49" charset="-128"/>
                <a:cs typeface="Times New Roman" panose="02020603050405020304" pitchFamily="18" charset="0"/>
              </a:rPr>
              <a:t>Воронкова Виктория Николаевна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dirty="0">
                <a:solidFill>
                  <a:schemeClr val="bg1"/>
                </a:solidFill>
                <a:latin typeface="+mn-lt"/>
                <a:ea typeface="MS Mincho" panose="02020609040205080304" pitchFamily="49" charset="-128"/>
                <a:cs typeface="Times New Roman" panose="02020603050405020304" pitchFamily="18" charset="0"/>
              </a:rPr>
              <a:t>н</a:t>
            </a:r>
            <a:r>
              <a:rPr lang="ru-RU" dirty="0" smtClean="0">
                <a:solidFill>
                  <a:schemeClr val="bg1"/>
                </a:solidFill>
                <a:latin typeface="+mn-lt"/>
                <a:ea typeface="MS Mincho" panose="02020609040205080304" pitchFamily="49" charset="-128"/>
                <a:cs typeface="Times New Roman" panose="02020603050405020304" pitchFamily="18" charset="0"/>
              </a:rPr>
              <a:t>ачальник </a:t>
            </a:r>
            <a:r>
              <a:rPr lang="ru-RU" dirty="0">
                <a:solidFill>
                  <a:schemeClr val="bg1"/>
                </a:solidFill>
                <a:latin typeface="+mn-lt"/>
                <a:ea typeface="MS Mincho" panose="02020609040205080304" pitchFamily="49" charset="-128"/>
                <a:cs typeface="Times New Roman" panose="02020603050405020304" pitchFamily="18" charset="0"/>
              </a:rPr>
              <a:t>Р</a:t>
            </a:r>
            <a:r>
              <a:rPr lang="ru-RU" dirty="0" smtClean="0">
                <a:solidFill>
                  <a:schemeClr val="bg1"/>
                </a:solidFill>
                <a:latin typeface="+mn-lt"/>
                <a:ea typeface="MS Mincho" panose="02020609040205080304" pitchFamily="49" charset="-128"/>
                <a:cs typeface="Times New Roman" panose="02020603050405020304" pitchFamily="18" charset="0"/>
              </a:rPr>
              <a:t>егиональной консультационно-кризисной службы</a:t>
            </a:r>
            <a:endParaRPr lang="ru-RU" sz="1400" dirty="0">
              <a:solidFill>
                <a:schemeClr val="bg1"/>
              </a:solidFill>
              <a:effectLst/>
              <a:latin typeface="+mn-lt"/>
              <a:ea typeface="MS Mincho" panose="02020609040205080304" pitchFamily="49" charset="-128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609610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Текст 4"/>
          <p:cNvSpPr>
            <a:spLocks noGrp="1"/>
          </p:cNvSpPr>
          <p:nvPr>
            <p:ph type="body" sz="quarter" idx="13"/>
          </p:nvPr>
        </p:nvSpPr>
        <p:spPr>
          <a:xfrm>
            <a:off x="1769073" y="284536"/>
            <a:ext cx="5724361" cy="569913"/>
          </a:xfrm>
        </p:spPr>
        <p:txBody>
          <a:bodyPr>
            <a:noAutofit/>
          </a:bodyPr>
          <a:lstStyle/>
          <a:p>
            <a:r>
              <a:rPr lang="ru-RU" sz="1400" dirty="0"/>
              <a:t>Комплексная безопасность и психологическое благополучие в образовательной </a:t>
            </a:r>
            <a:r>
              <a:rPr lang="ru-RU" sz="1400" dirty="0" smtClean="0"/>
              <a:t>среде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460556" y="1260308"/>
            <a:ext cx="5202824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latin typeface="+mn-lt"/>
                <a:cs typeface="Times New Roman" panose="02020603050405020304" pitchFamily="18" charset="0"/>
              </a:rPr>
              <a:t> «Психологическая безопасность и благополучие образовательной среды»</a:t>
            </a:r>
          </a:p>
          <a:p>
            <a:pPr algn="ctr"/>
            <a:endParaRPr lang="ru-RU" sz="2000" dirty="0">
              <a:latin typeface="+mn-lt"/>
              <a:cs typeface="Times New Roman" panose="02020603050405020304" pitchFamily="18" charset="0"/>
            </a:endParaRPr>
          </a:p>
          <a:p>
            <a:pPr algn="just"/>
            <a:r>
              <a:rPr lang="ru-RU" sz="2000" dirty="0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rPr>
              <a:t>П</a:t>
            </a:r>
            <a:r>
              <a:rPr lang="ru-RU" sz="2000" dirty="0" smtClean="0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rPr>
              <a:t>роцесс</a:t>
            </a:r>
            <a:r>
              <a:rPr lang="ru-RU" sz="2000" dirty="0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rPr>
              <a:t>, направленный на развитие психических </a:t>
            </a:r>
            <a:r>
              <a:rPr lang="ru-RU" sz="2000" dirty="0" smtClean="0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rPr>
              <a:t>функций обучающихся</a:t>
            </a:r>
            <a:r>
              <a:rPr lang="ru-RU" sz="2000" dirty="0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rPr>
              <a:t>, обеспечение личностного роста участников </a:t>
            </a:r>
            <a:r>
              <a:rPr lang="ru-RU" sz="2000" dirty="0" smtClean="0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rPr>
              <a:t>образовательных </a:t>
            </a:r>
            <a:r>
              <a:rPr lang="ru-RU" sz="2000" dirty="0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rPr>
              <a:t>отношений, содействие их социализации и </a:t>
            </a:r>
            <a:r>
              <a:rPr lang="ru-RU" sz="2000" dirty="0" smtClean="0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rPr>
              <a:t>реализации </a:t>
            </a:r>
            <a:r>
              <a:rPr lang="ru-RU" sz="2000" dirty="0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rPr>
              <a:t>внутренних ресурсов в условиях </a:t>
            </a:r>
            <a:r>
              <a:rPr lang="ru-RU" sz="2000" dirty="0" smtClean="0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rPr>
              <a:t>образовательной организации.</a:t>
            </a:r>
            <a:endParaRPr lang="ru-RU" sz="2000" dirty="0">
              <a:solidFill>
                <a:schemeClr val="tx1"/>
              </a:solidFill>
              <a:latin typeface="+mn-lt"/>
              <a:cs typeface="Times New Roman" panose="02020603050405020304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17239" y="1584796"/>
            <a:ext cx="2937777" cy="27807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87487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Текст 4"/>
          <p:cNvSpPr>
            <a:spLocks noGrp="1"/>
          </p:cNvSpPr>
          <p:nvPr>
            <p:ph type="body" sz="quarter" idx="13"/>
          </p:nvPr>
        </p:nvSpPr>
        <p:spPr>
          <a:xfrm>
            <a:off x="1726000" y="278229"/>
            <a:ext cx="5724361" cy="569913"/>
          </a:xfrm>
        </p:spPr>
        <p:txBody>
          <a:bodyPr>
            <a:noAutofit/>
          </a:bodyPr>
          <a:lstStyle/>
          <a:p>
            <a:r>
              <a:rPr lang="ru-RU" sz="1400" dirty="0"/>
              <a:t>Комплексная безопасность и психологическое благополучие в образовательной </a:t>
            </a:r>
            <a:r>
              <a:rPr lang="ru-RU" sz="1400" dirty="0" smtClean="0"/>
              <a:t>среде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265472" y="1061885"/>
            <a:ext cx="5265072" cy="40108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</a:pPr>
            <a:r>
              <a:rPr lang="ru-RU" sz="1600" b="1" dirty="0">
                <a:solidFill>
                  <a:schemeClr val="tx1"/>
                </a:solidFill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К особенностям психологической </a:t>
            </a:r>
            <a:r>
              <a:rPr lang="ru-RU" sz="1600" b="1" dirty="0" smtClean="0">
                <a:solidFill>
                  <a:schemeClr val="tx1"/>
                </a:solidFill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безопасности и благополучия </a:t>
            </a:r>
            <a:r>
              <a:rPr lang="ru-RU" sz="1600" b="1" dirty="0">
                <a:solidFill>
                  <a:schemeClr val="tx1"/>
                </a:solidFill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образовательной среды относятся</a:t>
            </a:r>
            <a:r>
              <a:rPr lang="ru-RU" sz="1600" b="1" dirty="0" smtClean="0">
                <a:solidFill>
                  <a:schemeClr val="tx1"/>
                </a:solidFill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algn="just">
              <a:lnSpc>
                <a:spcPct val="107000"/>
              </a:lnSpc>
            </a:pPr>
            <a:endParaRPr lang="ru-RU" sz="11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 algn="just">
              <a:lnSpc>
                <a:spcPct val="114000"/>
              </a:lnSpc>
              <a:buFont typeface="Wingdings" panose="05000000000000000000" pitchFamily="2" charset="2"/>
              <a:buChar char="ü"/>
            </a:pPr>
            <a:r>
              <a:rPr lang="ru-RU" dirty="0">
                <a:solidFill>
                  <a:schemeClr val="tx1"/>
                </a:solidFill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З</a:t>
            </a:r>
            <a:r>
              <a:rPr lang="ru-RU" dirty="0" smtClean="0">
                <a:solidFill>
                  <a:schemeClr val="tx1"/>
                </a:solidFill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ащищенность </a:t>
            </a:r>
            <a:r>
              <a:rPr lang="ru-RU" dirty="0">
                <a:solidFill>
                  <a:schemeClr val="tx1"/>
                </a:solidFill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образовательных организаций от воздействия внешних и </a:t>
            </a:r>
            <a:r>
              <a:rPr lang="ru-RU" smtClean="0">
                <a:solidFill>
                  <a:schemeClr val="tx1"/>
                </a:solidFill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внутренних угроз</a:t>
            </a:r>
            <a:endParaRPr lang="ru-RU" sz="1100" dirty="0">
              <a:solidFill>
                <a:schemeClr val="tx1"/>
              </a:solidFill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 algn="just">
              <a:lnSpc>
                <a:spcPct val="114000"/>
              </a:lnSpc>
              <a:buFont typeface="Wingdings" panose="05000000000000000000" pitchFamily="2" charset="2"/>
              <a:buChar char="ü"/>
            </a:pPr>
            <a:r>
              <a:rPr lang="ru-RU" dirty="0" smtClean="0">
                <a:solidFill>
                  <a:schemeClr val="tx1"/>
                </a:solidFill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Свободное </a:t>
            </a:r>
            <a:r>
              <a:rPr lang="ru-RU" dirty="0">
                <a:solidFill>
                  <a:schemeClr val="tx1"/>
                </a:solidFill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от психологического </a:t>
            </a:r>
            <a:r>
              <a:rPr lang="ru-RU" dirty="0" smtClean="0">
                <a:solidFill>
                  <a:schemeClr val="tx1"/>
                </a:solidFill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насилия взаимодействие </a:t>
            </a:r>
            <a:r>
              <a:rPr lang="ru-RU" dirty="0">
                <a:solidFill>
                  <a:schemeClr val="tx1"/>
                </a:solidFill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участников образовательных </a:t>
            </a:r>
            <a:r>
              <a:rPr lang="ru-RU" dirty="0" smtClean="0">
                <a:solidFill>
                  <a:schemeClr val="tx1"/>
                </a:solidFill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отношений;</a:t>
            </a:r>
            <a:endParaRPr lang="ru-RU" sz="1100" dirty="0">
              <a:solidFill>
                <a:schemeClr val="tx1"/>
              </a:solidFill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 algn="just">
              <a:lnSpc>
                <a:spcPct val="114000"/>
              </a:lnSpc>
              <a:buFont typeface="Wingdings" panose="05000000000000000000" pitchFamily="2" charset="2"/>
              <a:buChar char="ü"/>
            </a:pPr>
            <a:r>
              <a:rPr lang="ru-RU" dirty="0">
                <a:solidFill>
                  <a:schemeClr val="tx1"/>
                </a:solidFill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ru-RU" dirty="0" smtClean="0">
                <a:solidFill>
                  <a:schemeClr val="tx1"/>
                </a:solidFill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пециально </a:t>
            </a:r>
            <a:r>
              <a:rPr lang="ru-RU" dirty="0">
                <a:solidFill>
                  <a:schemeClr val="tx1"/>
                </a:solidFill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организованный </a:t>
            </a:r>
            <a:r>
              <a:rPr lang="ru-RU" dirty="0" smtClean="0">
                <a:solidFill>
                  <a:schemeClr val="tx1"/>
                </a:solidFill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процесс обучения, </a:t>
            </a:r>
            <a:r>
              <a:rPr lang="ru-RU" dirty="0">
                <a:solidFill>
                  <a:schemeClr val="tx1"/>
                </a:solidFill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функционирование значимых для обучающихся сообществ, создающих условия для </a:t>
            </a:r>
            <a:r>
              <a:rPr lang="ru-RU" dirty="0" smtClean="0">
                <a:solidFill>
                  <a:schemeClr val="tx1"/>
                </a:solidFill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удовлетворения </a:t>
            </a:r>
            <a:r>
              <a:rPr lang="ru-RU" dirty="0">
                <a:solidFill>
                  <a:schemeClr val="tx1"/>
                </a:solidFill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потребностей в межличностном </a:t>
            </a:r>
            <a:r>
              <a:rPr lang="ru-RU" dirty="0" smtClean="0">
                <a:solidFill>
                  <a:schemeClr val="tx1"/>
                </a:solidFill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общении,</a:t>
            </a:r>
            <a:r>
              <a:rPr lang="ru-RU" sz="1100" dirty="0">
                <a:solidFill>
                  <a:schemeClr val="tx1"/>
                </a:solidFill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solidFill>
                  <a:schemeClr val="tx1"/>
                </a:solidFill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основанных </a:t>
            </a:r>
            <a:r>
              <a:rPr lang="ru-RU" dirty="0">
                <a:solidFill>
                  <a:schemeClr val="tx1"/>
                </a:solidFill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на взаимоуважении и включенности в </a:t>
            </a:r>
            <a:r>
              <a:rPr lang="ru-RU" dirty="0" smtClean="0">
                <a:solidFill>
                  <a:schemeClr val="tx1"/>
                </a:solidFill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совместную</a:t>
            </a:r>
            <a:r>
              <a:rPr lang="ru-RU" sz="1100" dirty="0">
                <a:solidFill>
                  <a:schemeClr val="tx1"/>
                </a:solidFill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solidFill>
                  <a:schemeClr val="tx1"/>
                </a:solidFill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деятельность</a:t>
            </a:r>
            <a:r>
              <a:rPr lang="ru-RU" dirty="0">
                <a:solidFill>
                  <a:schemeClr val="tx1"/>
                </a:solidFill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100" dirty="0">
              <a:solidFill>
                <a:schemeClr val="tx1"/>
              </a:solidFill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4000"/>
              </a:lnSpc>
              <a:spcAft>
                <a:spcPts val="800"/>
              </a:spcAft>
            </a:pP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ru-RU" sz="1100" dirty="0"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93370" y="1170796"/>
            <a:ext cx="3332086" cy="32057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77205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Текст 4"/>
          <p:cNvSpPr>
            <a:spLocks noGrp="1"/>
          </p:cNvSpPr>
          <p:nvPr>
            <p:ph type="body" sz="quarter" idx="13"/>
          </p:nvPr>
        </p:nvSpPr>
        <p:spPr/>
        <p:txBody>
          <a:bodyPr>
            <a:noAutofit/>
          </a:bodyPr>
          <a:lstStyle/>
          <a:p>
            <a:r>
              <a:rPr lang="ru-RU" sz="1400" dirty="0"/>
              <a:t>Комплексная безопасность и психологическое благополучие в образовательной </a:t>
            </a:r>
            <a:r>
              <a:rPr lang="ru-RU" sz="1400" dirty="0" smtClean="0"/>
              <a:t>среде</a:t>
            </a:r>
            <a:r>
              <a:rPr lang="ru-RU" sz="1400" dirty="0"/>
              <a:t>.</a:t>
            </a:r>
            <a:endParaRPr lang="ru-RU" sz="1400" dirty="0" smtClean="0"/>
          </a:p>
        </p:txBody>
      </p:sp>
      <p:sp>
        <p:nvSpPr>
          <p:cNvPr id="6" name="Прямоугольник 5"/>
          <p:cNvSpPr/>
          <p:nvPr/>
        </p:nvSpPr>
        <p:spPr>
          <a:xfrm>
            <a:off x="403597" y="1356043"/>
            <a:ext cx="8615116" cy="29806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 smtClean="0">
                <a:solidFill>
                  <a:schemeClr val="tx1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Роль МККС в создании безопасной образовательной среды:</a:t>
            </a:r>
          </a:p>
          <a:p>
            <a:pPr algn="ctr"/>
            <a:endParaRPr lang="ru-RU" sz="1600" b="1" dirty="0" smtClean="0">
              <a:solidFill>
                <a:schemeClr val="tx1"/>
              </a:solidFill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1450" indent="-171450">
              <a:lnSpc>
                <a:spcPct val="114000"/>
              </a:lnSpc>
              <a:buFont typeface="Wingdings" panose="05000000000000000000" pitchFamily="2" charset="2"/>
              <a:buChar char="ü"/>
            </a:pPr>
            <a:r>
              <a:rPr lang="ru-RU" sz="1600" dirty="0" smtClean="0">
                <a:solidFill>
                  <a:schemeClr val="tx1"/>
                </a:solidFill>
                <a:cs typeface="Times New Roman" panose="02020603050405020304" pitchFamily="18" charset="0"/>
              </a:rPr>
              <a:t>Методическое сопровождение педагогов-психологов</a:t>
            </a:r>
          </a:p>
          <a:p>
            <a:pPr marL="171450" indent="-171450">
              <a:lnSpc>
                <a:spcPct val="114000"/>
              </a:lnSpc>
              <a:buFont typeface="Wingdings" panose="05000000000000000000" pitchFamily="2" charset="2"/>
              <a:buChar char="ü"/>
            </a:pPr>
            <a:r>
              <a:rPr lang="ru-RU" sz="1600" dirty="0" smtClean="0">
                <a:solidFill>
                  <a:schemeClr val="tx1"/>
                </a:solidFill>
                <a:cs typeface="Times New Roman" panose="02020603050405020304" pitchFamily="18" charset="0"/>
              </a:rPr>
              <a:t>Формирование психологической целостности в ОО по средствам интеграции новых практик в работе педагогов-психологов </a:t>
            </a:r>
          </a:p>
          <a:p>
            <a:pPr marL="171450" indent="-171450">
              <a:lnSpc>
                <a:spcPct val="114000"/>
              </a:lnSpc>
              <a:buFont typeface="Wingdings" panose="05000000000000000000" pitchFamily="2" charset="2"/>
              <a:buChar char="ü"/>
            </a:pPr>
            <a:r>
              <a:rPr lang="ru-RU" sz="1600" dirty="0"/>
              <a:t>Предупреждение возможных рисков социально-психологической </a:t>
            </a:r>
            <a:r>
              <a:rPr lang="ru-RU" sz="1600" dirty="0" err="1"/>
              <a:t>дезадаптации</a:t>
            </a:r>
            <a:r>
              <a:rPr lang="ru-RU" sz="1600" dirty="0"/>
              <a:t> обучающихся</a:t>
            </a:r>
            <a:r>
              <a:rPr lang="ru-RU" sz="1600" dirty="0" smtClean="0"/>
              <a:t>.</a:t>
            </a:r>
          </a:p>
          <a:p>
            <a:pPr marL="171450" indent="-171450">
              <a:lnSpc>
                <a:spcPct val="114000"/>
              </a:lnSpc>
              <a:buFont typeface="Wingdings" panose="05000000000000000000" pitchFamily="2" charset="2"/>
              <a:buChar char="ü"/>
            </a:pPr>
            <a:r>
              <a:rPr lang="ru-RU" sz="1600" dirty="0"/>
              <a:t>Повышение психолого-педагогической компетентности педагогических работников образовательных организаций в вопросах профилактики кризисных ситуаций</a:t>
            </a:r>
            <a:endParaRPr lang="ru-RU" sz="1600" dirty="0" smtClean="0">
              <a:solidFill>
                <a:schemeClr val="tx1"/>
              </a:solidFill>
              <a:cs typeface="Times New Roman" panose="02020603050405020304" pitchFamily="18" charset="0"/>
            </a:endParaRPr>
          </a:p>
          <a:p>
            <a:pPr marL="171450" indent="-171450">
              <a:buFont typeface="Wingdings" panose="05000000000000000000" pitchFamily="2" charset="2"/>
              <a:buChar char="ü"/>
            </a:pPr>
            <a:endParaRPr lang="ru-RU" dirty="0" smtClean="0">
              <a:solidFill>
                <a:schemeClr val="tx1"/>
              </a:solidFill>
              <a:cs typeface="Times New Roman" panose="02020603050405020304" pitchFamily="18" charset="0"/>
            </a:endParaRPr>
          </a:p>
          <a:p>
            <a:pPr marL="171450" indent="-171450">
              <a:buFont typeface="Wingdings" panose="05000000000000000000" pitchFamily="2" charset="2"/>
              <a:buChar char="ü"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021273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Текст 4"/>
          <p:cNvSpPr>
            <a:spLocks noGrp="1"/>
          </p:cNvSpPr>
          <p:nvPr>
            <p:ph type="body" sz="quarter" idx="13"/>
          </p:nvPr>
        </p:nvSpPr>
        <p:spPr>
          <a:xfrm>
            <a:off x="1726000" y="278229"/>
            <a:ext cx="5724361" cy="569913"/>
          </a:xfrm>
        </p:spPr>
        <p:txBody>
          <a:bodyPr>
            <a:noAutofit/>
          </a:bodyPr>
          <a:lstStyle/>
          <a:p>
            <a:r>
              <a:rPr lang="ru-RU" sz="1400" dirty="0"/>
              <a:t>Комплексная безопасность и психологическое благополучие в образовательной </a:t>
            </a:r>
            <a:r>
              <a:rPr lang="ru-RU" sz="1400" dirty="0" smtClean="0"/>
              <a:t>среде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400444" y="1088297"/>
            <a:ext cx="3837327" cy="35099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4000"/>
              </a:lnSpc>
            </a:pPr>
            <a:r>
              <a:rPr lang="ru-RU" b="1" dirty="0">
                <a:latin typeface="+mn-lt"/>
              </a:rPr>
              <a:t>Показателями психологической безопасности </a:t>
            </a:r>
            <a:r>
              <a:rPr lang="ru-RU" b="1" dirty="0" smtClean="0">
                <a:latin typeface="+mn-lt"/>
              </a:rPr>
              <a:t>образовательной </a:t>
            </a:r>
            <a:r>
              <a:rPr lang="ru-RU" b="1" dirty="0">
                <a:latin typeface="+mn-lt"/>
              </a:rPr>
              <a:t>среды </a:t>
            </a:r>
            <a:r>
              <a:rPr lang="ru-RU" b="1" dirty="0" smtClean="0">
                <a:latin typeface="+mn-lt"/>
              </a:rPr>
              <a:t>являются:</a:t>
            </a:r>
          </a:p>
          <a:p>
            <a:pPr algn="just">
              <a:lnSpc>
                <a:spcPct val="114000"/>
              </a:lnSpc>
            </a:pPr>
            <a:endParaRPr lang="ru-RU" dirty="0" smtClean="0">
              <a:latin typeface="+mn-lt"/>
            </a:endParaRPr>
          </a:p>
          <a:p>
            <a:pPr algn="just">
              <a:lnSpc>
                <a:spcPct val="114000"/>
              </a:lnSpc>
            </a:pPr>
            <a:r>
              <a:rPr lang="ru-RU" dirty="0" smtClean="0">
                <a:latin typeface="+mn-lt"/>
              </a:rPr>
              <a:t>– </a:t>
            </a:r>
            <a:r>
              <a:rPr lang="ru-RU" dirty="0">
                <a:latin typeface="+mn-lt"/>
              </a:rPr>
              <a:t>О</a:t>
            </a:r>
            <a:r>
              <a:rPr lang="ru-RU" dirty="0" smtClean="0">
                <a:latin typeface="+mn-lt"/>
              </a:rPr>
              <a:t>тсутствие </a:t>
            </a:r>
            <a:r>
              <a:rPr lang="ru-RU" dirty="0">
                <a:latin typeface="+mn-lt"/>
              </a:rPr>
              <a:t>психологического </a:t>
            </a:r>
            <a:r>
              <a:rPr lang="ru-RU" dirty="0" smtClean="0">
                <a:latin typeface="+mn-lt"/>
              </a:rPr>
              <a:t>насилия</a:t>
            </a:r>
          </a:p>
          <a:p>
            <a:pPr algn="just">
              <a:lnSpc>
                <a:spcPct val="114000"/>
              </a:lnSpc>
            </a:pPr>
            <a:r>
              <a:rPr lang="ru-RU" dirty="0" smtClean="0">
                <a:latin typeface="+mn-lt"/>
              </a:rPr>
              <a:t>–Удовлетворенность </a:t>
            </a:r>
            <a:r>
              <a:rPr lang="ru-RU" dirty="0">
                <a:latin typeface="+mn-lt"/>
              </a:rPr>
              <a:t>обучающихся </a:t>
            </a:r>
            <a:r>
              <a:rPr lang="ru-RU" dirty="0" smtClean="0">
                <a:latin typeface="+mn-lt"/>
              </a:rPr>
              <a:t>деятельностью </a:t>
            </a:r>
          </a:p>
          <a:p>
            <a:pPr algn="just">
              <a:lnSpc>
                <a:spcPct val="114000"/>
              </a:lnSpc>
            </a:pPr>
            <a:r>
              <a:rPr lang="ru-RU" dirty="0" smtClean="0">
                <a:latin typeface="+mn-lt"/>
              </a:rPr>
              <a:t>– Доброжелательная </a:t>
            </a:r>
            <a:r>
              <a:rPr lang="ru-RU" dirty="0">
                <a:latin typeface="+mn-lt"/>
              </a:rPr>
              <a:t>атмосфера в коллективе </a:t>
            </a:r>
            <a:r>
              <a:rPr lang="ru-RU" dirty="0" smtClean="0">
                <a:latin typeface="+mn-lt"/>
              </a:rPr>
              <a:t>обучающихся</a:t>
            </a:r>
          </a:p>
          <a:p>
            <a:pPr algn="just">
              <a:lnSpc>
                <a:spcPct val="114000"/>
              </a:lnSpc>
            </a:pPr>
            <a:r>
              <a:rPr lang="ru-RU" dirty="0" smtClean="0">
                <a:latin typeface="+mn-lt"/>
              </a:rPr>
              <a:t>–Выраженная </a:t>
            </a:r>
            <a:r>
              <a:rPr lang="ru-RU" dirty="0">
                <a:latin typeface="+mn-lt"/>
              </a:rPr>
              <a:t>увлеченность обучающихся процессом </a:t>
            </a:r>
            <a:r>
              <a:rPr lang="ru-RU" dirty="0" smtClean="0">
                <a:latin typeface="+mn-lt"/>
              </a:rPr>
              <a:t>обучения;</a:t>
            </a:r>
          </a:p>
          <a:p>
            <a:pPr algn="just">
              <a:lnSpc>
                <a:spcPct val="114000"/>
              </a:lnSpc>
            </a:pPr>
            <a:r>
              <a:rPr lang="ru-RU" dirty="0" smtClean="0">
                <a:latin typeface="+mn-lt"/>
              </a:rPr>
              <a:t>– </a:t>
            </a:r>
            <a:r>
              <a:rPr lang="ru-RU" dirty="0">
                <a:latin typeface="+mn-lt"/>
              </a:rPr>
              <a:t>П</a:t>
            </a:r>
            <a:r>
              <a:rPr lang="ru-RU" dirty="0" smtClean="0">
                <a:latin typeface="+mn-lt"/>
              </a:rPr>
              <a:t>оддержание </a:t>
            </a:r>
            <a:r>
              <a:rPr lang="ru-RU" dirty="0">
                <a:latin typeface="+mn-lt"/>
              </a:rPr>
              <a:t>преемственности воспитательного процесса в образовательной организации и в </a:t>
            </a:r>
            <a:r>
              <a:rPr lang="ru-RU" dirty="0" smtClean="0">
                <a:latin typeface="+mn-lt"/>
              </a:rPr>
              <a:t>семье.</a:t>
            </a:r>
            <a:endParaRPr lang="ru-RU" dirty="0">
              <a:latin typeface="+mn-lt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58525" y="987125"/>
            <a:ext cx="4044940" cy="37122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76357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Текст 4"/>
          <p:cNvSpPr>
            <a:spLocks noGrp="1"/>
          </p:cNvSpPr>
          <p:nvPr>
            <p:ph type="body" sz="quarter" idx="13"/>
          </p:nvPr>
        </p:nvSpPr>
        <p:spPr/>
        <p:txBody>
          <a:bodyPr>
            <a:noAutofit/>
          </a:bodyPr>
          <a:lstStyle/>
          <a:p>
            <a:r>
              <a:rPr lang="ru-RU" sz="1400" dirty="0"/>
              <a:t>Комплексная безопасность и психологическое благополучие в образовательной </a:t>
            </a:r>
            <a:r>
              <a:rPr lang="ru-RU" sz="1400" dirty="0" smtClean="0"/>
              <a:t>среде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507254" y="1055663"/>
            <a:ext cx="7807874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chemeClr val="tx1"/>
                </a:solidFill>
                <a:latin typeface="+mn-lt"/>
              </a:rPr>
              <a:t>Приоритетные задачи в </a:t>
            </a:r>
            <a:r>
              <a:rPr lang="ru-RU" sz="2400" b="1" dirty="0" smtClean="0">
                <a:solidFill>
                  <a:schemeClr val="tx1"/>
                </a:solidFill>
                <a:latin typeface="+mn-lt"/>
              </a:rPr>
              <a:t>межведомственном взаимодействии специалистов социально-психологических служб ОО  и муниципальных консультационно-кризисных </a:t>
            </a:r>
            <a:r>
              <a:rPr lang="ru-RU" sz="2400" b="1" dirty="0">
                <a:solidFill>
                  <a:schemeClr val="tx1"/>
                </a:solidFill>
                <a:latin typeface="+mn-lt"/>
              </a:rPr>
              <a:t>служб: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459695" y="2851762"/>
            <a:ext cx="8381606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00047" indent="-285750">
              <a:buFont typeface="Wingdings" panose="05000000000000000000" pitchFamily="2" charset="2"/>
              <a:buChar char="q"/>
            </a:pPr>
            <a:r>
              <a:rPr lang="ru-RU" sz="2000" dirty="0">
                <a:solidFill>
                  <a:schemeClr val="tx1"/>
                </a:solidFill>
              </a:rPr>
              <a:t>Сохранение жизни и здоровья детей, обеспечение их благополучия;</a:t>
            </a:r>
          </a:p>
          <a:p>
            <a:endParaRPr lang="ru-RU" sz="2000" dirty="0">
              <a:solidFill>
                <a:schemeClr val="tx1"/>
              </a:solidFill>
            </a:endParaRPr>
          </a:p>
          <a:p>
            <a:pPr marL="400047" indent="-285750">
              <a:buFont typeface="Wingdings" panose="05000000000000000000" pitchFamily="2" charset="2"/>
              <a:buChar char="q"/>
            </a:pPr>
            <a:r>
              <a:rPr lang="ru-RU" sz="2000" dirty="0">
                <a:solidFill>
                  <a:schemeClr val="tx1"/>
                </a:solidFill>
              </a:rPr>
              <a:t>Обеспечение психологической  безопасности несовершеннолетних</a:t>
            </a:r>
            <a:r>
              <a:rPr lang="ru-RU" sz="1800" dirty="0">
                <a:solidFill>
                  <a:schemeClr val="tx1"/>
                </a:solidFill>
              </a:rPr>
              <a:t>;</a:t>
            </a:r>
          </a:p>
        </p:txBody>
      </p:sp>
    </p:spTree>
    <p:extLst>
      <p:ext uri="{BB962C8B-B14F-4D97-AF65-F5344CB8AC3E}">
        <p14:creationId xmlns:p14="http://schemas.microsoft.com/office/powerpoint/2010/main" val="37447978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Текст 4"/>
          <p:cNvSpPr>
            <a:spLocks noGrp="1"/>
          </p:cNvSpPr>
          <p:nvPr>
            <p:ph type="body" sz="quarter" idx="13"/>
          </p:nvPr>
        </p:nvSpPr>
        <p:spPr/>
        <p:txBody>
          <a:bodyPr>
            <a:noAutofit/>
          </a:bodyPr>
          <a:lstStyle/>
          <a:p>
            <a:r>
              <a:rPr lang="ru-RU" sz="1400" dirty="0"/>
              <a:t>Комплексная безопасность и психологическое благополучие в образовательной </a:t>
            </a:r>
            <a:r>
              <a:rPr lang="ru-RU" sz="1400" dirty="0" smtClean="0"/>
              <a:t>среде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812006" y="952738"/>
            <a:ext cx="7083364" cy="13773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marR="80645" lvl="1" algn="ctr">
              <a:lnSpc>
                <a:spcPct val="150000"/>
              </a:lnSpc>
              <a:spcBef>
                <a:spcPts val="250"/>
              </a:spcBef>
              <a:buSzPts val="950"/>
              <a:tabLst>
                <a:tab pos="607695" algn="l"/>
                <a:tab pos="1694815" algn="l"/>
                <a:tab pos="1958340" algn="l"/>
                <a:tab pos="3088640" algn="l"/>
                <a:tab pos="3882390" algn="l"/>
                <a:tab pos="5197475" algn="l"/>
                <a:tab pos="5537200" algn="l"/>
              </a:tabLst>
            </a:pPr>
            <a:r>
              <a:rPr lang="ru-RU" sz="1800" b="1" spc="-10" dirty="0">
                <a:ea typeface="Symbol" panose="05050102010706020507" pitchFamily="18" charset="2"/>
                <a:cs typeface="Symbol" panose="05050102010706020507" pitchFamily="18" charset="2"/>
              </a:rPr>
              <a:t>Функции антикризисных </a:t>
            </a:r>
            <a:r>
              <a:rPr lang="ru-RU" sz="1800" b="1" spc="-10" dirty="0" smtClean="0">
                <a:ea typeface="Symbol" panose="05050102010706020507" pitchFamily="18" charset="2"/>
                <a:cs typeface="Symbol" panose="05050102010706020507" pitchFamily="18" charset="2"/>
              </a:rPr>
              <a:t>подразделений в работе с образовательными организациями.</a:t>
            </a:r>
            <a:endParaRPr lang="ru-RU" sz="1800" b="1" spc="-10" dirty="0">
              <a:ea typeface="Symbol" panose="05050102010706020507" pitchFamily="18" charset="2"/>
              <a:cs typeface="Symbol" panose="05050102010706020507" pitchFamily="18" charset="2"/>
            </a:endParaRPr>
          </a:p>
          <a:p>
            <a:pPr marL="457200" marR="80645" lvl="1" algn="ctr">
              <a:lnSpc>
                <a:spcPct val="150000"/>
              </a:lnSpc>
              <a:spcBef>
                <a:spcPts val="250"/>
              </a:spcBef>
              <a:buSzPts val="950"/>
              <a:tabLst>
                <a:tab pos="607695" algn="l"/>
                <a:tab pos="1694815" algn="l"/>
                <a:tab pos="1958340" algn="l"/>
                <a:tab pos="3088640" algn="l"/>
                <a:tab pos="3882390" algn="l"/>
                <a:tab pos="5197475" algn="l"/>
                <a:tab pos="5537200" algn="l"/>
              </a:tabLst>
            </a:pPr>
            <a:endParaRPr lang="ru-RU" sz="1800" b="1" spc="-10" dirty="0">
              <a:ea typeface="Symbol" panose="05050102010706020507" pitchFamily="18" charset="2"/>
              <a:cs typeface="Symbol" panose="05050102010706020507" pitchFamily="18" charset="2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90984" y="1723367"/>
            <a:ext cx="8513379" cy="33239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ru-RU" dirty="0">
                <a:solidFill>
                  <a:schemeClr val="tx1"/>
                </a:solidFill>
              </a:rPr>
              <a:t>П</a:t>
            </a:r>
            <a:r>
              <a:rPr lang="ru-RU" dirty="0" smtClean="0">
                <a:solidFill>
                  <a:schemeClr val="tx1"/>
                </a:solidFill>
              </a:rPr>
              <a:t>роведение </a:t>
            </a:r>
            <a:r>
              <a:rPr lang="ru-RU" dirty="0">
                <a:solidFill>
                  <a:schemeClr val="tx1"/>
                </a:solidFill>
              </a:rPr>
              <a:t>мероприятий, направленных на обеспечение участников образовательных отношений экстренной и кризисной психологической помощью;</a:t>
            </a:r>
          </a:p>
          <a:p>
            <a:pPr marL="171450" indent="-1714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smtClean="0">
                <a:solidFill>
                  <a:schemeClr val="tx1"/>
                </a:solidFill>
              </a:rPr>
              <a:t>Взаимодействие </a:t>
            </a:r>
            <a:r>
              <a:rPr lang="ru-RU" dirty="0">
                <a:solidFill>
                  <a:schemeClr val="tx1"/>
                </a:solidFill>
              </a:rPr>
              <a:t>с педагогами-психологами образовательных организаций по вопросам профилактики и коррекции кризисных состояний у обучающихся;</a:t>
            </a:r>
          </a:p>
          <a:p>
            <a:pPr marL="171450" indent="-1714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ru-RU" dirty="0">
                <a:solidFill>
                  <a:schemeClr val="tx1"/>
                </a:solidFill>
              </a:rPr>
              <a:t>Э</a:t>
            </a:r>
            <a:r>
              <a:rPr lang="ru-RU" dirty="0" smtClean="0">
                <a:solidFill>
                  <a:schemeClr val="tx1"/>
                </a:solidFill>
              </a:rPr>
              <a:t>кспертно-методическое </a:t>
            </a:r>
            <a:r>
              <a:rPr lang="ru-RU" dirty="0">
                <a:solidFill>
                  <a:schemeClr val="tx1"/>
                </a:solidFill>
              </a:rPr>
              <a:t>обеспечение деятельности по оказанию экстренной и кризисной психологической помощи участникам образовательных отношений,</a:t>
            </a:r>
          </a:p>
          <a:p>
            <a:pPr marL="171450" indent="-1714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ru-RU" dirty="0">
                <a:solidFill>
                  <a:schemeClr val="tx1"/>
                </a:solidFill>
              </a:rPr>
              <a:t>О</a:t>
            </a:r>
            <a:r>
              <a:rPr lang="ru-RU" dirty="0" smtClean="0">
                <a:solidFill>
                  <a:schemeClr val="tx1"/>
                </a:solidFill>
              </a:rPr>
              <a:t>рганизация </a:t>
            </a:r>
            <a:r>
              <a:rPr lang="ru-RU" dirty="0">
                <a:solidFill>
                  <a:schemeClr val="tx1"/>
                </a:solidFill>
              </a:rPr>
              <a:t>психологического просвещения и информирования участников образовательных отношений по вопросам предупреждения развития асоциальных явлений в образовательной среде, возникновения кризисных </a:t>
            </a:r>
            <a:r>
              <a:rPr lang="ru-RU" dirty="0" smtClean="0">
                <a:solidFill>
                  <a:schemeClr val="tx1"/>
                </a:solidFill>
              </a:rPr>
              <a:t>ситуаций;</a:t>
            </a:r>
          </a:p>
          <a:p>
            <a:pPr marL="171450" indent="-1714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ru-RU" dirty="0">
                <a:solidFill>
                  <a:schemeClr val="tx1"/>
                </a:solidFill>
              </a:rPr>
              <a:t>О</a:t>
            </a:r>
            <a:r>
              <a:rPr lang="ru-RU" dirty="0" smtClean="0">
                <a:solidFill>
                  <a:schemeClr val="tx1"/>
                </a:solidFill>
              </a:rPr>
              <a:t>казание экстренной психологической помощи.</a:t>
            </a:r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00813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Текст 4"/>
          <p:cNvSpPr>
            <a:spLocks noGrp="1"/>
          </p:cNvSpPr>
          <p:nvPr>
            <p:ph type="body" sz="quarter" idx="13"/>
          </p:nvPr>
        </p:nvSpPr>
        <p:spPr>
          <a:xfrm>
            <a:off x="1680786" y="362470"/>
            <a:ext cx="5724361" cy="569913"/>
          </a:xfrm>
        </p:spPr>
        <p:txBody>
          <a:bodyPr>
            <a:normAutofit fontScale="85000" lnSpcReduction="20000"/>
          </a:bodyPr>
          <a:lstStyle/>
          <a:p>
            <a:r>
              <a:rPr lang="ru-RU" dirty="0"/>
              <a:t>Комплексная безопасность и психологическое благополучие в образовательной </a:t>
            </a:r>
            <a:r>
              <a:rPr lang="ru-RU" dirty="0" smtClean="0"/>
              <a:t>среде</a:t>
            </a:r>
            <a:endParaRPr lang="ru-RU" dirty="0"/>
          </a:p>
          <a:p>
            <a:endParaRPr lang="ru-RU" dirty="0" smtClean="0"/>
          </a:p>
        </p:txBody>
      </p:sp>
      <p:sp>
        <p:nvSpPr>
          <p:cNvPr id="2" name="Прямоугольник 1"/>
          <p:cNvSpPr/>
          <p:nvPr/>
        </p:nvSpPr>
        <p:spPr>
          <a:xfrm>
            <a:off x="2462573" y="985837"/>
            <a:ext cx="4572000" cy="52322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b="1" dirty="0">
                <a:cs typeface="Times New Roman" panose="02020603050405020304" pitchFamily="18" charset="0"/>
              </a:rPr>
              <a:t>СХЕМА РАБОТЫ С КРИЗИСНОЙ СИТУАЦИЕЙ</a:t>
            </a:r>
          </a:p>
          <a:p>
            <a:pPr algn="ctr"/>
            <a:r>
              <a:rPr lang="ru-RU" b="1" dirty="0">
                <a:cs typeface="Times New Roman" panose="02020603050405020304" pitchFamily="18" charset="0"/>
              </a:rPr>
              <a:t> В ОБРАЗОВАТЕЛЬНОЙ ОРГАНИЗАЦИИ 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3615729" y="1653889"/>
            <a:ext cx="2103461" cy="25391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ru-RU" sz="105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ВЫЯВЛЕНИЕ → ФИКСАЦИЯ</a:t>
            </a:r>
            <a:endParaRPr lang="ru-RU" sz="105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341753" y="1604333"/>
            <a:ext cx="1120820" cy="2308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ru-RU" sz="9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УГРОЗА ЖИЗНИ</a:t>
            </a:r>
            <a:endParaRPr lang="ru-RU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216258" y="1985834"/>
            <a:ext cx="1390058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9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Экстренные меры </a:t>
            </a:r>
            <a:endParaRPr lang="ru-RU" sz="9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9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(до </a:t>
            </a:r>
            <a:r>
              <a:rPr lang="ru-RU" sz="9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</a:t>
            </a:r>
            <a:r>
              <a:rPr lang="ru-RU" sz="9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часов, МККС)</a:t>
            </a:r>
            <a:endParaRPr lang="ru-RU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66387" y="2425673"/>
            <a:ext cx="4066843" cy="946413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1050" b="0" i="0" u="none" strike="noStrike" baseline="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Межведомственное взаимодействие</a:t>
            </a:r>
          </a:p>
          <a:p>
            <a:r>
              <a:rPr lang="ru-RU" sz="9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Уровни:</a:t>
            </a:r>
          </a:p>
          <a:p>
            <a:r>
              <a:rPr lang="ru-RU" sz="9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Муниципальный</a:t>
            </a:r>
            <a:r>
              <a:rPr lang="ru-RU" sz="9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МЭС</a:t>
            </a:r>
            <a:r>
              <a:rPr lang="ru-RU" sz="9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Управление образования, ППМС-центр</a:t>
            </a:r>
          </a:p>
          <a:p>
            <a:r>
              <a:rPr lang="ru-RU" sz="9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Региональный</a:t>
            </a:r>
            <a:r>
              <a:rPr lang="ru-RU" sz="9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КЭС </a:t>
            </a:r>
            <a:r>
              <a:rPr lang="ru-RU" sz="9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(Консультационно-экспертная служба), Центр «Ариадна», КУРО</a:t>
            </a:r>
          </a:p>
          <a:p>
            <a:r>
              <a:rPr lang="ru-RU" sz="9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Ведомства</a:t>
            </a:r>
            <a:r>
              <a:rPr lang="ru-RU" sz="9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КДН</a:t>
            </a:r>
            <a:r>
              <a:rPr lang="ru-RU" sz="9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ПДН, соцзащита, здравоохранение</a:t>
            </a:r>
            <a:endParaRPr lang="ru-RU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79183" y="3504254"/>
            <a:ext cx="4241252" cy="147732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1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Сопровождение </a:t>
            </a:r>
            <a:r>
              <a:rPr lang="ru-RU" sz="1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ОО</a:t>
            </a:r>
            <a:endParaRPr lang="ru-RU" sz="10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7–14 дней</a:t>
            </a:r>
          </a:p>
          <a:p>
            <a:r>
              <a:rPr lang="ru-RU" sz="1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Цель: стабилизация, </a:t>
            </a:r>
            <a:r>
              <a:rPr lang="ru-RU" sz="1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сопровождение, профилактика рецидивов</a:t>
            </a:r>
          </a:p>
          <a:p>
            <a:r>
              <a:rPr lang="ru-RU" sz="1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Меры:</a:t>
            </a:r>
          </a:p>
          <a:p>
            <a:r>
              <a:rPr lang="ru-RU" sz="1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Разработка индивидуального плана сопровождения ребёнка</a:t>
            </a:r>
          </a:p>
          <a:p>
            <a:r>
              <a:rPr lang="ru-RU" sz="1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Работа с семьёй, классом, педагогами</a:t>
            </a:r>
          </a:p>
          <a:p>
            <a:r>
              <a:rPr lang="ru-RU" sz="1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Консультации психолога, социального педагога</a:t>
            </a:r>
          </a:p>
          <a:p>
            <a:r>
              <a:rPr lang="ru-RU" sz="1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необходимости — медиация через Школьную службу примирения</a:t>
            </a:r>
          </a:p>
          <a:p>
            <a:r>
              <a:rPr lang="ru-RU" sz="1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Мониторинг ситуации</a:t>
            </a:r>
            <a:endParaRPr lang="ru-RU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6601570" y="2044891"/>
            <a:ext cx="971741" cy="30777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ru-RU" sz="14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КРИЗИС </a:t>
            </a:r>
            <a:endParaRPr lang="ru-R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5038325" y="2584627"/>
            <a:ext cx="3623305" cy="120032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900" b="1" i="0" u="none" strike="noStrike" baseline="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Срочные меры </a:t>
            </a:r>
            <a:endParaRPr lang="ru-RU" sz="900" b="0" i="0" u="none" strike="noStrike" baseline="0" dirty="0" smtClean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900" b="1" i="0" u="none" strike="noStrike" baseline="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(до 24 часов, МККС+ОУ)</a:t>
            </a:r>
            <a:endParaRPr lang="ru-RU" sz="900" b="0" i="0" u="none" strike="noStrike" baseline="0" dirty="0" smtClean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9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Действия:</a:t>
            </a:r>
          </a:p>
          <a:p>
            <a:r>
              <a:rPr lang="ru-RU" sz="9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Сбор информации (чек-лист)</a:t>
            </a:r>
          </a:p>
          <a:p>
            <a:r>
              <a:rPr lang="ru-RU" sz="9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Оценка тяжести случая</a:t>
            </a:r>
          </a:p>
          <a:p>
            <a:r>
              <a:rPr lang="ru-RU" sz="9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Проведение ВКС с участием МККС и ОУ</a:t>
            </a:r>
          </a:p>
          <a:p>
            <a:r>
              <a:rPr lang="ru-RU" sz="9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Разработка предварительных рекомендаций</a:t>
            </a:r>
          </a:p>
          <a:p>
            <a:r>
              <a:rPr lang="ru-RU" sz="9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необходимости — привлечение КДН, ПДН, ЦСПС</a:t>
            </a:r>
            <a:endParaRPr lang="ru-RU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5331840" y="3931831"/>
            <a:ext cx="3140603" cy="338554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Разработка плана сопровождения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5759842" y="4499856"/>
            <a:ext cx="2284600" cy="338554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Индивидуальная работа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29069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1831954" y="285847"/>
            <a:ext cx="4572000" cy="52322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Комплексная безопасность и психологическое благополучие в образовательной </a:t>
            </a:r>
            <a:r>
              <a:rPr lang="ru-RU" dirty="0" smtClean="0">
                <a:solidFill>
                  <a:schemeClr val="bg1"/>
                </a:solidFill>
              </a:rPr>
              <a:t>среде</a:t>
            </a:r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3582" y="1019942"/>
            <a:ext cx="2654094" cy="3748908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31722" y="1019942"/>
            <a:ext cx="4565192" cy="137641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00165" y="2459420"/>
            <a:ext cx="2437718" cy="23980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62598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1831954" y="285847"/>
            <a:ext cx="4572000" cy="52322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Комплексная безопасность и психологическое благополучие в образовательной </a:t>
            </a:r>
            <a:r>
              <a:rPr lang="ru-RU" dirty="0" smtClean="0">
                <a:solidFill>
                  <a:schemeClr val="bg1"/>
                </a:solidFill>
              </a:rPr>
              <a:t>среде</a:t>
            </a:r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1611" y="1025544"/>
            <a:ext cx="2563474" cy="3966456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31722" y="1019942"/>
            <a:ext cx="4565192" cy="1376417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13677" y="2459420"/>
            <a:ext cx="2437718" cy="23980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8939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53149" y="980894"/>
            <a:ext cx="8557522" cy="41395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b="1" dirty="0"/>
              <a:t>Полезные электронные </a:t>
            </a:r>
            <a:r>
              <a:rPr lang="ru-RU" sz="1200" b="1" dirty="0" smtClean="0"/>
              <a:t>ресурсы</a:t>
            </a:r>
          </a:p>
          <a:p>
            <a:endParaRPr lang="ru-RU" sz="1200" dirty="0" smtClean="0"/>
          </a:p>
          <a:p>
            <a:r>
              <a:rPr lang="ru-RU" sz="1200" dirty="0"/>
              <a:t>1</a:t>
            </a:r>
            <a:r>
              <a:rPr lang="ru-RU" sz="1200" dirty="0" smtClean="0"/>
              <a:t>. </a:t>
            </a:r>
            <a:r>
              <a:rPr lang="ru-RU" sz="1200" dirty="0"/>
              <a:t>Тренажер для смелых – интерактивная онлайн-игра, которая обучает подростков эффективным стратегиям противостояния </a:t>
            </a:r>
            <a:r>
              <a:rPr lang="ru-RU" sz="1200" dirty="0" err="1"/>
              <a:t>буллингу</a:t>
            </a:r>
            <a:r>
              <a:rPr lang="ru-RU" sz="1200" dirty="0"/>
              <a:t>: физической или психологической агрессии одних детей против других: сайт. URL: </a:t>
            </a:r>
            <a:r>
              <a:rPr lang="ru-RU" sz="1200" dirty="0">
                <a:hlinkClick r:id="rId2"/>
              </a:rPr>
              <a:t>https://classgames.ru</a:t>
            </a:r>
            <a:r>
              <a:rPr lang="ru-RU" sz="1200" dirty="0" smtClean="0">
                <a:hlinkClick r:id="rId2"/>
              </a:rPr>
              <a:t>/</a:t>
            </a:r>
            <a:endParaRPr lang="ru-RU" sz="1200" dirty="0" smtClean="0"/>
          </a:p>
          <a:p>
            <a:endParaRPr lang="ru-RU" sz="1200" dirty="0" smtClean="0"/>
          </a:p>
          <a:p>
            <a:r>
              <a:rPr lang="ru-RU" sz="1200" dirty="0" smtClean="0"/>
              <a:t>2. </a:t>
            </a:r>
            <a:r>
              <a:rPr lang="ru-RU" sz="1200" dirty="0"/>
              <a:t>Обучающая онлайн-игра «И-</a:t>
            </a:r>
            <a:r>
              <a:rPr lang="ru-RU" sz="1200" dirty="0" err="1"/>
              <a:t>риски.рф</a:t>
            </a:r>
            <a:r>
              <a:rPr lang="ru-RU" sz="1200" dirty="0"/>
              <a:t>» направлена на профилактику рисков и угроз, связанных с использованием сети Интернет, и предназначена для детей от 12 лет</a:t>
            </a:r>
            <a:r>
              <a:rPr lang="ru-RU" sz="1200" dirty="0" smtClean="0"/>
              <a:t>: </a:t>
            </a:r>
            <a:r>
              <a:rPr lang="ru-RU" sz="1200" dirty="0"/>
              <a:t>URL: https://i-riski. </a:t>
            </a:r>
            <a:r>
              <a:rPr lang="ru-RU" sz="1200" dirty="0" err="1"/>
              <a:t>ru</a:t>
            </a:r>
            <a:r>
              <a:rPr lang="ru-RU" sz="1200" dirty="0" smtClean="0"/>
              <a:t>/   </a:t>
            </a:r>
          </a:p>
          <a:p>
            <a:endParaRPr lang="ru-RU" sz="1200" dirty="0" smtClean="0"/>
          </a:p>
          <a:p>
            <a:r>
              <a:rPr lang="ru-RU" sz="1200" dirty="0"/>
              <a:t>3</a:t>
            </a:r>
            <a:r>
              <a:rPr lang="ru-RU" sz="1200" dirty="0" smtClean="0"/>
              <a:t>. </a:t>
            </a:r>
            <a:r>
              <a:rPr lang="ru-RU" sz="1200" dirty="0"/>
              <a:t>Сайт Программы Травли </a:t>
            </a:r>
            <a:r>
              <a:rPr lang="ru-RU" sz="1200" dirty="0" err="1"/>
              <a:t>Net</a:t>
            </a:r>
            <a:r>
              <a:rPr lang="ru-RU" sz="1200" dirty="0"/>
              <a:t>: URL: </a:t>
            </a:r>
            <a:r>
              <a:rPr lang="ru-RU" sz="1200" dirty="0">
                <a:hlinkClick r:id="rId3"/>
              </a:rPr>
              <a:t>https://травлинет.рф</a:t>
            </a:r>
            <a:r>
              <a:rPr lang="ru-RU" sz="1200" dirty="0" smtClean="0">
                <a:hlinkClick r:id="rId3"/>
              </a:rPr>
              <a:t>/</a:t>
            </a:r>
            <a:endParaRPr lang="ru-RU" sz="1200" dirty="0" smtClean="0"/>
          </a:p>
          <a:p>
            <a:endParaRPr lang="ru-RU" sz="1200" dirty="0" smtClean="0"/>
          </a:p>
          <a:p>
            <a:r>
              <a:rPr lang="ru-RU" sz="1200" dirty="0"/>
              <a:t>4</a:t>
            </a:r>
            <a:r>
              <a:rPr lang="ru-RU" sz="1200" dirty="0" smtClean="0"/>
              <a:t>. </a:t>
            </a:r>
            <a:r>
              <a:rPr lang="ru-RU" sz="1200" dirty="0"/>
              <a:t>Сайт ФГБНУ «Центр защиты прав и интересов детей»: URL: </a:t>
            </a:r>
            <a:r>
              <a:rPr lang="ru-RU" sz="1200" dirty="0">
                <a:hlinkClick r:id="rId4"/>
              </a:rPr>
              <a:t>https://fcprc.ru</a:t>
            </a:r>
            <a:r>
              <a:rPr lang="ru-RU" sz="1200" dirty="0" smtClean="0">
                <a:hlinkClick r:id="rId4"/>
              </a:rPr>
              <a:t>/</a:t>
            </a:r>
            <a:endParaRPr lang="ru-RU" sz="1200" dirty="0" smtClean="0"/>
          </a:p>
          <a:p>
            <a:endParaRPr lang="ru-RU" sz="1200" dirty="0" smtClean="0"/>
          </a:p>
          <a:p>
            <a:r>
              <a:rPr lang="ru-RU" sz="1200" dirty="0"/>
              <a:t>5</a:t>
            </a:r>
            <a:r>
              <a:rPr lang="ru-RU" sz="1200" dirty="0" smtClean="0"/>
              <a:t>. </a:t>
            </a:r>
            <a:r>
              <a:rPr lang="ru-RU" sz="1200" dirty="0"/>
              <a:t>Сайт Фонда поддержки детей, находящихся в трудной жизненной ситуации: URL: </a:t>
            </a:r>
            <a:r>
              <a:rPr lang="ru-RU" sz="1200" dirty="0">
                <a:hlinkClick r:id="rId5"/>
              </a:rPr>
              <a:t>https://fond-detyam.ru</a:t>
            </a:r>
            <a:r>
              <a:rPr lang="ru-RU" sz="1200" dirty="0" smtClean="0">
                <a:hlinkClick r:id="rId5"/>
              </a:rPr>
              <a:t>/</a:t>
            </a:r>
            <a:r>
              <a:rPr lang="ru-RU" sz="1200" dirty="0" smtClean="0"/>
              <a:t>   </a:t>
            </a:r>
          </a:p>
          <a:p>
            <a:endParaRPr lang="ru-RU" sz="1200" dirty="0" smtClean="0"/>
          </a:p>
          <a:p>
            <a:r>
              <a:rPr lang="ru-RU" sz="1200" dirty="0" smtClean="0"/>
              <a:t>6. </a:t>
            </a:r>
            <a:r>
              <a:rPr lang="ru-RU" dirty="0"/>
              <a:t>Методические рекомендации, разработанные специалистами </a:t>
            </a:r>
            <a:r>
              <a:rPr lang="ru-RU" dirty="0" smtClean="0"/>
              <a:t>ФКЦ  (неделя психологии - весна 2026) </a:t>
            </a:r>
            <a:r>
              <a:rPr lang="en-US" sz="1200" dirty="0" smtClean="0">
                <a:hlinkClick r:id="rId6"/>
              </a:rPr>
              <a:t>FCC_NedelyaPsy_Vesna_2026.pdf</a:t>
            </a:r>
            <a:endParaRPr lang="ru-RU" sz="1200" dirty="0" smtClean="0"/>
          </a:p>
          <a:p>
            <a:endParaRPr lang="ru-RU" sz="1200" dirty="0"/>
          </a:p>
          <a:p>
            <a:endParaRPr lang="ru-RU" sz="1200" dirty="0" smtClean="0"/>
          </a:p>
          <a:p>
            <a:endParaRPr lang="ru-RU" sz="1100" dirty="0"/>
          </a:p>
          <a:p>
            <a:endParaRPr lang="ru-RU" sz="1100" dirty="0"/>
          </a:p>
          <a:p>
            <a:endParaRPr lang="ru-RU" sz="1100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1831954" y="285847"/>
            <a:ext cx="4572000" cy="52322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Комплексная безопасность и психологическое благополучие в образовательной </a:t>
            </a:r>
            <a:r>
              <a:rPr lang="ru-RU" dirty="0" smtClean="0">
                <a:solidFill>
                  <a:schemeClr val="bg1"/>
                </a:solidFill>
              </a:rPr>
              <a:t>среде</a:t>
            </a:r>
            <a:endParaRPr lang="ru-R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52056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sz="quarter" idx="13"/>
          </p:nvPr>
        </p:nvSpPr>
        <p:spPr>
          <a:xfrm>
            <a:off x="1706010" y="353904"/>
            <a:ext cx="5724361" cy="569913"/>
          </a:xfrm>
        </p:spPr>
        <p:txBody>
          <a:bodyPr>
            <a:normAutofit fontScale="85000" lnSpcReduction="20000"/>
          </a:bodyPr>
          <a:lstStyle/>
          <a:p>
            <a:r>
              <a:rPr lang="ru-RU" dirty="0"/>
              <a:t>Комплексная безопасность и психологическое благополучие в образовательной среде.</a:t>
            </a: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584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27453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/>
        </a:gradFill>
        <a:gradFill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3156</TotalTime>
  <Words>680</Words>
  <Application>Microsoft Office PowerPoint</Application>
  <PresentationFormat>Экран (16:9)</PresentationFormat>
  <Paragraphs>93</Paragraphs>
  <Slides>12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9" baseType="lpstr">
      <vt:lpstr>Arial</vt:lpstr>
      <vt:lpstr>Calibri</vt:lpstr>
      <vt:lpstr>MS Mincho</vt:lpstr>
      <vt:lpstr>Symbol</vt:lpstr>
      <vt:lpstr>Times New Roman</vt:lpstr>
      <vt:lpstr>Wingdings</vt:lpstr>
      <vt:lpstr>Simple Light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Цветков Илья Алексеевич</dc:creator>
  <cp:lastModifiedBy>Скотников Вячеслав Викторович</cp:lastModifiedBy>
  <cp:revision>150</cp:revision>
  <cp:lastPrinted>2025-12-05T09:25:59Z</cp:lastPrinted>
  <dcterms:modified xsi:type="dcterms:W3CDTF">2026-09-10T12:05:37Z</dcterms:modified>
</cp:coreProperties>
</file>