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9" r:id="rId3"/>
    <p:sldId id="272" r:id="rId4"/>
    <p:sldId id="267" r:id="rId5"/>
    <p:sldId id="274" r:id="rId6"/>
    <p:sldId id="275" r:id="rId7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81AB45-367F-49E9-BFB5-73F1FA2184BF}">
          <p14:sldIdLst>
            <p14:sldId id="256"/>
            <p14:sldId id="269"/>
            <p14:sldId id="272"/>
            <p14:sldId id="267"/>
          </p14:sldIdLst>
        </p14:section>
        <p14:section name="Раздел без заголовка" id="{F3792861-E24D-4A3C-88B6-0B982FF29432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B77"/>
    <a:srgbClr val="FFFFFF"/>
    <a:srgbClr val="031E58"/>
    <a:srgbClr val="1D3252"/>
    <a:srgbClr val="4B79AA"/>
    <a:srgbClr val="0088B8"/>
    <a:srgbClr val="18788A"/>
    <a:srgbClr val="1496A1"/>
    <a:srgbClr val="0093B0"/>
    <a:srgbClr val="152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9" autoAdjust="0"/>
  </p:normalViewPr>
  <p:slideViewPr>
    <p:cSldViewPr snapToGrid="0">
      <p:cViewPr varScale="1">
        <p:scale>
          <a:sx n="141" d="100"/>
          <a:sy n="141" d="100"/>
        </p:scale>
        <p:origin x="13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1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8" y="259311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57" r:id="rId4"/>
    <p:sldLayoutId id="2147483664" r:id="rId5"/>
    <p:sldLayoutId id="2147483661" r:id="rId6"/>
    <p:sldLayoutId id="2147483666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53980" y="1428332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35BB4E-6EA4-3882-50E2-29D6E7DD8FBF}"/>
              </a:ext>
            </a:extLst>
          </p:cNvPr>
          <p:cNvSpPr txBox="1"/>
          <p:nvPr/>
        </p:nvSpPr>
        <p:spPr bwMode="auto">
          <a:xfrm>
            <a:off x="640945" y="2248327"/>
            <a:ext cx="4572000" cy="939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Конкурс по профилактике экстремизма, терроризма и цифровой безопасности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«ТВОЙ КОД БЕЗОПАСНОСТИ»</a:t>
            </a:r>
            <a:endParaRPr lang="ru-RU" sz="140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5" r="15185"/>
          <a:stretch>
            <a:fillRect/>
          </a:stretch>
        </p:blipFill>
        <p:spPr/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66648" y="282657"/>
            <a:ext cx="69368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«ТВОЙ КОД БЕЗОПАСНОСТИ»</a:t>
            </a:r>
          </a:p>
          <a:p>
            <a:pPr algn="ctr"/>
            <a:r>
              <a:rPr lang="ru-RU" sz="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КОНКУРС ПО ПРОФИЛАКТИКЕ ЭКСТРЕМИЗМА, ТЕРРОРИЗМА И ЦИФРОВОЙ БЕЗОПАСНОСТИ</a:t>
            </a:r>
            <a:endParaRPr lang="ru-RU" sz="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4344" y="1429408"/>
            <a:ext cx="8061433" cy="34017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effectLst/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Формирование у обучающихся образовательных организаций Московской области установок по неприятию идеологии терроризма и экстремизма 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Повышение правовой и цифровой грамотности 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solidFill>
                <a:srgbClr val="415B77"/>
              </a:solidFill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effectLst/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Информирование подростков о рисках и методах вовлечения в противоправную деятельность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solidFill>
                <a:srgbClr val="415B77"/>
              </a:solidFill>
              <a:effectLst/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Информирование молодежи о правовой и гражданской ответственности за противоправные действия 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solidFill>
                <a:srgbClr val="415B77"/>
              </a:solidFill>
              <a:effectLst/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Актуализация системы ценностных ориентаций, воспитание гражданской идентичности, осознанное отношение и уважение к Родине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solidFill>
                <a:srgbClr val="415B77"/>
              </a:solidFill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Профилактика социально опасных явлений через привлечение внимания к творческим, активным и содержательным формам досуга.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 smtClean="0">
              <a:solidFill>
                <a:srgbClr val="415B77"/>
              </a:solidFill>
              <a:latin typeface="+mn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Подготовка информационных материалов по антитеррористической направленности </a:t>
            </a:r>
          </a:p>
          <a:p>
            <a:pPr marL="171450" indent="-17145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540385" algn="l"/>
              </a:tabLs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604344" y="928539"/>
            <a:ext cx="5724361" cy="47641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ЦЕЛИ И ЗАДАЧИ:</a:t>
            </a:r>
            <a:endParaRPr lang="ru-RU" sz="1600" b="1" dirty="0">
              <a:solidFill>
                <a:srgbClr val="415B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668173" y="164123"/>
            <a:ext cx="5724361" cy="703385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6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ТВОЙ КОД БЕЗОПАСНОСТИ</a:t>
            </a:r>
          </a:p>
          <a:p>
            <a:endParaRPr lang="ru-RU" sz="20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3100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lang="ru-RU" sz="3100" dirty="0" smtClean="0">
                <a:latin typeface="Verdana" panose="020B0604030504040204" pitchFamily="34" charset="0"/>
                <a:ea typeface="Verdana" panose="020B0604030504040204" pitchFamily="34" charset="0"/>
              </a:rPr>
              <a:t>онкурс по профилактике экстремизма, терроризма и цифровой безопасности</a:t>
            </a:r>
            <a:endParaRPr lang="ru-RU" sz="3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Текст 1"/>
          <p:cNvSpPr txBox="1">
            <a:spLocks/>
          </p:cNvSpPr>
          <p:nvPr/>
        </p:nvSpPr>
        <p:spPr bwMode="auto">
          <a:xfrm>
            <a:off x="23875" y="1925750"/>
            <a:ext cx="1239762" cy="71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ru-RU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6-8</a:t>
            </a:r>
          </a:p>
          <a:p>
            <a:r>
              <a:rPr lang="ru-RU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КЛАССЫ </a:t>
            </a:r>
            <a:endParaRPr lang="ru-RU" b="1" dirty="0">
              <a:solidFill>
                <a:srgbClr val="415B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Текст 1"/>
          <p:cNvSpPr txBox="1">
            <a:spLocks/>
          </p:cNvSpPr>
          <p:nvPr/>
        </p:nvSpPr>
        <p:spPr bwMode="auto">
          <a:xfrm>
            <a:off x="23875" y="1391737"/>
            <a:ext cx="3392792" cy="707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1100" b="1" i="1" dirty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ru-RU" sz="1100" b="1" i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ндивидуально или группы до 3 человек</a:t>
            </a:r>
          </a:p>
          <a:p>
            <a:endParaRPr lang="ru-RU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Текст 1"/>
          <p:cNvSpPr txBox="1">
            <a:spLocks/>
          </p:cNvSpPr>
          <p:nvPr/>
        </p:nvSpPr>
        <p:spPr bwMode="auto">
          <a:xfrm>
            <a:off x="2008779" y="1996176"/>
            <a:ext cx="1529023" cy="309120"/>
          </a:xfrm>
          <a:prstGeom prst="rect">
            <a:avLst/>
          </a:prstGeom>
          <a:ln>
            <a:solidFill>
              <a:schemeClr val="accent2">
                <a:alpha val="34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rmAutofit fontScale="62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13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ФОРМАТ - ЗАОЧНЫЙ</a:t>
            </a:r>
          </a:p>
          <a:p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28945" y="4485967"/>
            <a:ext cx="17677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31E5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видеоролики </a:t>
            </a:r>
          </a:p>
          <a:p>
            <a:r>
              <a:rPr lang="ru-RU" sz="1200" dirty="0" smtClean="0">
                <a:solidFill>
                  <a:srgbClr val="031E5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(не более 3 мин.)</a:t>
            </a:r>
            <a:endParaRPr lang="ru-RU" sz="1200" dirty="0">
              <a:solidFill>
                <a:srgbClr val="031E5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4849" y="4485967"/>
            <a:ext cx="14148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31E5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комиксы</a:t>
            </a:r>
            <a:endParaRPr lang="ru-RU" sz="2800" b="1" dirty="0">
              <a:solidFill>
                <a:srgbClr val="031E58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Текст 1"/>
          <p:cNvSpPr txBox="1">
            <a:spLocks/>
          </p:cNvSpPr>
          <p:nvPr/>
        </p:nvSpPr>
        <p:spPr bwMode="auto">
          <a:xfrm>
            <a:off x="-783740" y="870468"/>
            <a:ext cx="4791572" cy="6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500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14 СЕНТЯБРЯ- 15 ноября</a:t>
            </a:r>
          </a:p>
          <a:p>
            <a:pPr algn="ctr"/>
            <a:r>
              <a:rPr lang="ru-RU" sz="2500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2026</a:t>
            </a:r>
          </a:p>
          <a:p>
            <a:endParaRPr lang="ru-RU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idx="1"/>
          </p:nvPr>
        </p:nvSpPr>
        <p:spPr>
          <a:xfrm>
            <a:off x="189645" y="996219"/>
            <a:ext cx="8520600" cy="4027301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ru-RU" sz="1600" b="1" dirty="0">
              <a:solidFill>
                <a:srgbClr val="152D5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sz="1600" b="1" dirty="0">
              <a:solidFill>
                <a:srgbClr val="152D5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УЧАСТНИКИ</a:t>
            </a:r>
          </a:p>
          <a:p>
            <a:endParaRPr lang="ru-RU" b="1" dirty="0">
              <a:solidFill>
                <a:srgbClr val="152D5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57096" y="1086265"/>
            <a:ext cx="4624368" cy="38472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152D5D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Этапы проведения конкурса:</a:t>
            </a:r>
          </a:p>
          <a:p>
            <a:pPr>
              <a:spcBef>
                <a:spcPts val="600"/>
              </a:spcBef>
            </a:pPr>
            <a:r>
              <a:rPr lang="en-US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I</a:t>
            </a:r>
            <a:r>
              <a:rPr lang="ru-RU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. Школьный – с 14 сентября по 4 октября</a:t>
            </a:r>
          </a:p>
          <a:p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Montserrat"/>
                <a:sym typeface="Montserrat"/>
              </a:rPr>
              <a:t>Участники выполняют комплекс заданий из двух обязательных частей:</a:t>
            </a:r>
            <a:endParaRPr lang="en-US" sz="1100" dirty="0" smtClean="0">
              <a:solidFill>
                <a:srgbClr val="415B77"/>
              </a:solidFill>
              <a:latin typeface="+mn-lt"/>
              <a:ea typeface="Verdana" panose="020B0604030504040204" pitchFamily="34" charset="0"/>
              <a:cs typeface="Montserrat"/>
              <a:sym typeface="Montserrat"/>
            </a:endParaRPr>
          </a:p>
          <a:p>
            <a:r>
              <a:rPr lang="ru-RU" sz="1100" dirty="0">
                <a:solidFill>
                  <a:srgbClr val="415B77"/>
                </a:solidFill>
                <a:ea typeface="Verdana" panose="020B0604030504040204" pitchFamily="34" charset="0"/>
                <a:cs typeface="Montserrat"/>
                <a:sym typeface="Montserrat"/>
              </a:rPr>
              <a:t>- Творческая работа в соответствии с</a:t>
            </a:r>
            <a:r>
              <a:rPr lang="en-US" sz="1100" dirty="0">
                <a:solidFill>
                  <a:srgbClr val="415B77"/>
                </a:solidFill>
                <a:ea typeface="Verdana" panose="020B0604030504040204" pitchFamily="34" charset="0"/>
                <a:cs typeface="Montserrat"/>
                <a:sym typeface="Montserrat"/>
              </a:rPr>
              <a:t> </a:t>
            </a:r>
            <a:r>
              <a:rPr lang="ru-RU" sz="1100" dirty="0">
                <a:solidFill>
                  <a:srgbClr val="415B77"/>
                </a:solidFill>
                <a:ea typeface="Verdana" panose="020B0604030504040204" pitchFamily="34" charset="0"/>
                <a:cs typeface="Montserrat"/>
                <a:sym typeface="Montserrat"/>
              </a:rPr>
              <a:t>номинациями</a:t>
            </a:r>
            <a:endParaRPr lang="en-US" sz="1100" dirty="0">
              <a:solidFill>
                <a:srgbClr val="415B77"/>
              </a:solidFill>
              <a:ea typeface="Verdana" panose="020B0604030504040204" pitchFamily="34" charset="0"/>
              <a:cs typeface="Montserrat"/>
              <a:sym typeface="Montserrat"/>
            </a:endParaRPr>
          </a:p>
          <a:p>
            <a:r>
              <a:rPr lang="ru-RU" sz="1100" dirty="0" smtClean="0">
                <a:solidFill>
                  <a:srgbClr val="415B77"/>
                </a:solidFill>
                <a:latin typeface="+mn-lt"/>
                <a:ea typeface="Verdana" panose="020B0604030504040204" pitchFamily="34" charset="0"/>
                <a:cs typeface="Montserrat"/>
                <a:sym typeface="Montserrat"/>
              </a:rPr>
              <a:t>- Цифровое домашнее задание (тест по безопасности) на портале РГИС «Моя школа»</a:t>
            </a:r>
          </a:p>
          <a:p>
            <a:r>
              <a:rPr lang="ru-RU" sz="11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Результаты теста и файлы с творческими работами должны быть представлены до 28 сентября 2026</a:t>
            </a:r>
            <a:endParaRPr lang="ru-RU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Montserrat"/>
              <a:sym typeface="Montserrat"/>
            </a:endParaRPr>
          </a:p>
          <a:p>
            <a:pPr>
              <a:spcBef>
                <a:spcPts val="600"/>
              </a:spcBef>
            </a:pPr>
            <a:r>
              <a:rPr lang="en-US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II</a:t>
            </a:r>
            <a:r>
              <a:rPr lang="ru-RU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. Муниципальный – с 5 октября по 25 октября</a:t>
            </a:r>
          </a:p>
          <a:p>
            <a:pPr>
              <a:spcBef>
                <a:spcPts val="600"/>
              </a:spcBef>
            </a:pPr>
            <a:r>
              <a:rPr lang="ru-RU" sz="1100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Работа Муниципальной экспертной комиссии по определению победителей</a:t>
            </a:r>
          </a:p>
          <a:p>
            <a:pPr>
              <a:spcBef>
                <a:spcPts val="600"/>
              </a:spcBef>
            </a:pPr>
            <a:r>
              <a:rPr lang="en-US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III</a:t>
            </a:r>
            <a:r>
              <a:rPr lang="ru-RU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. Региональный – с 26 октября по 15 ноября</a:t>
            </a:r>
          </a:p>
          <a:p>
            <a:pPr>
              <a:spcBef>
                <a:spcPts val="600"/>
              </a:spcBef>
            </a:pPr>
            <a:r>
              <a:rPr lang="ru-RU" sz="1000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Осуществление  оценки экспертной комиссией отобранных работ, определение победителей и призеров Конкурса</a:t>
            </a:r>
          </a:p>
          <a:p>
            <a:pPr lvl="1">
              <a:spcBef>
                <a:spcPts val="600"/>
              </a:spcBef>
            </a:pPr>
            <a:r>
              <a:rPr lang="ru-RU" sz="1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Заявка на участие в </a:t>
            </a:r>
            <a:r>
              <a:rPr lang="ru-RU" sz="1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К</a:t>
            </a:r>
            <a:r>
              <a:rPr lang="ru-RU" sz="1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онкурсе подается с 26.10.2026 по 30.10.2026</a:t>
            </a:r>
          </a:p>
          <a:p>
            <a:pPr lvl="1">
              <a:spcBef>
                <a:spcPts val="600"/>
              </a:spcBef>
            </a:pPr>
            <a:r>
              <a:rPr lang="ru-RU" sz="1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Информация об итогах Конкурса буд</a:t>
            </a:r>
            <a:r>
              <a:rPr lang="ru-RU" sz="1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е</a:t>
            </a:r>
            <a:r>
              <a:rPr lang="ru-RU" sz="1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Montserrat"/>
                <a:sym typeface="Montserrat"/>
              </a:rPr>
              <a:t>т размещена на сайте КУРО не позднее 30.11.2026</a:t>
            </a:r>
            <a:endParaRPr lang="ru-RU" sz="1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Montserrat"/>
              <a:sym typeface="Montserrat"/>
            </a:endParaRPr>
          </a:p>
        </p:txBody>
      </p:sp>
      <p:sp>
        <p:nvSpPr>
          <p:cNvPr id="8" name="Текст 1"/>
          <p:cNvSpPr txBox="1">
            <a:spLocks/>
          </p:cNvSpPr>
          <p:nvPr/>
        </p:nvSpPr>
        <p:spPr bwMode="auto">
          <a:xfrm>
            <a:off x="1120243" y="2062193"/>
            <a:ext cx="1692589" cy="56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9-11</a:t>
            </a:r>
            <a:endParaRPr lang="ru-RU" sz="1200" b="1" dirty="0">
              <a:solidFill>
                <a:srgbClr val="415B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КЛАССЫ</a:t>
            </a:r>
            <a:endParaRPr lang="ru-RU" sz="1200" b="1" dirty="0">
              <a:solidFill>
                <a:srgbClr val="415B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64849" y="2600881"/>
            <a:ext cx="3203373" cy="312286"/>
          </a:xfrm>
          <a:prstGeom prst="rect">
            <a:avLst/>
          </a:prstGeom>
          <a:solidFill>
            <a:srgbClr val="415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Номинации:</a:t>
            </a:r>
            <a:endParaRPr lang="ru-RU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64849" y="3446319"/>
            <a:ext cx="3229400" cy="38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64850" y="2970063"/>
            <a:ext cx="3203373" cy="4274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58547" y="3470295"/>
            <a:ext cx="24192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415B77"/>
                </a:solidFill>
              </a:rPr>
              <a:t>Вместе против вербовки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64849" y="3879954"/>
            <a:ext cx="32291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415B77"/>
                </a:solidFill>
                <a:latin typeface="+mn-lt"/>
                <a:ea typeface="+mn-ea"/>
                <a:cs typeface="+mn-cs"/>
              </a:rPr>
              <a:t>Герой нашего времени: поступок как выбор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64850" y="3023737"/>
            <a:ext cx="20553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415B77"/>
                </a:solidFill>
              </a:rPr>
              <a:t> </a:t>
            </a:r>
            <a:r>
              <a:rPr lang="ru-RU" b="1" dirty="0" smtClean="0">
                <a:solidFill>
                  <a:srgbClr val="415B77"/>
                </a:solidFill>
              </a:rPr>
              <a:t> </a:t>
            </a:r>
            <a:r>
              <a:rPr lang="ru-RU" b="1" dirty="0" err="1" smtClean="0">
                <a:solidFill>
                  <a:srgbClr val="415B77"/>
                </a:solidFill>
              </a:rPr>
              <a:t>Кибербезопасность</a:t>
            </a:r>
            <a:endParaRPr lang="ru-RU" b="1" dirty="0">
              <a:solidFill>
                <a:srgbClr val="415B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69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latin typeface="+mj-lt"/>
                <a:ea typeface="Verdana" panose="020B0604030504040204" pitchFamily="34" charset="0"/>
              </a:rPr>
              <a:t>Критерии оценки творческих работ</a:t>
            </a:r>
            <a:endParaRPr lang="ru-RU" b="1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1700" y="1734408"/>
            <a:ext cx="4092135" cy="500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D3252"/>
                </a:solidFill>
              </a:rPr>
              <a:t>Соответствие теме  </a:t>
            </a:r>
            <a:endParaRPr lang="ru-RU" dirty="0">
              <a:solidFill>
                <a:srgbClr val="1D325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1700" y="3390006"/>
            <a:ext cx="4092135" cy="500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D3252"/>
                </a:solidFill>
              </a:rPr>
              <a:t>Соответствие требованиям к оформлению</a:t>
            </a:r>
            <a:endParaRPr lang="ru-RU" dirty="0">
              <a:solidFill>
                <a:srgbClr val="1D325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1700" y="2838140"/>
            <a:ext cx="4092135" cy="500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D3252"/>
                </a:solidFill>
              </a:rPr>
              <a:t>Оригинальность замысла</a:t>
            </a:r>
            <a:endParaRPr lang="ru-RU" dirty="0">
              <a:solidFill>
                <a:srgbClr val="1D325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1700" y="2286274"/>
            <a:ext cx="4092135" cy="500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D3252"/>
                </a:solidFill>
              </a:rPr>
              <a:t>Качество исполнения</a:t>
            </a:r>
            <a:endParaRPr lang="ru-RU" dirty="0">
              <a:solidFill>
                <a:srgbClr val="1D325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1700" y="1148355"/>
            <a:ext cx="4092135" cy="525604"/>
          </a:xfrm>
          <a:prstGeom prst="rect">
            <a:avLst/>
          </a:prstGeom>
          <a:solidFill>
            <a:srgbClr val="415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 каждый критерий присуждается от 1 до 5 баллов. Максимальное количество баллов - 25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1700" y="3941872"/>
            <a:ext cx="4092135" cy="500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D3252"/>
                </a:solidFill>
              </a:rPr>
              <a:t>Эмоциональность материала</a:t>
            </a:r>
            <a:endParaRPr lang="ru-RU" dirty="0">
              <a:solidFill>
                <a:srgbClr val="1D325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87917" y="3946003"/>
            <a:ext cx="4344383" cy="496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 нарушения требований работа участника дисквалифицируется </a:t>
            </a:r>
            <a:r>
              <a:rPr lang="ru-RU" dirty="0" smtClean="0">
                <a:solidFill>
                  <a:srgbClr val="FF0000"/>
                </a:solidFill>
              </a:rPr>
              <a:t>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487917" y="1160777"/>
            <a:ext cx="4344383" cy="510368"/>
          </a:xfrm>
          <a:prstGeom prst="rect">
            <a:avLst/>
          </a:prstGeom>
          <a:solidFill>
            <a:srgbClr val="415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конкурсных работах не допускается: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487917" y="1733494"/>
            <a:ext cx="4344383" cy="21447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1D3252"/>
                </a:solidFill>
              </a:rPr>
              <a:t>Работа не должна быть опубликована ранее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1D3252"/>
                </a:solidFill>
              </a:rPr>
              <a:t>Демонстрация жестокого обращения с человеком или животными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1D3252"/>
                </a:solidFill>
              </a:rPr>
              <a:t>Демонстрация символики, которая запрещена законодательством РФ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1D3252"/>
                </a:solidFill>
              </a:rPr>
              <a:t>Употребление ненормативной лексики, слов и фраз, унижающих человеческое достоинство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1D3252"/>
                </a:solidFill>
              </a:rPr>
              <a:t>Использование персональных данных конкретных физических лиц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1D3252"/>
                </a:solidFill>
              </a:rPr>
              <a:t> </a:t>
            </a:r>
            <a:r>
              <a:rPr lang="ru-RU" sz="1100" dirty="0" smtClean="0">
                <a:solidFill>
                  <a:srgbClr val="1D3252"/>
                </a:solidFill>
              </a:rPr>
              <a:t>Информация, которая может причинить вред здоровью или развитию детей</a:t>
            </a:r>
            <a:endParaRPr lang="ru-RU" sz="1100" dirty="0">
              <a:solidFill>
                <a:srgbClr val="1D3252"/>
              </a:solidFill>
            </a:endParaRP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16274" y="259587"/>
            <a:ext cx="6768955" cy="569913"/>
          </a:xfrm>
        </p:spPr>
        <p:txBody>
          <a:bodyPr/>
          <a:lstStyle/>
          <a:p>
            <a:r>
              <a:rPr lang="ru-RU" b="1" dirty="0" smtClean="0">
                <a:latin typeface="+mj-lt"/>
                <a:ea typeface="Verdana" panose="020B0604030504040204" pitchFamily="34" charset="0"/>
              </a:rPr>
              <a:t>Критерии оценки творческих работ</a:t>
            </a:r>
            <a:endParaRPr lang="ru-RU" b="1" dirty="0">
              <a:latin typeface="+mj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034209" y="282657"/>
            <a:ext cx="606926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«ТВОЙ КОД БЕЗОПАСНОСТИ»</a:t>
            </a:r>
          </a:p>
          <a:p>
            <a:pPr algn="ctr"/>
            <a:r>
              <a:rPr lang="ru-RU" sz="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</a:rPr>
              <a:t>КОНКУРС ПО ПРОФИЛАКТИКЕ ЭКСТРЕМИЗМА, ТЕРРОРИЗМА И ЦИФРОВОЙ БЕЗОПАСНОСТИ</a:t>
            </a:r>
            <a:endParaRPr lang="ru-RU" sz="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>
          <a:xfrm>
            <a:off x="5638800" y="1152475"/>
            <a:ext cx="3193500" cy="3416400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rgbClr val="415B7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ВСЕХ ЭТАПАХ КОНКУРСА ПРОВОДЯТСЯ КОНСУЛЬТАУЦИИ УЧАСТНИКОВ ПО ТЕЛЕФОНУ:</a:t>
            </a:r>
            <a:endParaRPr lang="ru-RU" sz="1400" b="1" dirty="0">
              <a:solidFill>
                <a:srgbClr val="415B7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63749" y="3115880"/>
            <a:ext cx="3506678" cy="762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8-499-940-10-35, доб. 167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4166" y="1051033"/>
            <a:ext cx="5145089" cy="3678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415B77"/>
                </a:solidFill>
              </a:rPr>
              <a:t>Ответственное лицо – Воронкова Виктория Николаевна, начальник Региональной консультационно-кризисной службы Центра социально-педагогического сопровождения КУРО. </a:t>
            </a:r>
          </a:p>
          <a:p>
            <a:endParaRPr lang="ru-RU" dirty="0" smtClean="0">
              <a:solidFill>
                <a:srgbClr val="415B77"/>
              </a:solidFill>
            </a:endParaRPr>
          </a:p>
          <a:p>
            <a:r>
              <a:rPr lang="ru-RU" dirty="0" smtClean="0">
                <a:solidFill>
                  <a:srgbClr val="415B77"/>
                </a:solidFill>
              </a:rPr>
              <a:t>Кокорева Ирина Юрьевна, психолог </a:t>
            </a:r>
            <a:r>
              <a:rPr lang="ru-RU" dirty="0">
                <a:solidFill>
                  <a:srgbClr val="415B77"/>
                </a:solidFill>
              </a:rPr>
              <a:t>Региональной консультационно-кризисной службы </a:t>
            </a:r>
            <a:r>
              <a:rPr lang="ru-RU" dirty="0" smtClean="0">
                <a:solidFill>
                  <a:srgbClr val="415B77"/>
                </a:solidFill>
              </a:rPr>
              <a:t>Центра </a:t>
            </a:r>
            <a:r>
              <a:rPr lang="ru-RU" dirty="0">
                <a:solidFill>
                  <a:srgbClr val="415B77"/>
                </a:solidFill>
              </a:rPr>
              <a:t>социально-педагогического сопровождения КУРО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663" y="4401812"/>
            <a:ext cx="1190100" cy="32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2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5;p10">
            <a:extLst>
              <a:ext uri="{FF2B5EF4-FFF2-40B4-BE49-F238E27FC236}">
                <a16:creationId xmlns:a16="http://schemas.microsoft.com/office/drawing/2014/main" id="{E2928E1F-C1C2-4857-A59A-6072E4EEF9D6}"/>
              </a:ext>
            </a:extLst>
          </p:cNvPr>
          <p:cNvSpPr txBox="1"/>
          <p:nvPr/>
        </p:nvSpPr>
        <p:spPr>
          <a:xfrm>
            <a:off x="452025" y="1015940"/>
            <a:ext cx="812928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2200">
                <a:solidFill>
                  <a:schemeClr val="accent3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pPr algn="ctr"/>
            <a:r>
              <a:rPr lang="ru-RU" sz="2000" spc="70" dirty="0">
                <a:solidFill>
                  <a:schemeClr val="tx1"/>
                </a:solidFill>
              </a:rPr>
              <a:t>ЦЕНТР СОЦИАЛЬНО-ПЕДАГОГИЧЕСКОГО </a:t>
            </a:r>
            <a:r>
              <a:rPr lang="ru-RU" sz="2000" spc="70" dirty="0" smtClean="0">
                <a:solidFill>
                  <a:schemeClr val="tx1"/>
                </a:solidFill>
              </a:rPr>
              <a:t>СОПРОВОЖДЕНИЯ</a:t>
            </a:r>
            <a:endParaRPr lang="ru-RU" sz="2000" spc="7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9059" y="1552526"/>
            <a:ext cx="7315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ru-RU" sz="1800" kern="1200" dirty="0">
                <a:solidFill>
                  <a:prstClr val="black"/>
                </a:solidFill>
                <a:latin typeface="Montserrat Regular"/>
                <a:ea typeface="+mn-ea"/>
                <a:cs typeface="Calibri" panose="020F0502020204030204" pitchFamily="34" charset="0"/>
              </a:rPr>
              <a:t>Методическое, организационное, информационно-консультационное сопровождение воспитательной деятельности 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140" y="2427666"/>
            <a:ext cx="1846123" cy="179042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1605023" y="4218087"/>
            <a:ext cx="79464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ClrTx/>
              <a:buFontTx/>
              <a:buNone/>
              <a:defRPr/>
            </a:pPr>
            <a:r>
              <a:rPr lang="en-US" sz="2400" kern="1200" dirty="0" smtClean="0">
                <a:solidFill>
                  <a:prstClr val="black"/>
                </a:solidFill>
                <a:latin typeface="Montserrat Regular"/>
                <a:ea typeface="+mn-ea"/>
                <a:cs typeface="Calibri" panose="020F0502020204030204" pitchFamily="34" charset="0"/>
                <a:sym typeface="Arial"/>
              </a:rPr>
              <a:t>#</a:t>
            </a:r>
            <a:r>
              <a:rPr lang="ru-RU" sz="2400" kern="1200" dirty="0" err="1" smtClean="0">
                <a:solidFill>
                  <a:prstClr val="black"/>
                </a:solidFill>
                <a:latin typeface="Montserrat Regular"/>
                <a:ea typeface="+mn-ea"/>
                <a:cs typeface="Calibri" panose="020F0502020204030204" pitchFamily="34" charset="0"/>
                <a:sym typeface="Arial"/>
              </a:rPr>
              <a:t>ВоспитаниеПодмосковья</a:t>
            </a:r>
            <a:endParaRPr lang="ru-RU" sz="2400" kern="1200" dirty="0">
              <a:solidFill>
                <a:prstClr val="black"/>
              </a:solidFill>
              <a:latin typeface="Montserrat Regular"/>
              <a:ea typeface="+mn-ea"/>
              <a:cs typeface="Calibri" panose="020F0502020204030204" pitchFamily="34" charset="0"/>
              <a:sym typeface="Arial"/>
            </a:endParaRPr>
          </a:p>
          <a:p>
            <a:pPr algn="ctr" rtl="0">
              <a:buClrTx/>
              <a:buFontTx/>
              <a:buNone/>
              <a:defRPr/>
            </a:pPr>
            <a:r>
              <a:rPr lang="ru-RU" sz="2400" kern="1200" dirty="0">
                <a:solidFill>
                  <a:prstClr val="black"/>
                </a:solidFill>
                <a:latin typeface="Montserrat Regular"/>
                <a:ea typeface="+mn-ea"/>
                <a:cs typeface="Calibri" panose="020F0502020204030204" pitchFamily="34" charset="0"/>
                <a:sym typeface="Arial"/>
              </a:rPr>
              <a:t>в МАХ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78068" y="2427666"/>
            <a:ext cx="41032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buClrTx/>
              <a:buFontTx/>
              <a:buNone/>
              <a:defRPr/>
            </a:pPr>
            <a:r>
              <a:rPr lang="ru-RU" sz="1800" kern="1200" dirty="0">
                <a:latin typeface="Montserrat Regular"/>
                <a:ea typeface="+mn-ea"/>
                <a:sym typeface="Arial"/>
              </a:rPr>
              <a:t>г. Москва, ул. Енисейская д.3 к.5, </a:t>
            </a:r>
            <a:endParaRPr lang="ru-RU" sz="1800" kern="1200" dirty="0" smtClean="0">
              <a:latin typeface="Montserrat Regular"/>
              <a:ea typeface="+mn-ea"/>
              <a:sym typeface="Arial"/>
            </a:endParaRPr>
          </a:p>
          <a:p>
            <a:pPr algn="r" rtl="0">
              <a:buClrTx/>
              <a:buFontTx/>
              <a:buNone/>
              <a:defRPr/>
            </a:pPr>
            <a:r>
              <a:rPr lang="ru-RU" sz="1800" kern="1200" dirty="0" err="1" smtClean="0">
                <a:latin typeface="Montserrat Regular"/>
                <a:ea typeface="+mn-ea"/>
                <a:sym typeface="Arial"/>
              </a:rPr>
              <a:t>каб</a:t>
            </a:r>
            <a:r>
              <a:rPr lang="ru-RU" sz="1800" kern="1200" dirty="0">
                <a:latin typeface="Montserrat Regular"/>
                <a:ea typeface="+mn-ea"/>
                <a:sym typeface="Arial"/>
              </a:rPr>
              <a:t>.: 331, 332, </a:t>
            </a:r>
            <a:r>
              <a:rPr lang="ru-RU" sz="1800" kern="1200" dirty="0" smtClean="0">
                <a:latin typeface="Montserrat Regular"/>
                <a:ea typeface="+mn-ea"/>
                <a:sym typeface="Arial"/>
              </a:rPr>
              <a:t>333, 334 </a:t>
            </a:r>
            <a:endParaRPr lang="ru-RU" sz="1800" kern="1200" dirty="0">
              <a:latin typeface="Montserrat Regular"/>
              <a:ea typeface="+mn-ea"/>
              <a:sym typeface="Arial"/>
            </a:endParaRPr>
          </a:p>
          <a:p>
            <a:pPr algn="r" rtl="0">
              <a:buClrTx/>
              <a:buFontTx/>
              <a:buNone/>
              <a:defRPr/>
            </a:pPr>
            <a:endParaRPr lang="ru-RU" sz="1800" kern="1200" dirty="0">
              <a:latin typeface="Montserrat Regular"/>
              <a:ea typeface="+mn-ea"/>
              <a:sym typeface="Arial"/>
            </a:endParaRPr>
          </a:p>
          <a:p>
            <a:pPr algn="r" rtl="0">
              <a:buClrTx/>
              <a:buFontTx/>
              <a:buNone/>
              <a:defRPr/>
            </a:pPr>
            <a:r>
              <a:rPr lang="ru-RU" sz="1800" kern="1200" dirty="0">
                <a:latin typeface="Montserrat Regular"/>
                <a:ea typeface="+mn-ea"/>
                <a:sym typeface="Arial"/>
              </a:rPr>
              <a:t>+7 499 940 10 </a:t>
            </a:r>
            <a:r>
              <a:rPr lang="ru-RU" sz="1800" kern="1200" dirty="0" smtClean="0">
                <a:latin typeface="Montserrat Regular"/>
                <a:ea typeface="+mn-ea"/>
                <a:sym typeface="Arial"/>
              </a:rPr>
              <a:t>38, </a:t>
            </a:r>
          </a:p>
          <a:p>
            <a:pPr algn="r" rtl="0">
              <a:buClrTx/>
              <a:buFontTx/>
              <a:buNone/>
              <a:defRPr/>
            </a:pPr>
            <a:r>
              <a:rPr lang="ru-RU" sz="1800" kern="1200" dirty="0" smtClean="0">
                <a:latin typeface="Montserrat Regular"/>
                <a:ea typeface="+mn-ea"/>
                <a:sym typeface="Arial"/>
              </a:rPr>
              <a:t>доб</a:t>
            </a:r>
            <a:r>
              <a:rPr lang="ru-RU" sz="1800" kern="1200" dirty="0">
                <a:latin typeface="Montserrat Regular"/>
                <a:ea typeface="+mn-ea"/>
                <a:sym typeface="Arial"/>
              </a:rPr>
              <a:t>. </a:t>
            </a:r>
            <a:r>
              <a:rPr lang="ru-RU" sz="1800" kern="1200" dirty="0" smtClean="0">
                <a:latin typeface="Montserrat Regular"/>
                <a:ea typeface="+mn-ea"/>
                <a:sym typeface="Arial"/>
              </a:rPr>
              <a:t>120, 164, 167 </a:t>
            </a:r>
            <a:endParaRPr lang="ru-RU" sz="1800" kern="1200" dirty="0">
              <a:latin typeface="Montserrat Regular"/>
              <a:ea typeface="+mn-ea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71786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496</Words>
  <Application>Microsoft Office PowerPoint</Application>
  <PresentationFormat>Экран (16:9)</PresentationFormat>
  <Paragraphs>86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Montserrat</vt:lpstr>
      <vt:lpstr>Montserrat Regular</vt:lpstr>
      <vt:lpstr>MS Mincho</vt:lpstr>
      <vt:lpstr>Times New Roman</vt:lpstr>
      <vt:lpstr>Verdana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Скотников Вячеслав Викторович</cp:lastModifiedBy>
  <cp:revision>106</cp:revision>
  <cp:lastPrinted>2025-12-05T09:25:59Z</cp:lastPrinted>
  <dcterms:modified xsi:type="dcterms:W3CDTF">2026-09-10T11:52:52Z</dcterms:modified>
</cp:coreProperties>
</file>