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mkv" ContentType="video/unknown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97" r:id="rId2"/>
  </p:sldMasterIdLst>
  <p:notesMasterIdLst>
    <p:notesMasterId r:id="rId19"/>
  </p:notesMasterIdLst>
  <p:handoutMasterIdLst>
    <p:handoutMasterId r:id="rId20"/>
  </p:handoutMasterIdLst>
  <p:sldIdLst>
    <p:sldId id="1950" r:id="rId3"/>
    <p:sldId id="1820" r:id="rId4"/>
    <p:sldId id="1807" r:id="rId5"/>
    <p:sldId id="1826" r:id="rId6"/>
    <p:sldId id="1819" r:id="rId7"/>
    <p:sldId id="1825" r:id="rId8"/>
    <p:sldId id="1948" r:id="rId9"/>
    <p:sldId id="1947" r:id="rId10"/>
    <p:sldId id="1898" r:id="rId11"/>
    <p:sldId id="1844" r:id="rId12"/>
    <p:sldId id="1840" r:id="rId13"/>
    <p:sldId id="1846" r:id="rId14"/>
    <p:sldId id="1841" r:id="rId15"/>
    <p:sldId id="1951" r:id="rId16"/>
    <p:sldId id="1797" r:id="rId17"/>
    <p:sldId id="753" r:id="rId18"/>
  </p:sldIdLst>
  <p:sldSz cx="12598400" cy="7086600"/>
  <p:notesSz cx="6858000" cy="9144000"/>
  <p:embeddedFontLs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SB Sans Display" panose="020B0503040504020204" pitchFamily="34" charset="0"/>
      <p:regular r:id="rId25"/>
      <p:bold r:id="rId26"/>
    </p:embeddedFont>
    <p:embeddedFont>
      <p:font typeface="SB Sans Display Light" panose="020B0604020202020204" charset="0"/>
      <p:regular r:id="rId27"/>
      <p:bold r:id="rId28"/>
      <p:italic r:id="rId29"/>
      <p:boldItalic r:id="rId30"/>
    </p:embeddedFont>
    <p:embeddedFont>
      <p:font typeface="SB Sans Display Semibold" panose="020B0604020202020204" charset="0"/>
      <p:regular r:id="rId31"/>
      <p:bold r:id="rId32"/>
    </p:embeddedFont>
    <p:embeddedFont>
      <p:font typeface="SB Sans Text" panose="020B0604020202020204" charset="-52"/>
      <p:regular r:id="rId33"/>
      <p:bold r:id="rId34"/>
      <p:italic r:id="rId35"/>
      <p:boldItalic r:id="rId36"/>
    </p:embeddedFont>
    <p:embeddedFont>
      <p:font typeface="Verdana" panose="020B0604030504040204" pitchFamily="34" charset="0"/>
      <p:regular r:id="rId37"/>
      <p:bold r:id="rId38"/>
      <p:italic r:id="rId39"/>
      <p:boldItalic r:id="rId40"/>
    </p:embeddedFont>
  </p:embeddedFontLst>
  <p:defaultTextStyle>
    <a:defPPr marL="0" marR="0" indent="0" algn="l" defTabSz="472413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3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236207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472413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708620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944827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1181033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1417240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1653447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1889653" algn="ctr" defTabSz="12597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4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A4D5F43-ACF2-4A72-8600-1CD036BB03C6}">
          <p14:sldIdLst>
            <p14:sldId id="1950"/>
            <p14:sldId id="1820"/>
            <p14:sldId id="1807"/>
            <p14:sldId id="1826"/>
            <p14:sldId id="1819"/>
            <p14:sldId id="1825"/>
            <p14:sldId id="1948"/>
            <p14:sldId id="1947"/>
            <p14:sldId id="1898"/>
            <p14:sldId id="1844"/>
            <p14:sldId id="1840"/>
            <p14:sldId id="1846"/>
            <p14:sldId id="1841"/>
            <p14:sldId id="1951"/>
            <p14:sldId id="1797"/>
            <p14:sldId id="753"/>
          </p14:sldIdLst>
        </p14:section>
      </p14:sectionLst>
    </p:ext>
    <p:ext uri="{EFAFB233-063F-42B5-8137-9DF3F51BA10A}">
      <p15:sldGuideLst xmlns:p15="http://schemas.microsoft.com/office/powerpoint/2012/main">
        <p15:guide id="1" pos="498" userDrawn="1">
          <p15:clr>
            <a:srgbClr val="A4A3A4"/>
          </p15:clr>
        </p15:guide>
        <p15:guide id="3" pos="4490" userDrawn="1">
          <p15:clr>
            <a:srgbClr val="A4A3A4"/>
          </p15:clr>
        </p15:guide>
        <p15:guide id="4" orient="horz" pos="3139" userDrawn="1">
          <p15:clr>
            <a:srgbClr val="A4A3A4"/>
          </p15:clr>
        </p15:guide>
        <p15:guide id="5" orient="horz" pos="2980" userDrawn="1">
          <p15:clr>
            <a:srgbClr val="A4A3A4"/>
          </p15:clr>
        </p15:guide>
        <p15:guide id="6" pos="6349" userDrawn="1">
          <p15:clr>
            <a:srgbClr val="A4A3A4"/>
          </p15:clr>
        </p15:guide>
        <p15:guide id="7" orient="horz" pos="22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4C0CCD-D7AB-058A-8C60-7ABFF7624E47}" name="Aliev, Timur" initials="AT" userId="S::aliev@mikh-partn.ru::b6628404-aa6e-455f-aaff-06d4f50541d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C2A7"/>
    <a:srgbClr val="1C4F5F"/>
    <a:srgbClr val="00FFDA"/>
    <a:srgbClr val="00ECC7"/>
    <a:srgbClr val="00CD90"/>
    <a:srgbClr val="009A6C"/>
    <a:srgbClr val="00744F"/>
    <a:srgbClr val="31C1A6"/>
    <a:srgbClr val="00EBC7"/>
    <a:srgbClr val="95E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9" autoAdjust="0"/>
    <p:restoredTop sz="97469" autoAdjust="0"/>
  </p:normalViewPr>
  <p:slideViewPr>
    <p:cSldViewPr snapToGrid="0" showGuides="1">
      <p:cViewPr varScale="1">
        <p:scale>
          <a:sx n="93" d="100"/>
          <a:sy n="93" d="100"/>
        </p:scale>
        <p:origin x="108" y="63"/>
      </p:cViewPr>
      <p:guideLst>
        <p:guide pos="498"/>
        <p:guide pos="4490"/>
        <p:guide orient="horz" pos="3139"/>
        <p:guide orient="horz" pos="2980"/>
        <p:guide pos="6349"/>
        <p:guide orient="horz" pos="22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168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0" Type="http://schemas.openxmlformats.org/officeDocument/2006/relationships/handoutMaster" Target="handoutMasters/handoutMaster1.xml"/><Relationship Id="rId4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B86D7-0D94-4582-8E22-8C1176E92C3C}" type="datetimeFigureOut">
              <a:rPr lang="ru-RU" smtClean="0"/>
              <a:t>08.09.2026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09475-617E-4F60-9D70-964DC19CFA4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12796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45" name="Shape 4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84013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1pPr>
    <a:lvl2pPr indent="118103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2pPr>
    <a:lvl3pPr indent="236207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3pPr>
    <a:lvl4pPr indent="354310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4pPr>
    <a:lvl5pPr indent="472413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5pPr>
    <a:lvl6pPr indent="590517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6pPr>
    <a:lvl7pPr indent="708620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7pPr>
    <a:lvl8pPr indent="826723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8pPr>
    <a:lvl9pPr indent="944827" defTabSz="236207" latinLnBrk="0">
      <a:lnSpc>
        <a:spcPct val="117999"/>
      </a:lnSpc>
      <a:defRPr sz="1137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D280E-C572-3688-0738-6B0B580D8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57EBD21-AD35-6CE2-5617-DEB35B20BB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2FF85C8-E8FE-3482-1AF6-20AAE5E57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F00A69-20FD-A707-F345-6DE47366CC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E01AD-D460-4C29-B523-DCB51F092B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884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5C6F0-E735-4ED3-1AA2-FD4917F4A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264213F-14BE-DDFE-51C3-61640029C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AE475C8-8641-6DBE-8C7E-9CD855B78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593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25475" y="361341"/>
            <a:ext cx="7710488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625475" y="1490663"/>
            <a:ext cx="7710488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9C14FF-D32B-316D-D7D2-380F68691D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8521700" y="1490663"/>
            <a:ext cx="3784600" cy="292893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60077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4" pos="2947" userDrawn="1">
          <p15:clr>
            <a:srgbClr val="FBAE40"/>
          </p15:clr>
        </p15:guide>
        <p15:guide id="5" pos="5251" userDrawn="1">
          <p15:clr>
            <a:srgbClr val="FBAE40"/>
          </p15:clr>
        </p15:guide>
        <p15:guide id="6" pos="5501" userDrawn="1">
          <p15:clr>
            <a:srgbClr val="FBAE40"/>
          </p15:clr>
        </p15:guide>
        <p15:guide id="8" pos="269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625475" y="1490663"/>
            <a:ext cx="3657600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27D8337F-4A66-2938-F556-B01C1F7492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78363" y="1490663"/>
            <a:ext cx="3636964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CB0F0C-00F3-CA28-395D-345F4D040C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47124" y="1490663"/>
            <a:ext cx="3651251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Заголовок слайда">
            <a:extLst>
              <a:ext uri="{FF2B5EF4-FFF2-40B4-BE49-F238E27FC236}">
                <a16:creationId xmlns:a16="http://schemas.microsoft.com/office/drawing/2014/main" id="{30B16DB1-332E-AB99-D185-345871BFF78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5475" y="361341"/>
            <a:ext cx="7710488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9F80EBCB-9D29-4ECF-92EF-E7644509FD3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FC55AE-65EA-CEB4-7009-D04FE54A80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9782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2698" userDrawn="1">
          <p15:clr>
            <a:srgbClr val="FBAE40"/>
          </p15:clr>
        </p15:guide>
        <p15:guide id="4" pos="2947" userDrawn="1">
          <p15:clr>
            <a:srgbClr val="FBAE40"/>
          </p15:clr>
        </p15:guide>
        <p15:guide id="6" pos="5510" userDrawn="1">
          <p15:clr>
            <a:srgbClr val="FBAE40"/>
          </p15:clr>
        </p15:guide>
        <p15:guide id="7" pos="52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625474" y="1490663"/>
            <a:ext cx="5476081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27D8337F-4A66-2938-F556-B01C1F7492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96845" y="1490663"/>
            <a:ext cx="5901530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Заголовок слайда">
            <a:extLst>
              <a:ext uri="{FF2B5EF4-FFF2-40B4-BE49-F238E27FC236}">
                <a16:creationId xmlns:a16="http://schemas.microsoft.com/office/drawing/2014/main" id="{30B16DB1-332E-AB99-D185-345871BFF78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5475" y="361341"/>
            <a:ext cx="8121649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9F80EBCB-9D29-4ECF-92EF-E7644509FD3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FC55AE-65EA-CEB4-7009-D04FE54A80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0046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3845" userDrawn="1">
          <p15:clr>
            <a:srgbClr val="FBAE40"/>
          </p15:clr>
        </p15:guide>
        <p15:guide id="4" pos="409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"/>
          <p:cNvSpPr>
            <a:spLocks noGrp="1"/>
          </p:cNvSpPr>
          <p:nvPr>
            <p:ph type="body" sz="quarter" idx="18"/>
          </p:nvPr>
        </p:nvSpPr>
        <p:spPr>
          <a:xfrm>
            <a:off x="616745" y="1490663"/>
            <a:ext cx="2666205" cy="4968875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3" name="Текст 2"/>
          <p:cNvSpPr>
            <a:spLocks noGrp="1"/>
          </p:cNvSpPr>
          <p:nvPr>
            <p:ph type="body" sz="quarter" idx="19"/>
          </p:nvPr>
        </p:nvSpPr>
        <p:spPr>
          <a:xfrm>
            <a:off x="6710363" y="1483704"/>
            <a:ext cx="2657475" cy="4968875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sz="quarter" idx="20"/>
          </p:nvPr>
        </p:nvSpPr>
        <p:spPr>
          <a:xfrm>
            <a:off x="3686175" y="1490663"/>
            <a:ext cx="2666205" cy="4968875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ru-RU" dirty="0"/>
              <a:t>Образец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21"/>
          </p:nvPr>
        </p:nvSpPr>
        <p:spPr>
          <a:xfrm>
            <a:off x="9725820" y="1483703"/>
            <a:ext cx="2657475" cy="4975835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Заголовок слайда">
            <a:extLst>
              <a:ext uri="{FF2B5EF4-FFF2-40B4-BE49-F238E27FC236}">
                <a16:creationId xmlns:a16="http://schemas.microsoft.com/office/drawing/2014/main" id="{616B4947-6510-1EA9-3084-39F86B3E2F0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5474" y="361341"/>
            <a:ext cx="8742363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2B0A0822-4CD7-A772-BDCE-4182E8A31E8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A7B44D-F888-1B03-80A9-4D9646BAAA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077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4227" userDrawn="1">
          <p15:clr>
            <a:srgbClr val="FBAE40"/>
          </p15:clr>
        </p15:guide>
        <p15:guide id="2" pos="4000" userDrawn="1">
          <p15:clr>
            <a:srgbClr val="FBAE40"/>
          </p15:clr>
        </p15:guide>
        <p15:guide id="4" pos="5901" userDrawn="1">
          <p15:clr>
            <a:srgbClr val="FBAE40"/>
          </p15:clr>
        </p15:guide>
        <p15:guide id="5" pos="2068" userDrawn="1">
          <p15:clr>
            <a:srgbClr val="FBAE40"/>
          </p15:clr>
        </p15:guide>
        <p15:guide id="6" pos="2322" userDrawn="1">
          <p15:clr>
            <a:srgbClr val="FBAE40"/>
          </p15:clr>
        </p15:guide>
        <p15:guide id="7" pos="61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ка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25475" y="361341"/>
            <a:ext cx="7710488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625475" y="1490663"/>
            <a:ext cx="7710488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9C14FF-D32B-316D-D7D2-380F68691D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737B8F53-70C6-2E50-5D73-8654A003C1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32838" y="0"/>
            <a:ext cx="3865561" cy="70866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66016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4" pos="2947" userDrawn="1">
          <p15:clr>
            <a:srgbClr val="FBAE40"/>
          </p15:clr>
        </p15:guide>
        <p15:guide id="5" pos="5251" userDrawn="1">
          <p15:clr>
            <a:srgbClr val="FBAE40"/>
          </p15:clr>
        </p15:guide>
        <p15:guide id="6" pos="5501" userDrawn="1">
          <p15:clr>
            <a:srgbClr val="FBAE40"/>
          </p15:clr>
        </p15:guide>
        <p15:guide id="8" pos="269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ка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625475" y="1490663"/>
            <a:ext cx="3657600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Заголовок слайда">
            <a:extLst>
              <a:ext uri="{FF2B5EF4-FFF2-40B4-BE49-F238E27FC236}">
                <a16:creationId xmlns:a16="http://schemas.microsoft.com/office/drawing/2014/main" id="{30B16DB1-332E-AB99-D185-345871BFF78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5475" y="361341"/>
            <a:ext cx="7710488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9F80EBCB-9D29-4ECF-92EF-E7644509FD3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FC55AE-65EA-CEB4-7009-D04FE54A80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  <p:sp>
        <p:nvSpPr>
          <p:cNvPr id="4" name="Рисунок 15">
            <a:extLst>
              <a:ext uri="{FF2B5EF4-FFF2-40B4-BE49-F238E27FC236}">
                <a16:creationId xmlns:a16="http://schemas.microsoft.com/office/drawing/2014/main" id="{CAEA067B-B5A3-B0AC-63EB-44E708181B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78364" y="1490663"/>
            <a:ext cx="7720012" cy="496887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061065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2698" userDrawn="1">
          <p15:clr>
            <a:srgbClr val="FBAE40"/>
          </p15:clr>
        </p15:guide>
        <p15:guide id="4" pos="2947" userDrawn="1">
          <p15:clr>
            <a:srgbClr val="FBAE40"/>
          </p15:clr>
        </p15:guide>
        <p15:guide id="6" pos="5510" userDrawn="1">
          <p15:clr>
            <a:srgbClr val="FBAE40"/>
          </p15:clr>
        </p15:guide>
        <p15:guide id="7" pos="525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625474" y="1490663"/>
            <a:ext cx="5476081" cy="49688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 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Заголовок слайда">
            <a:extLst>
              <a:ext uri="{FF2B5EF4-FFF2-40B4-BE49-F238E27FC236}">
                <a16:creationId xmlns:a16="http://schemas.microsoft.com/office/drawing/2014/main" id="{30B16DB1-332E-AB99-D185-345871BFF78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5475" y="361341"/>
            <a:ext cx="5478463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9F80EBCB-9D29-4ECF-92EF-E7644509FD3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FC55AE-65EA-CEB4-7009-D04FE54A80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89C9A4-EC1C-CEBE-3443-4B2F0327AD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92876" y="0"/>
            <a:ext cx="6105524" cy="70866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12901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3845" userDrawn="1">
          <p15:clr>
            <a:srgbClr val="FBAE40"/>
          </p15:clr>
        </p15:guide>
        <p15:guide id="4" pos="409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на весь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660384004_1290x1720.jpg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598399" cy="70865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>
            <a:lvl1pPr>
              <a:defRPr sz="1929"/>
            </a:lvl1pPr>
          </a:lstStyle>
          <a:p>
            <a:endParaRPr dirty="0"/>
          </a:p>
        </p:txBody>
      </p:sp>
      <p:sp>
        <p:nvSpPr>
          <p:cNvPr id="6" name="Текст 2"/>
          <p:cNvSpPr>
            <a:spLocks noGrp="1"/>
          </p:cNvSpPr>
          <p:nvPr>
            <p:ph type="body" sz="quarter" idx="22"/>
          </p:nvPr>
        </p:nvSpPr>
        <p:spPr>
          <a:xfrm>
            <a:off x="625474" y="3771767"/>
            <a:ext cx="7699963" cy="2687772"/>
          </a:xfrm>
        </p:spPr>
        <p:txBody>
          <a:bodyPr/>
          <a:lstStyle>
            <a:lvl1pPr>
              <a:defRPr sz="1800" b="1">
                <a:latin typeface="+mj-lt"/>
              </a:defRPr>
            </a:lvl1pPr>
            <a:lvl2pPr>
              <a:defRPr sz="1800" b="1">
                <a:latin typeface="+mj-lt"/>
              </a:defRPr>
            </a:lvl2pPr>
            <a:lvl3pPr>
              <a:defRPr sz="1800" b="1">
                <a:latin typeface="+mj-lt"/>
              </a:defRPr>
            </a:lvl3pPr>
            <a:lvl4pPr>
              <a:defRPr sz="1800" b="1">
                <a:latin typeface="+mj-lt"/>
              </a:defRPr>
            </a:lvl4pPr>
            <a:lvl5pPr>
              <a:defRPr sz="1800" b="1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183" y="1490663"/>
            <a:ext cx="7685142" cy="2052637"/>
          </a:xfrm>
        </p:spPr>
        <p:txBody>
          <a:bodyPr anchor="b"/>
          <a:lstStyle>
            <a:lvl1pPr>
              <a:lnSpc>
                <a:spcPct val="80000"/>
              </a:lnSpc>
              <a:defRPr sz="4800" cap="none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361384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5510" userDrawn="1">
          <p15:clr>
            <a:srgbClr val="FBAE40"/>
          </p15:clr>
        </p15:guide>
        <p15:guide id="2" orient="horz" pos="2232">
          <p15:clr>
            <a:srgbClr val="FBAE40"/>
          </p15:clr>
        </p15:guide>
        <p15:guide id="4" pos="523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"/>
          <p:cNvSpPr>
            <a:spLocks noGrp="1"/>
          </p:cNvSpPr>
          <p:nvPr>
            <p:ph type="body" sz="quarter" idx="18"/>
          </p:nvPr>
        </p:nvSpPr>
        <p:spPr>
          <a:xfrm>
            <a:off x="625475" y="1490663"/>
            <a:ext cx="8742362" cy="1092517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Заголовок слайда">
            <a:extLst>
              <a:ext uri="{FF2B5EF4-FFF2-40B4-BE49-F238E27FC236}">
                <a16:creationId xmlns:a16="http://schemas.microsoft.com/office/drawing/2014/main" id="{616B4947-6510-1EA9-3084-39F86B3E2F0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5474" y="361341"/>
            <a:ext cx="8742363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2B0A0822-4CD7-A772-BDCE-4182E8A31E8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A7B44D-F888-1B03-80A9-4D9646BAAA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8CF3EDB5-0F54-0053-105A-0CB9B8A694E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5475" y="2838768"/>
            <a:ext cx="8742363" cy="362077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9587759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4227" userDrawn="1">
          <p15:clr>
            <a:srgbClr val="FBAE40"/>
          </p15:clr>
        </p15:guide>
        <p15:guide id="2" pos="4000" userDrawn="1">
          <p15:clr>
            <a:srgbClr val="FBAE40"/>
          </p15:clr>
        </p15:guide>
        <p15:guide id="4" pos="5901" userDrawn="1">
          <p15:clr>
            <a:srgbClr val="FBAE40"/>
          </p15:clr>
        </p15:guide>
        <p15:guide id="5" pos="2068" userDrawn="1">
          <p15:clr>
            <a:srgbClr val="FBAE40"/>
          </p15:clr>
        </p15:guide>
        <p15:guide id="6" pos="2322" userDrawn="1">
          <p15:clr>
            <a:srgbClr val="FBAE40"/>
          </p15:clr>
        </p15:guide>
        <p15:guide id="7" pos="614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25475" y="361341"/>
            <a:ext cx="7710488" cy="87373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2800" cap="none" spc="0" baseline="0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Заголовок слайда 28</a:t>
            </a:r>
            <a:r>
              <a:rPr lang="en-US" dirty="0"/>
              <a:t>pt</a:t>
            </a:r>
          </a:p>
        </p:txBody>
      </p:sp>
    </p:spTree>
    <p:extLst>
      <p:ext uri="{BB962C8B-B14F-4D97-AF65-F5344CB8AC3E}">
        <p14:creationId xmlns:p14="http://schemas.microsoft.com/office/powerpoint/2010/main" val="3212764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4" pos="2947" userDrawn="1">
          <p15:clr>
            <a:srgbClr val="FBAE40"/>
          </p15:clr>
        </p15:guide>
        <p15:guide id="5" pos="5251" userDrawn="1">
          <p15:clr>
            <a:srgbClr val="FBAE40"/>
          </p15:clr>
        </p15:guide>
        <p15:guide id="6" pos="5501" userDrawn="1">
          <p15:clr>
            <a:srgbClr val="FBAE40"/>
          </p15:clr>
        </p15:guide>
        <p15:guide id="8" pos="269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9C14FF-D32B-316D-D7D2-380F68691D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535" y="6590156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4942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4" pos="2947" userDrawn="1">
          <p15:clr>
            <a:srgbClr val="FBAE40"/>
          </p15:clr>
        </p15:guide>
        <p15:guide id="5" pos="5251" userDrawn="1">
          <p15:clr>
            <a:srgbClr val="FBAE40"/>
          </p15:clr>
        </p15:guide>
        <p15:guide id="6" pos="5501" userDrawn="1">
          <p15:clr>
            <a:srgbClr val="FBAE40"/>
          </p15:clr>
        </p15:guide>
        <p15:guide id="8" pos="269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!!Уголо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1480" y="6564371"/>
            <a:ext cx="756920" cy="25793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50800" bIns="0" anchor="ctr">
            <a:noAutofit/>
          </a:bodyPr>
          <a:lstStyle>
            <a:lvl1pPr defTabSz="301842">
              <a:defRPr sz="1200">
                <a:solidFill>
                  <a:schemeClr val="accent3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5E866A-BF30-BFCD-E749-E471904A5DA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3362" y="627063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71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4" pos="2947" userDrawn="1">
          <p15:clr>
            <a:srgbClr val="FBAE40"/>
          </p15:clr>
        </p15:guide>
        <p15:guide id="5" pos="5251" userDrawn="1">
          <p15:clr>
            <a:srgbClr val="FBAE40"/>
          </p15:clr>
        </p15:guide>
        <p15:guide id="6" pos="5501" userDrawn="1">
          <p15:clr>
            <a:srgbClr val="FBAE40"/>
          </p15:clr>
        </p15:guide>
        <p15:guide id="8" pos="269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!!ЛОГО ВНИЗ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>
            <a:extLst>
              <a:ext uri="{FF2B5EF4-FFF2-40B4-BE49-F238E27FC236}">
                <a16:creationId xmlns:a16="http://schemas.microsoft.com/office/drawing/2014/main" id="{5627314E-918D-E204-8A5C-05B2EC11514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11189" y="679850"/>
            <a:ext cx="6727161" cy="810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FB84C49E-2EC1-3DC5-A349-6B1FA4D9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26370" y="6427757"/>
            <a:ext cx="372031" cy="2862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E386C-D902-4C0C-A3F9-6C92121239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B6BB2B-143A-D47C-D359-9F6CF87F1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1189" y="6491349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42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!!ЛОГО ВВЕРХ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>
            <a:extLst>
              <a:ext uri="{FF2B5EF4-FFF2-40B4-BE49-F238E27FC236}">
                <a16:creationId xmlns:a16="http://schemas.microsoft.com/office/drawing/2014/main" id="{5627314E-918D-E204-8A5C-05B2EC11514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11189" y="679850"/>
            <a:ext cx="6727161" cy="810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FB84C49E-2EC1-3DC5-A349-6B1FA4D9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26370" y="6427757"/>
            <a:ext cx="372031" cy="2862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E386C-D902-4C0C-A3F9-6C92121239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B6BB2B-143A-D47C-D359-9F6CF87F1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3362" y="627063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1325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!!ЛОГО СЛЕВ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FB84C49E-2EC1-3DC5-A349-6B1FA4D9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26370" y="6427757"/>
            <a:ext cx="372031" cy="2862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E386C-D902-4C0C-A3F9-6C92121239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B6BB2B-143A-D47C-D359-9F6CF87F1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1188" y="627063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9997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3E0CC88-FBB6-67E6-5D98-457ECCCB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8EC0C-D76D-44E7-9015-CEC24F99D983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3B7295-1257-5140-B1B7-CE2808290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951807-17CA-1080-B580-58B08707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01183" y="6478537"/>
            <a:ext cx="597218" cy="184666"/>
          </a:xfrm>
        </p:spPr>
        <p:txBody>
          <a:bodyPr/>
          <a:lstStyle/>
          <a:p>
            <a:fld id="{170E386C-D902-4C0C-A3F9-6C921212393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Presentation Title">
            <a:extLst>
              <a:ext uri="{FF2B5EF4-FFF2-40B4-BE49-F238E27FC236}">
                <a16:creationId xmlns:a16="http://schemas.microsoft.com/office/drawing/2014/main" id="{32B0B6D1-A9FC-7568-028D-6C09AE53C4D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11188" y="679850"/>
            <a:ext cx="6727161" cy="810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20761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AC739-0055-4425-8A5A-76DD52E6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75" y="1330412"/>
            <a:ext cx="7756526" cy="3703371"/>
          </a:xfrm>
        </p:spPr>
        <p:txBody>
          <a:bodyPr/>
          <a:lstStyle>
            <a:lvl1pPr>
              <a:lnSpc>
                <a:spcPct val="90000"/>
              </a:lnSpc>
              <a:defRPr sz="4400" cap="all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E4382AB-6DF5-B7FA-B497-329AB4EF68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CC4A738-A68A-FADE-C0D5-9B83AA70E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Место, год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DF035BD-3BC6-4AD3-BC07-9F2325C1C5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298" y="5153588"/>
            <a:ext cx="7756527" cy="1294837"/>
          </a:xfrm>
        </p:spPr>
        <p:txBody>
          <a:bodyPr/>
          <a:lstStyle>
            <a:lvl1pPr>
              <a:defRPr lang="ru-RU" sz="1800" b="0" i="0" u="none" strike="noStrike" cap="none" spc="0" baseline="0" dirty="0">
                <a:solidFill>
                  <a:schemeClr val="accent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дескриптора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EEF2C6-CDBC-4165-B708-A97BEF060A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5200" y="350838"/>
            <a:ext cx="2237724" cy="67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604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6139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AC739-0055-4425-8A5A-76DD52E63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475" y="1744980"/>
            <a:ext cx="7756526" cy="3009900"/>
          </a:xfrm>
        </p:spPr>
        <p:txBody>
          <a:bodyPr/>
          <a:lstStyle>
            <a:lvl1pPr>
              <a:defRPr sz="4400" cap="none" baseline="0"/>
            </a:lvl1pPr>
          </a:lstStyle>
          <a:p>
            <a:r>
              <a:rPr lang="ru-RU" dirty="0"/>
              <a:t>Образец заголовка раздела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E4382AB-6DF5-B7FA-B497-329AB4EF68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DF035BD-3BC6-4AD3-BC07-9F2325C1C5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298" y="4863941"/>
            <a:ext cx="7756527" cy="1294837"/>
          </a:xfrm>
        </p:spPr>
        <p:txBody>
          <a:bodyPr/>
          <a:lstStyle>
            <a:lvl1pPr>
              <a:defRPr lang="ru-RU" sz="1800" b="0" i="0" u="none" strike="noStrike" cap="none" spc="0" baseline="0" dirty="0">
                <a:solidFill>
                  <a:schemeClr val="accent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дескриптора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5D15F1-1798-B684-00F9-02B34A1B3C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208" y="6605731"/>
            <a:ext cx="1816523" cy="2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2092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E4382AB-6DF5-B7FA-B497-329AB4EF68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DF035BD-3BC6-4AD3-BC07-9F2325C1C5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2301" y="6100284"/>
            <a:ext cx="7753350" cy="583091"/>
          </a:xfrm>
        </p:spPr>
        <p:txBody>
          <a:bodyPr/>
          <a:lstStyle>
            <a:lvl1pPr>
              <a:lnSpc>
                <a:spcPct val="80000"/>
              </a:lnSpc>
              <a:defRPr lang="ru-RU" sz="1800" b="0" i="0" u="none" strike="noStrike" cap="none" spc="0" baseline="0" dirty="0">
                <a:solidFill>
                  <a:schemeClr val="accent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A25157-47CD-6537-7A6D-FF35F5EBBF26}"/>
              </a:ext>
            </a:extLst>
          </p:cNvPr>
          <p:cNvSpPr txBox="1"/>
          <p:nvPr userDrawn="1"/>
        </p:nvSpPr>
        <p:spPr>
          <a:xfrm>
            <a:off x="625476" y="2770128"/>
            <a:ext cx="7753350" cy="14361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l" defTabSz="2438338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spc="0" normalizeH="0" baseline="0" dirty="0">
                <a:ln>
                  <a:noFill/>
                </a:ln>
                <a:solidFill>
                  <a:schemeClr val="accent3"/>
                </a:solidFill>
                <a:effectLst/>
                <a:uFillTx/>
                <a:latin typeface="+mj-lt"/>
                <a:ea typeface="+mn-ea"/>
                <a:cs typeface="+mn-cs"/>
                <a:sym typeface="Helvetica Neue"/>
              </a:rPr>
              <a:t>Спасибо</a:t>
            </a:r>
            <a:b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accent3"/>
                </a:solidFill>
                <a:effectLst/>
                <a:uFillTx/>
                <a:latin typeface="+mj-lt"/>
                <a:ea typeface="+mn-ea"/>
                <a:cs typeface="+mn-cs"/>
                <a:sym typeface="Helvetica Neue"/>
              </a:rPr>
            </a:br>
            <a:r>
              <a:rPr kumimoji="0" lang="ru-RU" sz="4400" b="0" i="0" u="none" strike="noStrike" cap="none" spc="0" normalizeH="0" baseline="0" dirty="0">
                <a:ln>
                  <a:noFill/>
                </a:ln>
                <a:solidFill>
                  <a:schemeClr val="accent3"/>
                </a:solidFill>
                <a:effectLst/>
                <a:uFillTx/>
                <a:latin typeface="+mj-lt"/>
                <a:ea typeface="+mn-ea"/>
                <a:cs typeface="+mn-cs"/>
                <a:sym typeface="Helvetica Neue"/>
              </a:rPr>
              <a:t>за внимание!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645A0A-B35D-E3E9-9242-656F3CE2C5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51886" y="350838"/>
            <a:ext cx="2703601" cy="82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10719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!!ЛОГО ВНИЗ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>
            <a:extLst>
              <a:ext uri="{FF2B5EF4-FFF2-40B4-BE49-F238E27FC236}">
                <a16:creationId xmlns:a16="http://schemas.microsoft.com/office/drawing/2014/main" id="{5627314E-918D-E204-8A5C-05B2EC11514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11189" y="679850"/>
            <a:ext cx="6727161" cy="810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FB84C49E-2EC1-3DC5-A349-6B1FA4D9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26370" y="6427757"/>
            <a:ext cx="372031" cy="2862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E386C-D902-4C0C-A3F9-6C92121239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B6BB2B-143A-D47C-D359-9F6CF87F1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1189" y="6491349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7305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!!ЛОГО ВВЕРХ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>
            <a:extLst>
              <a:ext uri="{FF2B5EF4-FFF2-40B4-BE49-F238E27FC236}">
                <a16:creationId xmlns:a16="http://schemas.microsoft.com/office/drawing/2014/main" id="{5627314E-918D-E204-8A5C-05B2EC11514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11189" y="679850"/>
            <a:ext cx="6727161" cy="810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FB84C49E-2EC1-3DC5-A349-6B1FA4D9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26370" y="6427757"/>
            <a:ext cx="372031" cy="2862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E386C-D902-4C0C-A3F9-6C92121239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B6BB2B-143A-D47C-D359-9F6CF87F1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3362" y="627063"/>
            <a:ext cx="1353849" cy="1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298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25475" y="627063"/>
            <a:ext cx="11375708" cy="608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183" y="6832995"/>
            <a:ext cx="597218" cy="184666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>
            <a:noAutofit/>
          </a:bodyPr>
          <a:lstStyle>
            <a:lvl1pPr algn="l" defTabSz="301842">
              <a:defRPr sz="1200" b="0">
                <a:solidFill>
                  <a:srgbClr val="000000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25475" y="1490663"/>
            <a:ext cx="11375708" cy="4968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 12</a:t>
            </a:r>
            <a:r>
              <a:rPr lang="en-US" dirty="0"/>
              <a:t>pt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2935900" y="5595502"/>
            <a:ext cx="208609" cy="1412316"/>
            <a:chOff x="-535250" y="0"/>
            <a:chExt cx="359999" cy="2437252"/>
          </a:xfrm>
        </p:grpSpPr>
        <p:sp>
          <p:nvSpPr>
            <p:cNvPr id="13" name="Овал 12"/>
            <p:cNvSpPr/>
            <p:nvPr userDrawn="1"/>
          </p:nvSpPr>
          <p:spPr>
            <a:xfrm>
              <a:off x="-535250" y="0"/>
              <a:ext cx="359999" cy="3599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Овал 13"/>
            <p:cNvSpPr/>
            <p:nvPr userDrawn="1"/>
          </p:nvSpPr>
          <p:spPr>
            <a:xfrm>
              <a:off x="-535250" y="415450"/>
              <a:ext cx="359999" cy="3599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Овал 14"/>
            <p:cNvSpPr/>
            <p:nvPr userDrawn="1"/>
          </p:nvSpPr>
          <p:spPr>
            <a:xfrm>
              <a:off x="-535250" y="830900"/>
              <a:ext cx="359999" cy="3599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Овал 15"/>
            <p:cNvSpPr/>
            <p:nvPr userDrawn="1"/>
          </p:nvSpPr>
          <p:spPr>
            <a:xfrm>
              <a:off x="-535250" y="1246350"/>
              <a:ext cx="359999" cy="35999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Овал 16"/>
            <p:cNvSpPr/>
            <p:nvPr userDrawn="1"/>
          </p:nvSpPr>
          <p:spPr>
            <a:xfrm>
              <a:off x="-535250" y="1661799"/>
              <a:ext cx="359999" cy="3599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Овал 17"/>
            <p:cNvSpPr/>
            <p:nvPr userDrawn="1"/>
          </p:nvSpPr>
          <p:spPr>
            <a:xfrm>
              <a:off x="-535250" y="2077253"/>
              <a:ext cx="359999" cy="35999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843" r:id="rId2"/>
    <p:sldLayoutId id="2147483853" r:id="rId3"/>
    <p:sldLayoutId id="2147483842" r:id="rId4"/>
    <p:sldLayoutId id="2147483855" r:id="rId5"/>
    <p:sldLayoutId id="2147483856" r:id="rId6"/>
    <p:sldLayoutId id="2147483860" r:id="rId7"/>
    <p:sldLayoutId id="2147483859" r:id="rId8"/>
    <p:sldLayoutId id="2147483858" r:id="rId9"/>
    <p:sldLayoutId id="2147483844" r:id="rId10"/>
    <p:sldLayoutId id="2147483845" r:id="rId11"/>
    <p:sldLayoutId id="2147483864" r:id="rId12"/>
    <p:sldLayoutId id="2147483861" r:id="rId13"/>
    <p:sldLayoutId id="2147483865" r:id="rId14"/>
    <p:sldLayoutId id="2147483866" r:id="rId15"/>
    <p:sldLayoutId id="2147483867" r:id="rId16"/>
  </p:sldLayoutIdLst>
  <p:transition spd="med"/>
  <p:hf hdr="0" ftr="0" dt="0"/>
  <p:txStyles>
    <p:titleStyle>
      <a:lvl1pPr marL="0" marR="0" indent="0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1pPr>
      <a:lvl2pPr marL="0" marR="0" indent="236224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72448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708671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44895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18000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35560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53975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71755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36224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72448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708671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44895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pos="385" userDrawn="1">
          <p15:clr>
            <a:srgbClr val="F26B43"/>
          </p15:clr>
        </p15:guide>
        <p15:guide id="3" pos="7551" userDrawn="1">
          <p15:clr>
            <a:srgbClr val="F26B43"/>
          </p15:clr>
        </p15:guide>
        <p15:guide id="4" orient="horz" pos="395" userDrawn="1">
          <p15:clr>
            <a:srgbClr val="F26B43"/>
          </p15:clr>
        </p15:guide>
        <p15:guide id="7" orient="horz" pos="939" userDrawn="1">
          <p15:clr>
            <a:srgbClr val="F26B43"/>
          </p15:clr>
        </p15:guide>
        <p15:guide id="8" orient="horz" pos="778" userDrawn="1">
          <p15:clr>
            <a:srgbClr val="F26B43"/>
          </p15:clr>
        </p15:guide>
        <p15:guide id="9" orient="horz" pos="406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25476" y="1330412"/>
            <a:ext cx="7918450" cy="3703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3725" y="6720560"/>
            <a:ext cx="574676" cy="287258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noAutofit/>
          </a:bodyPr>
          <a:lstStyle>
            <a:lvl1pPr algn="l" defTabSz="301842">
              <a:defRPr sz="1800" b="0">
                <a:solidFill>
                  <a:schemeClr val="accent3"/>
                </a:solidFill>
                <a:latin typeface="+mn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5475" y="6568230"/>
            <a:ext cx="4243282" cy="37838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ru-RU" dirty="0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2935900" y="5595502"/>
            <a:ext cx="208609" cy="1412316"/>
            <a:chOff x="-535250" y="0"/>
            <a:chExt cx="359999" cy="2437252"/>
          </a:xfrm>
        </p:grpSpPr>
        <p:sp>
          <p:nvSpPr>
            <p:cNvPr id="13" name="Овал 12"/>
            <p:cNvSpPr/>
            <p:nvPr userDrawn="1"/>
          </p:nvSpPr>
          <p:spPr>
            <a:xfrm>
              <a:off x="-535250" y="0"/>
              <a:ext cx="359999" cy="3599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Овал 13"/>
            <p:cNvSpPr/>
            <p:nvPr userDrawn="1"/>
          </p:nvSpPr>
          <p:spPr>
            <a:xfrm>
              <a:off x="-535250" y="415450"/>
              <a:ext cx="359999" cy="3599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Овал 14"/>
            <p:cNvSpPr/>
            <p:nvPr userDrawn="1"/>
          </p:nvSpPr>
          <p:spPr>
            <a:xfrm>
              <a:off x="-535250" y="830900"/>
              <a:ext cx="359999" cy="3599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Овал 15"/>
            <p:cNvSpPr/>
            <p:nvPr userDrawn="1"/>
          </p:nvSpPr>
          <p:spPr>
            <a:xfrm>
              <a:off x="-535250" y="1246350"/>
              <a:ext cx="359999" cy="35999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Овал 16"/>
            <p:cNvSpPr/>
            <p:nvPr userDrawn="1"/>
          </p:nvSpPr>
          <p:spPr>
            <a:xfrm>
              <a:off x="-535250" y="1661799"/>
              <a:ext cx="359999" cy="3599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Овал 18"/>
            <p:cNvSpPr/>
            <p:nvPr userDrawn="1"/>
          </p:nvSpPr>
          <p:spPr>
            <a:xfrm>
              <a:off x="-535250" y="2077253"/>
              <a:ext cx="359999" cy="35999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/>
              <a:endParaRPr lang="ru-RU" sz="964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8AC99FC3-7B30-F0E5-DA01-239D221A3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475" y="5181600"/>
            <a:ext cx="7918450" cy="12017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marR="0" lvl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ru-RU" dirty="0"/>
              <a:t>Образец текста</a:t>
            </a:r>
          </a:p>
          <a:p>
            <a:pPr marL="0" marR="0" lvl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548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2" r:id="rId2"/>
    <p:sldLayoutId id="2147483851" r:id="rId3"/>
    <p:sldLayoutId id="2147483869" r:id="rId4"/>
    <p:sldLayoutId id="2147483870" r:id="rId5"/>
  </p:sldLayoutIdLst>
  <p:transition spd="med"/>
  <p:hf hdr="0" ftr="0" dt="0"/>
  <p:txStyles>
    <p:titleStyle>
      <a:lvl1pPr marL="0" marR="0" indent="0" algn="l" defTabSz="1259829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chemeClr val="accent3"/>
          </a:solidFill>
          <a:uFillTx/>
          <a:latin typeface="SB Sans Display Semibold" panose="020B0703040504020204" pitchFamily="34" charset="0"/>
          <a:ea typeface="+mn-ea"/>
          <a:cs typeface="SB Sans Display Semibold" panose="020B0703040504020204" pitchFamily="34" charset="0"/>
          <a:sym typeface="Helvetica Neue"/>
        </a:defRPr>
      </a:lvl1pPr>
      <a:lvl2pPr marL="0" marR="0" indent="236224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72448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708671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44895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l" defTabSz="125982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93" b="1" i="0" u="none" strike="noStrike" cap="none" spc="-12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lang="ru-RU" sz="1800" b="0" i="0" u="none" strike="noStrike" cap="none" spc="0" baseline="0" dirty="0">
          <a:solidFill>
            <a:schemeClr val="accent3"/>
          </a:solidFill>
          <a:uFillTx/>
          <a:latin typeface="+mn-lt"/>
          <a:ea typeface="+mn-ea"/>
          <a:cs typeface="+mn-cs"/>
          <a:sym typeface="Helvetica Neue"/>
        </a:defRPr>
      </a:lvl1pPr>
      <a:lvl2pPr marL="18000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2pPr>
      <a:lvl3pPr marL="35560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3pPr>
      <a:lvl4pPr marL="53975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4pPr>
      <a:lvl5pPr marL="717550" marR="0" indent="0" algn="l" defTabSz="426516" rtl="0" latinLnBrk="0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n-ea"/>
          <a:cs typeface="+mn-cs"/>
          <a:sym typeface="Helvetica Neue"/>
        </a:defRPr>
      </a:lvl5pPr>
      <a:lvl6pPr marL="0" marR="0" indent="1181119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l" defTabSz="42651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4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36224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72448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708671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44895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81119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417343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53567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89790" algn="ctr" defTabSz="30184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3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pos="394" userDrawn="1">
          <p15:clr>
            <a:srgbClr val="F26B43"/>
          </p15:clr>
        </p15:guide>
        <p15:guide id="3" pos="7810" userDrawn="1">
          <p15:clr>
            <a:srgbClr val="F26B43"/>
          </p15:clr>
        </p15:guide>
        <p15:guide id="4" orient="horz" pos="4210" userDrawn="1">
          <p15:clr>
            <a:srgbClr val="F26B43"/>
          </p15:clr>
        </p15:guide>
        <p15:guide id="5" orient="horz" pos="2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8.png"/><Relationship Id="rId2" Type="http://schemas.microsoft.com/office/2007/relationships/media" Target="../media/media1.mkv"/><Relationship Id="rId1" Type="http://schemas.openxmlformats.org/officeDocument/2006/relationships/video" Target="NULL" TargetMode="External"/><Relationship Id="rId6" Type="http://schemas.openxmlformats.org/officeDocument/2006/relationships/hyperlink" Target="https://teacher.vbudushee.ru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jpg"/><Relationship Id="rId9" Type="http://schemas.openxmlformats.org/officeDocument/2006/relationships/hyperlink" Target="https://teacher.vbudushee.ru/integration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budushee.ru/education/programma-po-razvitiyu-lichnostnogo-potentsiala/ekspertiz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7.png"/><Relationship Id="rId4" Type="http://schemas.openxmlformats.org/officeDocument/2006/relationships/hyperlink" Target="https://teacher.vbudushee.ru/learni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forms.yandex.ru/u/68ac2c5af47e7345668fc73b" TargetMode="Externa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forms.yandex.ru/u/68ac5219f47e73016473a1b3" TargetMode="Externa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2.png"/><Relationship Id="rId4" Type="http://schemas.openxmlformats.org/officeDocument/2006/relationships/hyperlink" Target="https://family.vbudushee.r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6.png"/><Relationship Id="rId4" Type="http://schemas.openxmlformats.org/officeDocument/2006/relationships/hyperlink" Target="https://books.vbudushee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meste.zeroplus.tv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budushee.ru/" TargetMode="External"/><Relationship Id="rId2" Type="http://schemas.openxmlformats.org/officeDocument/2006/relationships/hyperlink" Target="mailto:rychka@vbudushee.ru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737" y="2612609"/>
            <a:ext cx="8892336" cy="1590261"/>
          </a:xfrm>
        </p:spPr>
        <p:txBody>
          <a:bodyPr anchor="ctr"/>
          <a:lstStyle/>
          <a:p>
            <a:r>
              <a:rPr lang="ru-RU" altLang="en-US" sz="3600" cap="none" dirty="0">
                <a:latin typeface="SB Sans Display" panose="020B0503040504020204" pitchFamily="34" charset="0"/>
                <a:cs typeface="SB Sans Display" panose="020B0503040504020204" pitchFamily="34" charset="0"/>
              </a:rPr>
              <a:t>Среда психологического благополучия.</a:t>
            </a:r>
            <a:br>
              <a:rPr lang="ru-RU" altLang="en-US" sz="3600" cap="none" dirty="0"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br>
              <a:rPr lang="ru-RU" altLang="en-US" sz="3600" cap="none" dirty="0"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r>
              <a:rPr lang="ru-RU" altLang="en-US" sz="3200" cap="none" dirty="0">
                <a:latin typeface="SB Sans Display" panose="020B0503040504020204" pitchFamily="34" charset="0"/>
                <a:cs typeface="SB Sans Display" panose="020B0503040504020204" pitchFamily="34" charset="0"/>
              </a:rPr>
              <a:t>Инструменты формирования культуры безопасного поведения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FB3160A-F3B7-EB0F-268F-06A0040C6B69}"/>
              </a:ext>
            </a:extLst>
          </p:cNvPr>
          <p:cNvGrpSpPr/>
          <p:nvPr/>
        </p:nvGrpSpPr>
        <p:grpSpPr>
          <a:xfrm>
            <a:off x="441736" y="4949821"/>
            <a:ext cx="5799815" cy="912401"/>
            <a:chOff x="441736" y="5029334"/>
            <a:chExt cx="5799815" cy="912401"/>
          </a:xfrm>
        </p:grpSpPr>
        <p:sp>
          <p:nvSpPr>
            <p:cNvPr id="6" name="TextBox 5"/>
            <p:cNvSpPr txBox="1"/>
            <p:nvPr/>
          </p:nvSpPr>
          <p:spPr>
            <a:xfrm>
              <a:off x="441736" y="5029334"/>
              <a:ext cx="3608714" cy="3865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noAutofit/>
            </a:bodyPr>
            <a:lstStyle/>
            <a:p>
              <a:pPr algn="l" defTabSz="426720">
                <a:lnSpc>
                  <a:spcPct val="120000"/>
                </a:lnSpc>
              </a:pPr>
              <a:r>
                <a:rPr lang="ru-RU" sz="1800" b="1" dirty="0">
                  <a:solidFill>
                    <a:schemeClr val="accent3"/>
                  </a:solidFill>
                  <a:highlight>
                    <a:srgbClr val="FFFFFF"/>
                  </a:highlight>
                </a:rPr>
                <a:t>Рычка Нина Евгеньевна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9025A0-36D7-DC20-A40D-BA753D3D4D1A}"/>
                </a:ext>
              </a:extLst>
            </p:cNvPr>
            <p:cNvSpPr txBox="1"/>
            <p:nvPr/>
          </p:nvSpPr>
          <p:spPr>
            <a:xfrm>
              <a:off x="441736" y="5415860"/>
              <a:ext cx="5799815" cy="525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noAutofit/>
            </a:bodyPr>
            <a:lstStyle/>
            <a:p>
              <a:pPr algn="l" defTabSz="426720"/>
              <a:r>
                <a:rPr lang="ru-RU" sz="1600" dirty="0">
                  <a:solidFill>
                    <a:srgbClr val="285968"/>
                  </a:solidFill>
                </a:rPr>
                <a:t>Ведущий методист программы «Развивающая среда»</a:t>
              </a:r>
            </a:p>
            <a:p>
              <a:pPr algn="l" defTabSz="426720"/>
              <a:r>
                <a:rPr lang="ru-RU" sz="1600" dirty="0">
                  <a:solidFill>
                    <a:srgbClr val="285968"/>
                  </a:solidFill>
                </a:rPr>
                <a:t>Благотворительного фонда «Вклад в будущее»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3EC9A7B-B1D8-C5FF-BE09-50E22440DD4F}"/>
              </a:ext>
            </a:extLst>
          </p:cNvPr>
          <p:cNvGrpSpPr/>
          <p:nvPr/>
        </p:nvGrpSpPr>
        <p:grpSpPr>
          <a:xfrm>
            <a:off x="453426" y="6191565"/>
            <a:ext cx="4563262" cy="395403"/>
            <a:chOff x="453426" y="6191565"/>
            <a:chExt cx="4563262" cy="3954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229241-5112-EEEA-877B-43610EBFF3CA}"/>
                </a:ext>
              </a:extLst>
            </p:cNvPr>
            <p:cNvSpPr txBox="1"/>
            <p:nvPr/>
          </p:nvSpPr>
          <p:spPr>
            <a:xfrm>
              <a:off x="758870" y="6201523"/>
              <a:ext cx="4257818" cy="3754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 defTabSz="426720">
                <a:lnSpc>
                  <a:spcPct val="120000"/>
                </a:lnSpc>
              </a:pPr>
              <a:r>
                <a:rPr lang="ru-RU" sz="1600" dirty="0">
                  <a:solidFill>
                    <a:srgbClr val="285968"/>
                  </a:solidFill>
                </a:rPr>
                <a:t>г. Москва, 2026 год</a:t>
              </a:r>
            </a:p>
          </p:txBody>
        </p:sp>
        <p:pic>
          <p:nvPicPr>
            <p:cNvPr id="12" name="Рисунок 11" descr="Маркер контур">
              <a:extLst>
                <a:ext uri="{FF2B5EF4-FFF2-40B4-BE49-F238E27FC236}">
                  <a16:creationId xmlns:a16="http://schemas.microsoft.com/office/drawing/2014/main" id="{B68DAF8F-822D-28D2-F06F-6C34FF34FB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3426" y="6191565"/>
              <a:ext cx="395403" cy="395403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37D8E-2AA6-613C-FA86-BB695F048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C2A043D8-0AE3-FD68-A397-A5D093A8BE1A}"/>
              </a:ext>
            </a:extLst>
          </p:cNvPr>
          <p:cNvSpPr/>
          <p:nvPr/>
        </p:nvSpPr>
        <p:spPr>
          <a:xfrm>
            <a:off x="9575849" y="-2116436"/>
            <a:ext cx="3683206" cy="3683206"/>
          </a:xfrm>
          <a:prstGeom prst="ellipse">
            <a:avLst/>
          </a:prstGeom>
          <a:solidFill>
            <a:srgbClr val="31C2A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10CBC9D-E517-E200-4906-C939C8D045D4}"/>
              </a:ext>
            </a:extLst>
          </p:cNvPr>
          <p:cNvSpPr/>
          <p:nvPr/>
        </p:nvSpPr>
        <p:spPr bwMode="auto">
          <a:xfrm>
            <a:off x="8322426" y="4069381"/>
            <a:ext cx="219376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944816"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38%</a:t>
            </a:r>
            <a:r>
              <a:rPr lang="en-US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 </a:t>
            </a: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участников — </a:t>
            </a: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сельские школы и д/сады</a:t>
            </a:r>
            <a:endParaRPr lang="ru-RU" sz="1800" dirty="0">
              <a:solidFill>
                <a:srgbClr val="004E60"/>
              </a:solidFill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D512FE1-3BDE-6ECB-88F1-68B67699E18B}"/>
              </a:ext>
            </a:extLst>
          </p:cNvPr>
          <p:cNvSpPr txBox="1"/>
          <p:nvPr/>
        </p:nvSpPr>
        <p:spPr bwMode="auto">
          <a:xfrm>
            <a:off x="4331538" y="2604311"/>
            <a:ext cx="2479378" cy="581306"/>
          </a:xfrm>
          <a:prstGeom prst="rect">
            <a:avLst/>
          </a:prstGeom>
          <a:noFill/>
          <a:ln>
            <a:noFill/>
          </a:ln>
        </p:spPr>
        <p:txBody>
          <a:bodyPr wrap="square" lIns="74395" tIns="74395" rIns="74395" bIns="74395">
            <a:noAutofit/>
          </a:bodyPr>
          <a:lstStyle/>
          <a:p>
            <a:pPr algn="l" defTabSz="944816"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679,6</a:t>
            </a:r>
            <a:r>
              <a:rPr lang="en-US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 </a:t>
            </a: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тыс. детей</a:t>
            </a:r>
          </a:p>
          <a:p>
            <a:pPr algn="l" defTabSz="944816">
              <a:defRPr/>
            </a:pP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обучаются по УМК </a:t>
            </a:r>
            <a:endParaRPr lang="ru-RU" sz="1800" dirty="0">
              <a:solidFill>
                <a:srgbClr val="004E60"/>
              </a:solidFill>
              <a:latin typeface="+mj-lt"/>
            </a:endParaRPr>
          </a:p>
          <a:p>
            <a:pPr algn="l" defTabSz="944816">
              <a:lnSpc>
                <a:spcPct val="90000"/>
              </a:lnSpc>
              <a:defRPr/>
            </a:pPr>
            <a:endParaRPr sz="1800" dirty="0">
              <a:solidFill>
                <a:srgbClr val="004E60"/>
              </a:solidFill>
              <a:latin typeface="+mj-l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857FCF-A7A5-2D99-AE5E-16EFE70DD7EC}"/>
              </a:ext>
            </a:extLst>
          </p:cNvPr>
          <p:cNvSpPr txBox="1"/>
          <p:nvPr/>
        </p:nvSpPr>
        <p:spPr bwMode="auto">
          <a:xfrm>
            <a:off x="8245959" y="2604311"/>
            <a:ext cx="2396011" cy="684477"/>
          </a:xfrm>
          <a:prstGeom prst="rect">
            <a:avLst/>
          </a:prstGeom>
          <a:noFill/>
          <a:ln>
            <a:noFill/>
          </a:ln>
        </p:spPr>
        <p:txBody>
          <a:bodyPr wrap="square" lIns="74395" tIns="74395" rIns="74395" bIns="74395">
            <a:noAutofit/>
          </a:bodyPr>
          <a:lstStyle/>
          <a:p>
            <a:pPr algn="l" defTabSz="944816"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40,5 тыс. педагогов</a:t>
            </a:r>
          </a:p>
          <a:p>
            <a:pPr algn="l" defTabSz="944816">
              <a:defRPr/>
            </a:pP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повысили квалификацию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93C74A4F-FB8A-4313-6780-FBA9CE1741F0}"/>
              </a:ext>
            </a:extLst>
          </p:cNvPr>
          <p:cNvSpPr/>
          <p:nvPr/>
        </p:nvSpPr>
        <p:spPr bwMode="auto">
          <a:xfrm>
            <a:off x="4329324" y="3390978"/>
            <a:ext cx="33192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44816"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47</a:t>
            </a:r>
            <a:r>
              <a:rPr lang="en-US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 </a:t>
            </a: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регионов</a:t>
            </a:r>
            <a:r>
              <a:rPr lang="en-US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 </a:t>
            </a: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России</a:t>
            </a:r>
            <a:endParaRPr sz="1800" dirty="0">
              <a:solidFill>
                <a:srgbClr val="004E60"/>
              </a:solidFill>
              <a:latin typeface="+mj-lt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0B3377D-B6FC-DBCC-E23F-29869FFD4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9" y="600450"/>
            <a:ext cx="8832776" cy="810814"/>
          </a:xfrm>
        </p:spPr>
        <p:txBody>
          <a:bodyPr/>
          <a:lstStyle/>
          <a:p>
            <a:r>
              <a:rPr lang="ru-RU" dirty="0">
                <a:solidFill>
                  <a:srgbClr val="004E60"/>
                </a:solidFill>
              </a:rPr>
              <a:t>Программа </a:t>
            </a:r>
            <a:r>
              <a:rPr lang="ru-RU" dirty="0">
                <a:solidFill>
                  <a:srgbClr val="31C2A7"/>
                </a:solidFill>
              </a:rPr>
              <a:t>«Развивающая среда»</a:t>
            </a:r>
            <a:endParaRPr lang="ru-RU" sz="4400" dirty="0">
              <a:solidFill>
                <a:srgbClr val="31C2A7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113CF33-319A-81E3-41E9-0FF26B5E6920}"/>
              </a:ext>
            </a:extLst>
          </p:cNvPr>
          <p:cNvSpPr/>
          <p:nvPr/>
        </p:nvSpPr>
        <p:spPr>
          <a:xfrm>
            <a:off x="689017" y="2292104"/>
            <a:ext cx="10716343" cy="2951233"/>
          </a:xfrm>
          <a:prstGeom prst="roundRect">
            <a:avLst>
              <a:gd name="adj" fmla="val 5427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406C9D0-43FD-646E-7CE6-3623BA24A33A}"/>
              </a:ext>
            </a:extLst>
          </p:cNvPr>
          <p:cNvSpPr/>
          <p:nvPr/>
        </p:nvSpPr>
        <p:spPr bwMode="auto">
          <a:xfrm>
            <a:off x="974690" y="2199968"/>
            <a:ext cx="2628000" cy="26994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l" defTabSz="944816">
              <a:defRPr/>
            </a:pPr>
            <a:r>
              <a:rPr lang="ru-RU" sz="1754" b="1" dirty="0">
                <a:solidFill>
                  <a:schemeClr val="accent1"/>
                </a:solidFill>
                <a:latin typeface="+mj-lt"/>
                <a:ea typeface="Verdana"/>
                <a:cs typeface="Verdana"/>
              </a:rPr>
              <a:t>ДОСТУПНО ДЛЯ ВСЕХ</a:t>
            </a:r>
            <a:endParaRPr sz="3008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32DF6D1-5EC3-28C6-DAC3-FD209390A2C2}"/>
              </a:ext>
            </a:extLst>
          </p:cNvPr>
          <p:cNvSpPr/>
          <p:nvPr/>
        </p:nvSpPr>
        <p:spPr bwMode="auto">
          <a:xfrm>
            <a:off x="4329324" y="3852446"/>
            <a:ext cx="3164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44816"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7 стран:</a:t>
            </a:r>
          </a:p>
          <a:p>
            <a:pPr algn="l" defTabSz="944816">
              <a:defRPr/>
            </a:pP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</a:rPr>
              <a:t>Россия, Индия, Китай, Кыргызстан, Казахстан, Беларусь, Узбекистан</a:t>
            </a:r>
            <a:endParaRPr sz="1800" dirty="0">
              <a:solidFill>
                <a:srgbClr val="004E60"/>
              </a:solidFill>
              <a:latin typeface="+mj-lt"/>
              <a:ea typeface="Verdan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EBBFD8-763D-A218-A3A7-C8EF300D026E}"/>
              </a:ext>
            </a:extLst>
          </p:cNvPr>
          <p:cNvSpPr txBox="1"/>
          <p:nvPr/>
        </p:nvSpPr>
        <p:spPr>
          <a:xfrm>
            <a:off x="639679" y="1325784"/>
            <a:ext cx="8633413" cy="576293"/>
          </a:xfrm>
          <a:prstGeom prst="rect">
            <a:avLst/>
          </a:prstGeom>
          <a:noFill/>
          <a:effectLst/>
        </p:spPr>
        <p:txBody>
          <a:bodyPr wrap="square" lIns="144000" tIns="72000" rIns="72000" bIns="72000" anchor="ctr" anchorCtr="0">
            <a:spAutoFit/>
          </a:bodyPr>
          <a:lstStyle/>
          <a:p>
            <a:pPr algn="l"/>
            <a:r>
              <a:rPr lang="ru-RU" sz="1400" kern="1200" dirty="0">
                <a:solidFill>
                  <a:srgbClr val="004E60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Мы создаем образовательную среду, в которой культура отношений, педагогические практики и организация пространства </a:t>
            </a:r>
            <a:r>
              <a:rPr lang="ru-RU" sz="1400" b="1" kern="1200" dirty="0">
                <a:solidFill>
                  <a:srgbClr val="004E60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способствуют развитию личностного потенциала </a:t>
            </a:r>
            <a:r>
              <a:rPr lang="ru-RU" sz="1400" kern="1200" dirty="0">
                <a:solidFill>
                  <a:srgbClr val="004E60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детей и взрослых</a:t>
            </a:r>
            <a:endParaRPr lang="ru-RU" sz="1400" dirty="0">
              <a:solidFill>
                <a:srgbClr val="004E60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ED7CC8-1B89-4AA1-6660-C7417CEE7D4B}"/>
              </a:ext>
            </a:extLst>
          </p:cNvPr>
          <p:cNvSpPr txBox="1"/>
          <p:nvPr/>
        </p:nvSpPr>
        <p:spPr bwMode="auto">
          <a:xfrm flipH="1">
            <a:off x="10180173" y="408804"/>
            <a:ext cx="2178014" cy="773851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defPPr>
              <a:defRPr lang="ru-RU"/>
            </a:defPPr>
            <a:lvl1pPr>
              <a:defRPr sz="800">
                <a:solidFill>
                  <a:srgbClr val="333E48"/>
                </a:solidFill>
                <a:latin typeface="Verdana"/>
                <a:ea typeface="Verdana"/>
                <a:cs typeface="Verdana"/>
              </a:defRPr>
            </a:lvl1pPr>
          </a:lstStyle>
          <a:p>
            <a:pPr defTabSz="944816">
              <a:defRPr/>
            </a:pPr>
            <a:r>
              <a:rPr lang="ru-RU" sz="1200" dirty="0">
                <a:solidFill>
                  <a:schemeClr val="bg1"/>
                </a:solidFill>
                <a:latin typeface="+mj-lt"/>
                <a:cs typeface="SB Sans Display Light" panose="020B0303040504020204" pitchFamily="34" charset="0"/>
              </a:rPr>
              <a:t>Реализуют </a:t>
            </a:r>
          </a:p>
          <a:p>
            <a:pPr defTabSz="944816">
              <a:defRPr/>
            </a:pPr>
            <a:r>
              <a:rPr lang="ru-RU" sz="1200" dirty="0">
                <a:solidFill>
                  <a:schemeClr val="bg1"/>
                </a:solidFill>
                <a:latin typeface="+mj-lt"/>
                <a:cs typeface="SB Sans Display Light" panose="020B0303040504020204" pitchFamily="34" charset="0"/>
              </a:rPr>
              <a:t>БФ «Вклад в будущее» </a:t>
            </a:r>
            <a:br>
              <a:rPr lang="ru-RU" sz="1200" dirty="0">
                <a:solidFill>
                  <a:schemeClr val="bg1"/>
                </a:solidFill>
                <a:latin typeface="+mj-lt"/>
                <a:cs typeface="SB Sans Display Light" panose="020B0303040504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+mj-lt"/>
                <a:cs typeface="SB Sans Display Light" panose="020B0303040504020204" pitchFamily="34" charset="0"/>
              </a:rPr>
              <a:t>и МГПУ </a:t>
            </a:r>
            <a:br>
              <a:rPr lang="ru-RU" sz="1200" dirty="0">
                <a:solidFill>
                  <a:schemeClr val="bg1"/>
                </a:solidFill>
                <a:latin typeface="+mj-lt"/>
                <a:cs typeface="SB Sans Display Light" panose="020B0303040504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+mj-lt"/>
                <a:cs typeface="SB Sans Display Light" panose="020B0303040504020204" pitchFamily="34" charset="0"/>
              </a:rPr>
              <a:t>с 2018 года</a:t>
            </a:r>
            <a:endParaRPr sz="1200" dirty="0">
              <a:solidFill>
                <a:schemeClr val="bg1"/>
              </a:solidFill>
              <a:latin typeface="+mj-lt"/>
              <a:cs typeface="SB Sans Display Light" panose="020B0303040504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E29A220-2B3B-E798-BA5B-70B700435C81}"/>
              </a:ext>
            </a:extLst>
          </p:cNvPr>
          <p:cNvCxnSpPr/>
          <p:nvPr/>
        </p:nvCxnSpPr>
        <p:spPr>
          <a:xfrm>
            <a:off x="631490" y="1411264"/>
            <a:ext cx="0" cy="432000"/>
          </a:xfrm>
          <a:prstGeom prst="line">
            <a:avLst/>
          </a:prstGeom>
          <a:noFill/>
          <a:ln w="57150" cap="rnd">
            <a:solidFill>
              <a:srgbClr val="31C2A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C4141EC-FE3E-61E8-B9F1-0C43E5FCED07}"/>
              </a:ext>
            </a:extLst>
          </p:cNvPr>
          <p:cNvSpPr/>
          <p:nvPr/>
        </p:nvSpPr>
        <p:spPr bwMode="auto">
          <a:xfrm>
            <a:off x="991812" y="2604311"/>
            <a:ext cx="2740081" cy="21441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944816">
              <a:spcAft>
                <a:spcPts val="400"/>
              </a:spcAft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SB Sans Display Semibold" panose="020B0703040504020204" pitchFamily="34" charset="0"/>
              </a:rPr>
              <a:t>Реализуется в:</a:t>
            </a:r>
            <a:endParaRPr lang="ru-RU" sz="1800" b="1" dirty="0">
              <a:solidFill>
                <a:srgbClr val="004E60"/>
              </a:solidFill>
              <a:latin typeface="+mj-lt"/>
            </a:endParaRPr>
          </a:p>
          <a:p>
            <a:pPr algn="l" defTabSz="944816">
              <a:spcAft>
                <a:spcPts val="400"/>
              </a:spcAft>
              <a:buClr>
                <a:srgbClr val="339945"/>
              </a:buClr>
              <a:buSzPct val="140000"/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2050</a:t>
            </a: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 школах, детских садах,</a:t>
            </a:r>
            <a:br>
              <a:rPr lang="ru-RU" sz="1800" dirty="0">
                <a:solidFill>
                  <a:srgbClr val="004E60"/>
                </a:solidFill>
                <a:latin typeface="+mj-lt"/>
              </a:rPr>
            </a:b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организациях ДО</a:t>
            </a:r>
          </a:p>
          <a:p>
            <a:pPr algn="l" defTabSz="944816">
              <a:spcAft>
                <a:spcPts val="400"/>
              </a:spcAft>
              <a:buClr>
                <a:srgbClr val="339945"/>
              </a:buClr>
              <a:buSzPct val="140000"/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17</a:t>
            </a: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 колледжах</a:t>
            </a:r>
            <a:endParaRPr sz="1800" dirty="0">
              <a:solidFill>
                <a:srgbClr val="004E60"/>
              </a:solidFill>
              <a:latin typeface="+mj-lt"/>
            </a:endParaRPr>
          </a:p>
          <a:p>
            <a:pPr algn="l" defTabSz="944816">
              <a:spcAft>
                <a:spcPts val="400"/>
              </a:spcAft>
              <a:buClr>
                <a:srgbClr val="339945"/>
              </a:buClr>
              <a:buSzPct val="140000"/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26</a:t>
            </a: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 вузах</a:t>
            </a:r>
            <a:endParaRPr sz="1800" dirty="0">
              <a:solidFill>
                <a:srgbClr val="004E60"/>
              </a:solidFill>
              <a:latin typeface="+mj-lt"/>
            </a:endParaRPr>
          </a:p>
          <a:p>
            <a:pPr algn="l" defTabSz="944816">
              <a:spcAft>
                <a:spcPts val="400"/>
              </a:spcAft>
              <a:buClr>
                <a:srgbClr val="339945"/>
              </a:buClr>
              <a:buSzPct val="140000"/>
              <a:defRPr/>
            </a:pPr>
            <a:r>
              <a:rPr lang="ru-RU" sz="1800" b="1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31</a:t>
            </a:r>
            <a:r>
              <a:rPr lang="ru-RU" sz="1800" dirty="0">
                <a:solidFill>
                  <a:srgbClr val="004E60"/>
                </a:solidFill>
                <a:latin typeface="+mj-lt"/>
                <a:ea typeface="Verdana"/>
                <a:cs typeface="Verdana"/>
              </a:rPr>
              <a:t> ИПК</a:t>
            </a:r>
            <a:endParaRPr sz="1800" dirty="0">
              <a:solidFill>
                <a:srgbClr val="004E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32437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C3708-C608-2ED9-85F9-260C0BFF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2025-02-02 20-49-38">
            <a:hlinkClick r:id="" action="ppaction://media"/>
            <a:extLst>
              <a:ext uri="{FF2B5EF4-FFF2-40B4-BE49-F238E27FC236}">
                <a16:creationId xmlns:a16="http://schemas.microsoft.com/office/drawing/2014/main" id="{0041CA18-70A9-EB86-F4C3-F42AF328807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201" end="199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292" y="3938314"/>
            <a:ext cx="4736001" cy="2664000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электроника, снимок экрана, мультимедиа&#10;&#10;Автоматически созданное описание">
            <a:extLst>
              <a:ext uri="{FF2B5EF4-FFF2-40B4-BE49-F238E27FC236}">
                <a16:creationId xmlns:a16="http://schemas.microsoft.com/office/drawing/2014/main" id="{D2FD1CE8-29B1-CC28-037F-EDA3FD5972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16707" y="2750100"/>
            <a:ext cx="7200000" cy="5426998"/>
          </a:xfrm>
          <a:custGeom>
            <a:avLst/>
            <a:gdLst>
              <a:gd name="connsiteX0" fmla="*/ 1167703 w 6633635"/>
              <a:gd name="connsiteY0" fmla="*/ 1101017 h 4975225"/>
              <a:gd name="connsiteX1" fmla="*/ 1167703 w 6633635"/>
              <a:gd name="connsiteY1" fmla="*/ 3549017 h 4975225"/>
              <a:gd name="connsiteX2" fmla="*/ 5505703 w 6633635"/>
              <a:gd name="connsiteY2" fmla="*/ 3549017 h 4975225"/>
              <a:gd name="connsiteX3" fmla="*/ 5505703 w 6633635"/>
              <a:gd name="connsiteY3" fmla="*/ 1101017 h 4975225"/>
              <a:gd name="connsiteX4" fmla="*/ 0 w 6633635"/>
              <a:gd name="connsiteY4" fmla="*/ 0 h 4975225"/>
              <a:gd name="connsiteX5" fmla="*/ 6633635 w 6633635"/>
              <a:gd name="connsiteY5" fmla="*/ 0 h 4975225"/>
              <a:gd name="connsiteX6" fmla="*/ 6633635 w 6633635"/>
              <a:gd name="connsiteY6" fmla="*/ 4975225 h 4975225"/>
              <a:gd name="connsiteX7" fmla="*/ 0 w 6633635"/>
              <a:gd name="connsiteY7" fmla="*/ 4975225 h 497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3635" h="4975225">
                <a:moveTo>
                  <a:pt x="1167703" y="1101017"/>
                </a:moveTo>
                <a:lnTo>
                  <a:pt x="1167703" y="3549017"/>
                </a:lnTo>
                <a:lnTo>
                  <a:pt x="5505703" y="3549017"/>
                </a:lnTo>
                <a:lnTo>
                  <a:pt x="5505703" y="1101017"/>
                </a:lnTo>
                <a:close/>
                <a:moveTo>
                  <a:pt x="0" y="0"/>
                </a:moveTo>
                <a:lnTo>
                  <a:pt x="6633635" y="0"/>
                </a:lnTo>
                <a:lnTo>
                  <a:pt x="6633635" y="4975225"/>
                </a:lnTo>
                <a:lnTo>
                  <a:pt x="0" y="4975225"/>
                </a:lnTo>
                <a:close/>
              </a:path>
            </a:pathLst>
          </a:cu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F3F59C08-4DF3-EFE1-E358-3DBED2882DF1}"/>
              </a:ext>
            </a:extLst>
          </p:cNvPr>
          <p:cNvSpPr txBox="1"/>
          <p:nvPr/>
        </p:nvSpPr>
        <p:spPr>
          <a:xfrm>
            <a:off x="518818" y="575629"/>
            <a:ext cx="5828303" cy="710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40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Школа возможностей</a:t>
            </a:r>
            <a:endParaRPr lang="ru-RU" sz="4000" kern="1200" dirty="0">
              <a:solidFill>
                <a:srgbClr val="1C4F5F"/>
              </a:solidFill>
              <a:latin typeface="SB Sans Display Semibold" panose="020B0703040504020204" pitchFamily="34" charset="0"/>
              <a:ea typeface="Verdana" panose="020B060403050404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294BA24F-F165-22E7-5A61-4C5A7F067D0B}"/>
              </a:ext>
            </a:extLst>
          </p:cNvPr>
          <p:cNvSpPr txBox="1"/>
          <p:nvPr/>
        </p:nvSpPr>
        <p:spPr>
          <a:xfrm>
            <a:off x="580190" y="1524365"/>
            <a:ext cx="5871964" cy="987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lnSpc>
                <a:spcPct val="9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kern="1200" dirty="0">
                <a:solidFill>
                  <a:srgbClr val="1C4F5F"/>
                </a:solidFill>
                <a:latin typeface="SB Sans Display Semibold" panose="020B0703040504020204" pitchFamily="34" charset="0"/>
                <a:ea typeface="Verdana" panose="020B0604030504040204" pitchFamily="34" charset="0"/>
                <a:cs typeface="SB Sans Display Semibold" panose="020B0703040504020204" pitchFamily="34" charset="0"/>
              </a:rPr>
              <a:t>Онлайн-курсы и материалы для психологов и педагогов по развитию личностного потенциала, социально-коммуникативных навыков и эмоционального интеллекта детей и подростков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146284-DB4B-8DA0-6F02-96964BBD9FD4}"/>
              </a:ext>
            </a:extLst>
          </p:cNvPr>
          <p:cNvSpPr txBox="1"/>
          <p:nvPr/>
        </p:nvSpPr>
        <p:spPr>
          <a:xfrm>
            <a:off x="1772868" y="3319358"/>
            <a:ext cx="3174149" cy="3170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242" tIns="47242" rIns="47242" bIns="47242" numCol="1" spcCol="38100" rtlCol="0" anchor="ctr" anchorCtr="0">
            <a:spAutoFit/>
          </a:bodyPr>
          <a:lstStyle/>
          <a:p>
            <a:pPr algn="l" defTabSz="944850">
              <a:lnSpc>
                <a:spcPct val="90000"/>
              </a:lnSpc>
            </a:pPr>
            <a:r>
              <a:rPr lang="en-US" sz="1600" b="1" dirty="0">
                <a:solidFill>
                  <a:srgbClr val="1C4F5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hlinkClick r:id="rId6"/>
              </a:rPr>
              <a:t>teacher.vbudushee.ru</a:t>
            </a:r>
            <a:r>
              <a:rPr lang="en-US" sz="1600" b="1" dirty="0">
                <a:solidFill>
                  <a:srgbClr val="1C4F5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83677B9-6F63-6F49-4BCA-52399ACDF042}"/>
              </a:ext>
            </a:extLst>
          </p:cNvPr>
          <p:cNvGrpSpPr/>
          <p:nvPr/>
        </p:nvGrpSpPr>
        <p:grpSpPr>
          <a:xfrm>
            <a:off x="6680654" y="2039377"/>
            <a:ext cx="5328000" cy="5688000"/>
            <a:chOff x="6680654" y="2033902"/>
            <a:chExt cx="5328000" cy="5688000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6BEE80B1-BAA5-BFE3-ED85-17D662EEB093}"/>
                </a:ext>
              </a:extLst>
            </p:cNvPr>
            <p:cNvSpPr/>
            <p:nvPr/>
          </p:nvSpPr>
          <p:spPr>
            <a:xfrm>
              <a:off x="6680654" y="2033902"/>
              <a:ext cx="5328000" cy="5688000"/>
            </a:xfrm>
            <a:prstGeom prst="roundRect">
              <a:avLst>
                <a:gd name="adj" fmla="val 2317"/>
              </a:avLst>
            </a:prstGeom>
            <a:noFill/>
            <a:ln w="25400" cap="flat">
              <a:solidFill>
                <a:srgbClr val="31C2A7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defTabSz="825500"/>
              <a:endParaRPr lang="ru-RU" sz="3200" dirty="0">
                <a:solidFill>
                  <a:srgbClr val="1C4F5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9AD25B-491C-7E9A-3A31-721C5B050FC3}"/>
                </a:ext>
              </a:extLst>
            </p:cNvPr>
            <p:cNvSpPr txBox="1"/>
            <p:nvPr/>
          </p:nvSpPr>
          <p:spPr>
            <a:xfrm>
              <a:off x="7111771" y="2351074"/>
              <a:ext cx="4668383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b="1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Ресурс содержит</a:t>
              </a: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CCF5BD61-9CCE-7E1A-ECD5-A98D3ED454B5}"/>
                </a:ext>
              </a:extLst>
            </p:cNvPr>
            <p:cNvGrpSpPr/>
            <p:nvPr/>
          </p:nvGrpSpPr>
          <p:grpSpPr>
            <a:xfrm>
              <a:off x="7146495" y="3053609"/>
              <a:ext cx="4779033" cy="662142"/>
              <a:chOff x="610052" y="3451356"/>
              <a:chExt cx="4779033" cy="662142"/>
            </a:xfrm>
          </p:grpSpPr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691F9E79-9D2B-570D-5C34-0D5FCB547F10}"/>
                  </a:ext>
                </a:extLst>
              </p:cNvPr>
              <p:cNvSpPr/>
              <p:nvPr/>
            </p:nvSpPr>
            <p:spPr>
              <a:xfrm>
                <a:off x="610052" y="3451356"/>
                <a:ext cx="540000" cy="540000"/>
              </a:xfrm>
              <a:prstGeom prst="ellipse">
                <a:avLst/>
              </a:prstGeom>
              <a:solidFill>
                <a:srgbClr val="31C2A7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000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SB Sans Display" panose="020B0503040504020204" pitchFamily="34" charset="0"/>
                    <a:ea typeface="Helvetica Neue Medium"/>
                    <a:cs typeface="SB Sans Display" panose="020B0503040504020204" pitchFamily="34" charset="0"/>
                    <a:sym typeface="Helvetica Neue Medium"/>
                  </a:rPr>
                  <a:t>1</a:t>
                </a:r>
                <a:endParaRPr kumimoji="0" lang="ru-RU" sz="32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CB48445-DD02-CB98-B03F-FFFF44B5F5F3}"/>
                  </a:ext>
                </a:extLst>
              </p:cNvPr>
              <p:cNvSpPr txBox="1"/>
              <p:nvPr/>
            </p:nvSpPr>
            <p:spPr>
              <a:xfrm>
                <a:off x="1316108" y="3571811"/>
                <a:ext cx="4072977" cy="5416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 lIns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ru-RU" sz="1600" kern="100" dirty="0">
                    <a:solidFill>
                      <a:srgbClr val="1C4F5F"/>
                    </a:solidFill>
                    <a:latin typeface="+mj-lt"/>
                    <a:cs typeface="Times New Roman" panose="02020603050405020304" pitchFamily="18" charset="0"/>
                  </a:rPr>
                  <a:t>обучающие курсы для педагогов и психологов</a:t>
                </a:r>
              </a:p>
            </p:txBody>
          </p: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6819C4E9-601D-F749-2232-696B1662ED3D}"/>
                </a:ext>
              </a:extLst>
            </p:cNvPr>
            <p:cNvGrpSpPr/>
            <p:nvPr/>
          </p:nvGrpSpPr>
          <p:grpSpPr>
            <a:xfrm>
              <a:off x="7146495" y="3998316"/>
              <a:ext cx="4668383" cy="984885"/>
              <a:chOff x="610052" y="4082618"/>
              <a:chExt cx="4668383" cy="984885"/>
            </a:xfrm>
          </p:grpSpPr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8ACF3990-FAA9-E44E-DFAA-61394E31FA43}"/>
                  </a:ext>
                </a:extLst>
              </p:cNvPr>
              <p:cNvSpPr/>
              <p:nvPr/>
            </p:nvSpPr>
            <p:spPr>
              <a:xfrm>
                <a:off x="610052" y="4270098"/>
                <a:ext cx="540000" cy="540000"/>
              </a:xfrm>
              <a:prstGeom prst="ellipse">
                <a:avLst/>
              </a:prstGeom>
              <a:solidFill>
                <a:srgbClr val="31C2A7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000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SB Sans Display" panose="020B0503040504020204" pitchFamily="34" charset="0"/>
                    <a:ea typeface="Helvetica Neue Medium"/>
                    <a:cs typeface="SB Sans Display" panose="020B0503040504020204" pitchFamily="34" charset="0"/>
                    <a:sym typeface="Helvetica Neue Medium"/>
                  </a:rPr>
                  <a:t>2</a:t>
                </a:r>
                <a:endParaRPr kumimoji="0" lang="ru-RU" sz="32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0779905-6BE7-DDA0-5580-3B7ACDB48F92}"/>
                  </a:ext>
                </a:extLst>
              </p:cNvPr>
              <p:cNvSpPr txBox="1"/>
              <p:nvPr/>
            </p:nvSpPr>
            <p:spPr>
              <a:xfrm>
                <a:off x="1316108" y="4082618"/>
                <a:ext cx="3962327" cy="9848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 lIns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ru-RU" sz="1600" kern="100" dirty="0">
                    <a:solidFill>
                      <a:srgbClr val="1C4F5F"/>
                    </a:solidFill>
                    <a:latin typeface="+mj-lt"/>
                    <a:cs typeface="Times New Roman" panose="02020603050405020304" pitchFamily="18" charset="0"/>
                  </a:rPr>
                  <a:t>программы занятий с детьми от 5 до 18 лет по развитию социально-эмоциональных навыков и личностного потенциала</a:t>
                </a: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0868F16C-BB7E-CF8B-489C-14A0A7FEFD54}"/>
                </a:ext>
              </a:extLst>
            </p:cNvPr>
            <p:cNvGrpSpPr/>
            <p:nvPr/>
          </p:nvGrpSpPr>
          <p:grpSpPr>
            <a:xfrm>
              <a:off x="7146495" y="5347910"/>
              <a:ext cx="4633659" cy="763286"/>
              <a:chOff x="610052" y="4901174"/>
              <a:chExt cx="4633659" cy="763286"/>
            </a:xfrm>
          </p:grpSpPr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DBD23CEB-D0DF-B8A9-2A99-26829C6D284F}"/>
                  </a:ext>
                </a:extLst>
              </p:cNvPr>
              <p:cNvSpPr/>
              <p:nvPr/>
            </p:nvSpPr>
            <p:spPr>
              <a:xfrm>
                <a:off x="610052" y="5012817"/>
                <a:ext cx="540000" cy="540000"/>
              </a:xfrm>
              <a:prstGeom prst="ellipse">
                <a:avLst/>
              </a:prstGeom>
              <a:solidFill>
                <a:srgbClr val="31C2A7"/>
              </a:solid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000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SB Sans Display" panose="020B0503040504020204" pitchFamily="34" charset="0"/>
                    <a:ea typeface="Helvetica Neue Medium"/>
                    <a:cs typeface="SB Sans Display" panose="020B0503040504020204" pitchFamily="34" charset="0"/>
                    <a:sym typeface="Helvetica Neue Medium"/>
                  </a:rPr>
                  <a:t>3</a:t>
                </a:r>
                <a:endParaRPr kumimoji="0" lang="ru-RU" sz="32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EE0AAE-E17D-5882-BC4D-8AAC69BB7DC3}"/>
                  </a:ext>
                </a:extLst>
              </p:cNvPr>
              <p:cNvSpPr txBox="1"/>
              <p:nvPr/>
            </p:nvSpPr>
            <p:spPr>
              <a:xfrm>
                <a:off x="1316109" y="4901174"/>
                <a:ext cx="3927602" cy="7632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 lIns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ru-RU" sz="1600" kern="100" dirty="0">
                    <a:solidFill>
                      <a:srgbClr val="1C4F5F"/>
                    </a:solidFill>
                    <a:latin typeface="+mj-lt"/>
                    <a:cs typeface="Times New Roman" panose="02020603050405020304" pitchFamily="18" charset="0"/>
                  </a:rPr>
                  <a:t>материалы по созданию личностно-развивающей среды в образовательной организации</a:t>
                </a:r>
              </a:p>
            </p:txBody>
          </p:sp>
        </p:grp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3AF735-8266-1EEA-31F9-A22E11FF69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2873" y="2750099"/>
            <a:ext cx="880908" cy="88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72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0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601C6-D02E-A7E9-CCC9-803352D83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>
            <a:extLst>
              <a:ext uri="{FF2B5EF4-FFF2-40B4-BE49-F238E27FC236}">
                <a16:creationId xmlns:a16="http://schemas.microsoft.com/office/drawing/2014/main" id="{DDFA062D-44D9-D983-08C9-6CC6B56A3105}"/>
              </a:ext>
            </a:extLst>
          </p:cNvPr>
          <p:cNvSpPr txBox="1"/>
          <p:nvPr/>
        </p:nvSpPr>
        <p:spPr>
          <a:xfrm>
            <a:off x="559783" y="545000"/>
            <a:ext cx="11378298" cy="2305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3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Методические  ресурсы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b="1" i="0" dirty="0">
                <a:solidFill>
                  <a:schemeClr val="tx2"/>
                </a:solidFill>
                <a:effectLst/>
                <a:cs typeface="SB Sans Display Semibold" panose="020B0604020202020204" charset="0"/>
              </a:rPr>
              <a:t>УМК «</a:t>
            </a:r>
            <a:r>
              <a:rPr lang="ru-RU" sz="1600" b="1" dirty="0">
                <a:solidFill>
                  <a:schemeClr val="tx2"/>
                </a:solidFill>
                <a:cs typeface="SB Sans Display Semibold" panose="020B0604020202020204" charset="0"/>
              </a:rPr>
              <a:t>Социально-эмоциональное развитие детей младшего школьного возраста» (1-4 класс)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b="1" i="0" dirty="0">
                <a:solidFill>
                  <a:schemeClr val="tx2"/>
                </a:solidFill>
                <a:effectLst/>
                <a:cs typeface="SB Sans Display Semibold" panose="020B0604020202020204" charset="0"/>
              </a:rPr>
              <a:t>УМК «Развитие личностного потенциала» (5-11 класс): модули «Я и ты», «Я и мой выбор», </a:t>
            </a:r>
          </a:p>
          <a:p>
            <a:pPr algn="l">
              <a:lnSpc>
                <a:spcPct val="15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b="1" i="0" dirty="0">
                <a:solidFill>
                  <a:schemeClr val="tx2"/>
                </a:solidFill>
                <a:effectLst/>
                <a:cs typeface="SB Sans Display Semibold" panose="020B0604020202020204" charset="0"/>
              </a:rPr>
              <a:t>       «Я иду к мечте», «Я справлюсь»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b="1" i="0" dirty="0">
                <a:solidFill>
                  <a:schemeClr val="tx2"/>
                </a:solidFill>
                <a:effectLst/>
                <a:cs typeface="SB Sans Display Semibold" panose="020B0604020202020204" charset="0"/>
              </a:rPr>
              <a:t>Рекомендации по созданию личностно-развивающей среды в образовательной организации</a:t>
            </a:r>
          </a:p>
          <a:p>
            <a:pPr algn="l">
              <a:lnSpc>
                <a:spcPct val="15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b="1" i="0" dirty="0">
                <a:solidFill>
                  <a:schemeClr val="tx2"/>
                </a:solidFill>
                <a:effectLst/>
                <a:cs typeface="SB Sans Display Semibold" panose="020B0604020202020204" charset="0"/>
              </a:rPr>
              <a:t>Содержание разработано в соответствии с федеральными государственными образовательными стандартами</a:t>
            </a:r>
            <a:endParaRPr lang="ru-RU" sz="1600" b="1" kern="1200" dirty="0">
              <a:solidFill>
                <a:srgbClr val="31C2A7"/>
              </a:solidFill>
              <a:ea typeface="Verdana" panose="020B0604030504040204" pitchFamily="34" charset="0"/>
              <a:cs typeface="SB Sans Display Semibold" panose="020B060402020202020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493854-5C92-657F-7C36-5ADAA7333D49}"/>
              </a:ext>
            </a:extLst>
          </p:cNvPr>
          <p:cNvSpPr txBox="1"/>
          <p:nvPr/>
        </p:nvSpPr>
        <p:spPr>
          <a:xfrm>
            <a:off x="1306826" y="4221334"/>
            <a:ext cx="4668383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kern="1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Развитие личностного потенциала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E6D5E7E4-2421-37C7-4F27-FAC6CE0A1381}"/>
              </a:ext>
            </a:extLst>
          </p:cNvPr>
          <p:cNvGrpSpPr/>
          <p:nvPr/>
        </p:nvGrpSpPr>
        <p:grpSpPr>
          <a:xfrm>
            <a:off x="755317" y="3834763"/>
            <a:ext cx="5108434" cy="1946443"/>
            <a:chOff x="659678" y="3736734"/>
            <a:chExt cx="4850009" cy="1946443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B63A66AC-8678-D102-6EAB-AF1CACA761C2}"/>
                </a:ext>
              </a:extLst>
            </p:cNvPr>
            <p:cNvSpPr/>
            <p:nvPr/>
          </p:nvSpPr>
          <p:spPr>
            <a:xfrm>
              <a:off x="659678" y="3736734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1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91D259-10AD-8046-0DC2-A633F06E9C9D}"/>
                </a:ext>
              </a:extLst>
            </p:cNvPr>
            <p:cNvSpPr txBox="1"/>
            <p:nvPr/>
          </p:nvSpPr>
          <p:spPr>
            <a:xfrm>
              <a:off x="1331411" y="5363089"/>
              <a:ext cx="4178276" cy="320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Решение задач воспитания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CB620D3C-BD40-E46A-0A26-5B8F2A15DBA0}"/>
              </a:ext>
            </a:extLst>
          </p:cNvPr>
          <p:cNvGrpSpPr/>
          <p:nvPr/>
        </p:nvGrpSpPr>
        <p:grpSpPr>
          <a:xfrm>
            <a:off x="755317" y="3852913"/>
            <a:ext cx="5052425" cy="1256411"/>
            <a:chOff x="630047" y="3089424"/>
            <a:chExt cx="5052425" cy="1256411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BD4D72DF-7F95-A08E-33E6-DC2BCE16D91B}"/>
                </a:ext>
              </a:extLst>
            </p:cNvPr>
            <p:cNvSpPr/>
            <p:nvPr/>
          </p:nvSpPr>
          <p:spPr>
            <a:xfrm>
              <a:off x="630047" y="3805835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2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5EDD1EB-AF36-D0D1-1DE2-19F2CB319D9A}"/>
                </a:ext>
              </a:extLst>
            </p:cNvPr>
            <p:cNvSpPr txBox="1"/>
            <p:nvPr/>
          </p:nvSpPr>
          <p:spPr>
            <a:xfrm>
              <a:off x="1360303" y="3089424"/>
              <a:ext cx="4322169" cy="5416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Создание личностно-развивающей среды и организацию пространства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FD3B7BFC-73E4-F03C-6FB6-77CC03F6D3AB}"/>
              </a:ext>
            </a:extLst>
          </p:cNvPr>
          <p:cNvGrpSpPr/>
          <p:nvPr/>
        </p:nvGrpSpPr>
        <p:grpSpPr>
          <a:xfrm>
            <a:off x="752513" y="4462904"/>
            <a:ext cx="4790673" cy="1378077"/>
            <a:chOff x="585091" y="3781555"/>
            <a:chExt cx="4790673" cy="1378077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F22982EB-437B-7208-E37F-2095D0837DC8}"/>
                </a:ext>
              </a:extLst>
            </p:cNvPr>
            <p:cNvSpPr/>
            <p:nvPr/>
          </p:nvSpPr>
          <p:spPr>
            <a:xfrm>
              <a:off x="585091" y="4619632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3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7F6F157-3265-C30D-D741-BDB4A7C98E3A}"/>
                </a:ext>
              </a:extLst>
            </p:cNvPr>
            <p:cNvSpPr txBox="1"/>
            <p:nvPr/>
          </p:nvSpPr>
          <p:spPr>
            <a:xfrm>
              <a:off x="1299490" y="3781555"/>
              <a:ext cx="4076274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Развитие универсальных компетенций, социально-эмоциональных навыков и личностного потенциала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D51FA9EA-EF69-7251-A45E-77E242E30FBB}"/>
              </a:ext>
            </a:extLst>
          </p:cNvPr>
          <p:cNvGrpSpPr/>
          <p:nvPr/>
        </p:nvGrpSpPr>
        <p:grpSpPr>
          <a:xfrm>
            <a:off x="749500" y="6032638"/>
            <a:ext cx="4674082" cy="540000"/>
            <a:chOff x="541817" y="4946287"/>
            <a:chExt cx="4674082" cy="540000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E58737DA-0598-C437-20E2-8DCE1D0BB13C}"/>
                </a:ext>
              </a:extLst>
            </p:cNvPr>
            <p:cNvSpPr/>
            <p:nvPr/>
          </p:nvSpPr>
          <p:spPr>
            <a:xfrm>
              <a:off x="541817" y="4946287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4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35B5FD-C7B3-093D-36F0-3AFF09B684F5}"/>
                </a:ext>
              </a:extLst>
            </p:cNvPr>
            <p:cNvSpPr txBox="1"/>
            <p:nvPr/>
          </p:nvSpPr>
          <p:spPr>
            <a:xfrm>
              <a:off x="1253573" y="5047010"/>
              <a:ext cx="3962326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Работу с семьей</a:t>
              </a:r>
            </a:p>
          </p:txBody>
        </p:sp>
      </p:grp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0641BF58-4F8A-0945-4B4A-7A21E4D5EB0F}"/>
              </a:ext>
            </a:extLst>
          </p:cNvPr>
          <p:cNvSpPr/>
          <p:nvPr/>
        </p:nvSpPr>
        <p:spPr>
          <a:xfrm>
            <a:off x="610051" y="3087653"/>
            <a:ext cx="5256000" cy="5688000"/>
          </a:xfrm>
          <a:prstGeom prst="roundRect">
            <a:avLst>
              <a:gd name="adj" fmla="val 2317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/>
            <a:endParaRPr lang="ru-RU" sz="3200" dirty="0">
              <a:solidFill>
                <a:srgbClr val="1C4F5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3" name="Круг: прозрачная заливка 2">
            <a:extLst>
              <a:ext uri="{FF2B5EF4-FFF2-40B4-BE49-F238E27FC236}">
                <a16:creationId xmlns:a16="http://schemas.microsoft.com/office/drawing/2014/main" id="{93A5BD83-2323-1269-C928-717A03616029}"/>
              </a:ext>
            </a:extLst>
          </p:cNvPr>
          <p:cNvSpPr/>
          <p:nvPr/>
        </p:nvSpPr>
        <p:spPr>
          <a:xfrm>
            <a:off x="6124811" y="6505505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C5AA92-72F3-5E31-B740-DD94E3BA14CC}"/>
              </a:ext>
            </a:extLst>
          </p:cNvPr>
          <p:cNvSpPr txBox="1"/>
          <p:nvPr/>
        </p:nvSpPr>
        <p:spPr>
          <a:xfrm>
            <a:off x="-1201688" y="1747229"/>
            <a:ext cx="869673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n-ea"/>
                <a:cs typeface="+mn-cs"/>
                <a:sym typeface="Helvetica Neue"/>
              </a:rPr>
              <a:t>3</a:t>
            </a:r>
            <a:endParaRPr kumimoji="0" lang="ru-RU" sz="13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n-ea"/>
              <a:cs typeface="+mn-cs"/>
              <a:sym typeface="Helvetica Neue"/>
            </a:endParaRPr>
          </a:p>
        </p:txBody>
      </p:sp>
      <p:pic>
        <p:nvPicPr>
          <p:cNvPr id="5" name="Рисунок 4" descr="Изображение выглядит как текст, электроника, снимок экрана, мультимедиа">
            <a:extLst>
              <a:ext uri="{FF2B5EF4-FFF2-40B4-BE49-F238E27FC236}">
                <a16:creationId xmlns:a16="http://schemas.microsoft.com/office/drawing/2014/main" id="{0B1246C6-F198-5DAA-C617-45B223793F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7369" y="2125825"/>
            <a:ext cx="7200000" cy="5426998"/>
          </a:xfrm>
          <a:custGeom>
            <a:avLst/>
            <a:gdLst>
              <a:gd name="connsiteX0" fmla="*/ 1167703 w 6633635"/>
              <a:gd name="connsiteY0" fmla="*/ 1101017 h 4975225"/>
              <a:gd name="connsiteX1" fmla="*/ 1167703 w 6633635"/>
              <a:gd name="connsiteY1" fmla="*/ 3549017 h 4975225"/>
              <a:gd name="connsiteX2" fmla="*/ 5505703 w 6633635"/>
              <a:gd name="connsiteY2" fmla="*/ 3549017 h 4975225"/>
              <a:gd name="connsiteX3" fmla="*/ 5505703 w 6633635"/>
              <a:gd name="connsiteY3" fmla="*/ 1101017 h 4975225"/>
              <a:gd name="connsiteX4" fmla="*/ 0 w 6633635"/>
              <a:gd name="connsiteY4" fmla="*/ 0 h 4975225"/>
              <a:gd name="connsiteX5" fmla="*/ 6633635 w 6633635"/>
              <a:gd name="connsiteY5" fmla="*/ 0 h 4975225"/>
              <a:gd name="connsiteX6" fmla="*/ 6633635 w 6633635"/>
              <a:gd name="connsiteY6" fmla="*/ 4975225 h 4975225"/>
              <a:gd name="connsiteX7" fmla="*/ 0 w 6633635"/>
              <a:gd name="connsiteY7" fmla="*/ 4975225 h 497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3635" h="4975225">
                <a:moveTo>
                  <a:pt x="1167703" y="1101017"/>
                </a:moveTo>
                <a:lnTo>
                  <a:pt x="1167703" y="3549017"/>
                </a:lnTo>
                <a:lnTo>
                  <a:pt x="5505703" y="3549017"/>
                </a:lnTo>
                <a:lnTo>
                  <a:pt x="5505703" y="1101017"/>
                </a:lnTo>
                <a:close/>
                <a:moveTo>
                  <a:pt x="0" y="0"/>
                </a:moveTo>
                <a:lnTo>
                  <a:pt x="6633635" y="0"/>
                </a:lnTo>
                <a:lnTo>
                  <a:pt x="6633635" y="4975225"/>
                </a:lnTo>
                <a:lnTo>
                  <a:pt x="0" y="4975225"/>
                </a:lnTo>
                <a:close/>
              </a:path>
            </a:pathLst>
          </a:custGeom>
        </p:spPr>
      </p:pic>
      <p:grpSp>
        <p:nvGrpSpPr>
          <p:cNvPr id="9" name="object 2">
            <a:extLst>
              <a:ext uri="{FF2B5EF4-FFF2-40B4-BE49-F238E27FC236}">
                <a16:creationId xmlns:a16="http://schemas.microsoft.com/office/drawing/2014/main" id="{B5A24545-92C0-4CB2-A308-16C83D63851C}"/>
              </a:ext>
            </a:extLst>
          </p:cNvPr>
          <p:cNvGrpSpPr/>
          <p:nvPr/>
        </p:nvGrpSpPr>
        <p:grpSpPr>
          <a:xfrm>
            <a:off x="6937717" y="3369537"/>
            <a:ext cx="4464730" cy="2748513"/>
            <a:chOff x="2225039" y="195071"/>
            <a:chExt cx="9887706" cy="6294117"/>
          </a:xfrm>
        </p:grpSpPr>
        <p:pic>
          <p:nvPicPr>
            <p:cNvPr id="11" name="object 3">
              <a:extLst>
                <a:ext uri="{FF2B5EF4-FFF2-40B4-BE49-F238E27FC236}">
                  <a16:creationId xmlns:a16="http://schemas.microsoft.com/office/drawing/2014/main" id="{C629A7F4-C829-3430-128F-2C7F6488188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30909" y="918976"/>
              <a:ext cx="4181836" cy="5570212"/>
            </a:xfrm>
            <a:prstGeom prst="rect">
              <a:avLst/>
            </a:prstGeom>
          </p:spPr>
        </p:pic>
        <p:pic>
          <p:nvPicPr>
            <p:cNvPr id="12" name="object 4">
              <a:extLst>
                <a:ext uri="{FF2B5EF4-FFF2-40B4-BE49-F238E27FC236}">
                  <a16:creationId xmlns:a16="http://schemas.microsoft.com/office/drawing/2014/main" id="{2C858ACC-CBEB-AD2C-DE03-71926C7B66D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22338" y="836674"/>
              <a:ext cx="3998976" cy="5359908"/>
            </a:xfrm>
            <a:prstGeom prst="rect">
              <a:avLst/>
            </a:prstGeom>
          </p:spPr>
        </p:pic>
        <p:pic>
          <p:nvPicPr>
            <p:cNvPr id="13" name="object 5">
              <a:extLst>
                <a:ext uri="{FF2B5EF4-FFF2-40B4-BE49-F238E27FC236}">
                  <a16:creationId xmlns:a16="http://schemas.microsoft.com/office/drawing/2014/main" id="{BD8FFA05-0FFA-0F50-9C5F-16B2B42DD41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67655" y="388619"/>
              <a:ext cx="4465320" cy="5687568"/>
            </a:xfrm>
            <a:prstGeom prst="rect">
              <a:avLst/>
            </a:prstGeom>
          </p:spPr>
        </p:pic>
        <p:pic>
          <p:nvPicPr>
            <p:cNvPr id="14" name="object 6">
              <a:extLst>
                <a:ext uri="{FF2B5EF4-FFF2-40B4-BE49-F238E27FC236}">
                  <a16:creationId xmlns:a16="http://schemas.microsoft.com/office/drawing/2014/main" id="{E3F7299D-F895-EDBD-2BF9-611769C24D1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5860" y="509015"/>
              <a:ext cx="4248912" cy="5446776"/>
            </a:xfrm>
            <a:prstGeom prst="rect">
              <a:avLst/>
            </a:prstGeom>
          </p:spPr>
        </p:pic>
        <p:pic>
          <p:nvPicPr>
            <p:cNvPr id="15" name="object 7">
              <a:extLst>
                <a:ext uri="{FF2B5EF4-FFF2-40B4-BE49-F238E27FC236}">
                  <a16:creationId xmlns:a16="http://schemas.microsoft.com/office/drawing/2014/main" id="{7DB9821E-3403-5AEE-81D9-0CEA166B0BC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25039" y="195071"/>
              <a:ext cx="4244340" cy="5526024"/>
            </a:xfrm>
            <a:prstGeom prst="rect">
              <a:avLst/>
            </a:prstGeom>
          </p:spPr>
        </p:pic>
        <p:pic>
          <p:nvPicPr>
            <p:cNvPr id="16" name="object 8">
              <a:extLst>
                <a:ext uri="{FF2B5EF4-FFF2-40B4-BE49-F238E27FC236}">
                  <a16:creationId xmlns:a16="http://schemas.microsoft.com/office/drawing/2014/main" id="{47436133-55FA-95C9-3C32-BDC3964D45A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30195" y="313943"/>
              <a:ext cx="4034028" cy="528828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EF75190-D970-5FE2-CACF-7F282E7A1FB7}"/>
              </a:ext>
            </a:extLst>
          </p:cNvPr>
          <p:cNvSpPr txBox="1"/>
          <p:nvPr/>
        </p:nvSpPr>
        <p:spPr>
          <a:xfrm>
            <a:off x="749558" y="3223120"/>
            <a:ext cx="4849827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b="1" kern="100" dirty="0">
                <a:solidFill>
                  <a:srgbClr val="1C4F5F"/>
                </a:solidFill>
                <a:latin typeface="+mj-lt"/>
                <a:cs typeface="Times New Roman" panose="02020603050405020304" pitchFamily="18" charset="0"/>
              </a:rPr>
              <a:t>Инструменты и практики, направленные на: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57B25C-BC74-899A-CDBA-E6704649DF76}"/>
              </a:ext>
            </a:extLst>
          </p:cNvPr>
          <p:cNvSpPr txBox="1"/>
          <p:nvPr/>
        </p:nvSpPr>
        <p:spPr>
          <a:xfrm>
            <a:off x="6373054" y="6629626"/>
            <a:ext cx="7599922" cy="2754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en-US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https://teacher.vbudushee.ru/integrations</a:t>
            </a:r>
            <a:r>
              <a:rPr lang="ru-RU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48394F-D2BC-FAF7-8B28-ADBD1A9AFD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10414803" y="6133357"/>
            <a:ext cx="757132" cy="75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3012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DEE5E-CBA6-0499-3CD8-457AD8588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F6D4DD8-1224-61AB-A818-9429B90E2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9" y="635689"/>
            <a:ext cx="6727161" cy="810814"/>
          </a:xfrm>
        </p:spPr>
        <p:txBody>
          <a:bodyPr/>
          <a:lstStyle/>
          <a:p>
            <a:r>
              <a:rPr lang="ru-RU" dirty="0">
                <a:solidFill>
                  <a:srgbClr val="004E60"/>
                </a:solidFill>
              </a:rPr>
              <a:t>Экспертные </a:t>
            </a:r>
            <a:r>
              <a:rPr lang="ru-RU" dirty="0">
                <a:solidFill>
                  <a:srgbClr val="31C1A6"/>
                </a:solidFill>
              </a:rPr>
              <a:t>заключения</a:t>
            </a:r>
            <a:endParaRPr lang="ru-RU" sz="4400" dirty="0">
              <a:solidFill>
                <a:srgbClr val="31C1A6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1176B945-4874-07E2-A476-6BCC59DD65A9}"/>
              </a:ext>
            </a:extLst>
          </p:cNvPr>
          <p:cNvGrpSpPr/>
          <p:nvPr/>
        </p:nvGrpSpPr>
        <p:grpSpPr>
          <a:xfrm>
            <a:off x="887768" y="3597349"/>
            <a:ext cx="4608994" cy="765412"/>
            <a:chOff x="887768" y="3442019"/>
            <a:chExt cx="4608994" cy="76541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CCE1C3-E0B0-8169-64DF-5582F9AF32CE}"/>
                </a:ext>
              </a:extLst>
            </p:cNvPr>
            <p:cNvSpPr txBox="1"/>
            <p:nvPr/>
          </p:nvSpPr>
          <p:spPr>
            <a:xfrm>
              <a:off x="887768" y="3442019"/>
              <a:ext cx="3683020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Российская академия образования</a:t>
              </a:r>
              <a:endParaRPr lang="ru-RU" sz="1600" dirty="0">
                <a:solidFill>
                  <a:srgbClr val="004E60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4273BF-591F-7080-06C6-668B60B69291}"/>
                </a:ext>
              </a:extLst>
            </p:cNvPr>
            <p:cNvSpPr txBox="1"/>
            <p:nvPr/>
          </p:nvSpPr>
          <p:spPr>
            <a:xfrm>
              <a:off x="887768" y="3776544"/>
              <a:ext cx="4608994" cy="4308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ru-RU" sz="1400" kern="1200" dirty="0">
                  <a:solidFill>
                    <a:srgbClr val="004E60"/>
                  </a:solidFill>
                  <a:latin typeface="SB Sans Display Light" panose="020B0303040504020204" pitchFamily="34" charset="0"/>
                  <a:ea typeface="Verdana" panose="020B0604030504040204" pitchFamily="34" charset="0"/>
                  <a:cs typeface="SB Sans Display Light" panose="020B0303040504020204" pitchFamily="34" charset="0"/>
                </a:rPr>
                <a:t>рекомендовала методические материалы Программы к интеграции в общеобразовательную деятельность</a:t>
              </a:r>
              <a:endParaRPr lang="ru-RU" sz="1400" dirty="0">
                <a:solidFill>
                  <a:srgbClr val="004E60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0265653B-F81D-C272-1A67-19ED0697BBBF}"/>
              </a:ext>
            </a:extLst>
          </p:cNvPr>
          <p:cNvGrpSpPr/>
          <p:nvPr/>
        </p:nvGrpSpPr>
        <p:grpSpPr>
          <a:xfrm>
            <a:off x="887768" y="4685489"/>
            <a:ext cx="4944659" cy="1360379"/>
            <a:chOff x="887768" y="4685489"/>
            <a:chExt cx="4944659" cy="136037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A4CE0B0-5302-5792-7261-6F5E691BA821}"/>
                </a:ext>
              </a:extLst>
            </p:cNvPr>
            <p:cNvSpPr txBox="1"/>
            <p:nvPr/>
          </p:nvSpPr>
          <p:spPr>
            <a:xfrm>
              <a:off x="887768" y="4685489"/>
              <a:ext cx="4944659" cy="4493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ФГБУ «Центр защиты прав и интересов детей» </a:t>
              </a:r>
              <a:r>
                <a:rPr lang="ru-RU" sz="1600" b="1" kern="1200" dirty="0" err="1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Минпросвещения</a:t>
              </a:r>
              <a: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 РФ </a:t>
              </a:r>
              <a:endParaRPr lang="ru-RU" sz="1600" dirty="0">
                <a:solidFill>
                  <a:srgbClr val="004E60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6D2964-94CB-FD63-D291-4ADBC89A6A7F}"/>
                </a:ext>
              </a:extLst>
            </p:cNvPr>
            <p:cNvSpPr txBox="1"/>
            <p:nvPr/>
          </p:nvSpPr>
          <p:spPr>
            <a:xfrm>
              <a:off x="887768" y="5184094"/>
              <a:ext cx="4442002" cy="86177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ru-RU" sz="1400" kern="1200" dirty="0">
                  <a:solidFill>
                    <a:srgbClr val="004E60"/>
                  </a:solidFill>
                  <a:latin typeface="SB Sans Display Light" panose="020B0303040504020204" pitchFamily="34" charset="0"/>
                  <a:ea typeface="Verdana" panose="020B0604030504040204" pitchFamily="34" charset="0"/>
                  <a:cs typeface="SB Sans Display Light" panose="020B0303040504020204" pitchFamily="34" charset="0"/>
                </a:rPr>
                <a:t>включил УМК СЭР и РЛП в состав «Методических комплексов для психологического сопровождения обучающихся общеобразовательных организаций» для работы педагогов-психологов</a:t>
              </a:r>
              <a:endParaRPr lang="ru-RU" sz="1400" dirty="0">
                <a:solidFill>
                  <a:srgbClr val="004E60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4956E16A-D627-BD77-9DF2-A7A340197D46}"/>
              </a:ext>
            </a:extLst>
          </p:cNvPr>
          <p:cNvGrpSpPr/>
          <p:nvPr/>
        </p:nvGrpSpPr>
        <p:grpSpPr>
          <a:xfrm>
            <a:off x="6991126" y="1493730"/>
            <a:ext cx="5095131" cy="1782229"/>
            <a:chOff x="6991126" y="1493730"/>
            <a:chExt cx="5095131" cy="178222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679473B-3F9B-F1FB-1AB9-6BB8BA0E11A7}"/>
                </a:ext>
              </a:extLst>
            </p:cNvPr>
            <p:cNvSpPr txBox="1"/>
            <p:nvPr/>
          </p:nvSpPr>
          <p:spPr>
            <a:xfrm>
              <a:off x="6991126" y="1493730"/>
              <a:ext cx="5095131" cy="6709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ФГБОУ «Федеральный центр дополнительного образования и организации отдыха </a:t>
              </a:r>
              <a:b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</a:br>
              <a: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и оздоровления детей» </a:t>
              </a:r>
              <a:r>
                <a:rPr lang="ru-RU" sz="1600" b="1" kern="1200" dirty="0" err="1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Минпросвещения</a:t>
              </a:r>
              <a: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 РФ</a:t>
              </a:r>
              <a:endParaRPr lang="ru-RU" sz="1600" dirty="0">
                <a:solidFill>
                  <a:srgbClr val="004E60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3C6DB7-3EE2-9928-0930-CB1745DCEBAC}"/>
                </a:ext>
              </a:extLst>
            </p:cNvPr>
            <p:cNvSpPr txBox="1"/>
            <p:nvPr/>
          </p:nvSpPr>
          <p:spPr>
            <a:xfrm>
              <a:off x="6991127" y="2198741"/>
              <a:ext cx="4705700" cy="107721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ru-RU" sz="1400" kern="1200" dirty="0">
                  <a:solidFill>
                    <a:srgbClr val="004E60"/>
                  </a:solidFill>
                  <a:latin typeface="SB Sans Display Light" panose="020B0303040504020204" pitchFamily="34" charset="0"/>
                  <a:ea typeface="Verdana" panose="020B0604030504040204" pitchFamily="34" charset="0"/>
                  <a:cs typeface="SB Sans Display Light" panose="020B0303040504020204" pitchFamily="34" charset="0"/>
                </a:rPr>
                <a:t>Материалы рекомендованы «…для внедрения в систему доп.образования, особенно в рамках воспитательной работы… по работе с детьми, оказавшимися в трудной жизненной ситуации, в оздоровительных </a:t>
              </a:r>
              <a:br>
                <a:rPr lang="ru-RU" sz="1400" kern="1200" dirty="0">
                  <a:solidFill>
                    <a:srgbClr val="004E60"/>
                  </a:solidFill>
                  <a:latin typeface="SB Sans Display Light" panose="020B0303040504020204" pitchFamily="34" charset="0"/>
                  <a:ea typeface="Verdana" panose="020B0604030504040204" pitchFamily="34" charset="0"/>
                  <a:cs typeface="SB Sans Display Light" panose="020B0303040504020204" pitchFamily="34" charset="0"/>
                </a:rPr>
              </a:br>
              <a:r>
                <a:rPr lang="ru-RU" sz="1400" kern="1200" dirty="0">
                  <a:solidFill>
                    <a:srgbClr val="004E60"/>
                  </a:solidFill>
                  <a:latin typeface="SB Sans Display Light" panose="020B0303040504020204" pitchFamily="34" charset="0"/>
                  <a:ea typeface="Verdana" panose="020B0604030504040204" pitchFamily="34" charset="0"/>
                  <a:cs typeface="SB Sans Display Light" panose="020B0303040504020204" pitchFamily="34" charset="0"/>
                </a:rPr>
                <a:t>и пришкольных лагерях»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D1859CCE-DDE2-6A31-2040-8CCD65C692B7}"/>
              </a:ext>
            </a:extLst>
          </p:cNvPr>
          <p:cNvGrpSpPr/>
          <p:nvPr/>
        </p:nvGrpSpPr>
        <p:grpSpPr>
          <a:xfrm>
            <a:off x="6991126" y="3597349"/>
            <a:ext cx="4986610" cy="959176"/>
            <a:chOff x="6991126" y="3463562"/>
            <a:chExt cx="4986610" cy="95917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42A310-C1D5-AD29-BBB1-5FA89EAE0E88}"/>
                </a:ext>
              </a:extLst>
            </p:cNvPr>
            <p:cNvSpPr txBox="1"/>
            <p:nvPr/>
          </p:nvSpPr>
          <p:spPr>
            <a:xfrm>
              <a:off x="6991126" y="3463562"/>
              <a:ext cx="4986610" cy="4493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Федеральный институт развития образования РАНХиГС</a:t>
              </a:r>
              <a:endParaRPr lang="ru-RU" sz="1600" dirty="0">
                <a:solidFill>
                  <a:srgbClr val="004E60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4022C21-D4E8-550B-4D0A-14C95530D6A1}"/>
                </a:ext>
              </a:extLst>
            </p:cNvPr>
            <p:cNvSpPr txBox="1"/>
            <p:nvPr/>
          </p:nvSpPr>
          <p:spPr>
            <a:xfrm>
              <a:off x="6991126" y="3991851"/>
              <a:ext cx="4869483" cy="4308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ru-RU" sz="1400" kern="1200" dirty="0">
                  <a:solidFill>
                    <a:srgbClr val="004E60"/>
                  </a:solidFill>
                  <a:latin typeface="SB Sans Display Light" panose="020B0303040504020204" pitchFamily="34" charset="0"/>
                  <a:ea typeface="Verdana" panose="020B0604030504040204" pitchFamily="34" charset="0"/>
                  <a:cs typeface="SB Sans Display Light" panose="020B0303040504020204" pitchFamily="34" charset="0"/>
                </a:rPr>
                <a:t>УМК Программы РЛП для дошкольников соответствуют требованиям ФГОС</a:t>
              </a:r>
              <a:endParaRPr lang="ru-RU" sz="1400" dirty="0">
                <a:solidFill>
                  <a:srgbClr val="004E60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11F8D195-B334-5BAD-FEC2-460BF0D89D77}"/>
              </a:ext>
            </a:extLst>
          </p:cNvPr>
          <p:cNvGrpSpPr/>
          <p:nvPr/>
        </p:nvGrpSpPr>
        <p:grpSpPr>
          <a:xfrm>
            <a:off x="6991126" y="5264808"/>
            <a:ext cx="4869483" cy="922244"/>
            <a:chOff x="6991126" y="4697241"/>
            <a:chExt cx="4869483" cy="92224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A19A02-1BFE-6450-861C-C5856161B1A5}"/>
                </a:ext>
              </a:extLst>
            </p:cNvPr>
            <p:cNvSpPr txBox="1"/>
            <p:nvPr/>
          </p:nvSpPr>
          <p:spPr>
            <a:xfrm>
              <a:off x="6991126" y="4697241"/>
              <a:ext cx="4270502" cy="4493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600" b="1" kern="1200" dirty="0">
                  <a:solidFill>
                    <a:srgbClr val="004E60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ФГБНУ «Институт стратегии развития образования» РАО</a:t>
              </a:r>
              <a:endParaRPr lang="ru-RU" sz="1600" dirty="0">
                <a:solidFill>
                  <a:srgbClr val="004E60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9D0043-3EFB-E80E-677D-074B9B84C396}"/>
                </a:ext>
              </a:extLst>
            </p:cNvPr>
            <p:cNvSpPr txBox="1"/>
            <p:nvPr/>
          </p:nvSpPr>
          <p:spPr>
            <a:xfrm>
              <a:off x="6991126" y="5188598"/>
              <a:ext cx="4869483" cy="4308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ru-RU" sz="1400" kern="1200" dirty="0">
                  <a:solidFill>
                    <a:srgbClr val="004E60"/>
                  </a:solidFill>
                  <a:latin typeface="SB Sans Display Light" panose="020B0303040504020204" pitchFamily="34" charset="0"/>
                  <a:ea typeface="Verdana" panose="020B0604030504040204" pitchFamily="34" charset="0"/>
                  <a:cs typeface="SB Sans Display Light" panose="020B0303040504020204" pitchFamily="34" charset="0"/>
                </a:rPr>
                <a:t>Материалы рекомендованы к использованию в практике деятельности общеобразовательных организаций</a:t>
              </a:r>
              <a:endParaRPr lang="ru-RU" sz="1400" dirty="0">
                <a:solidFill>
                  <a:srgbClr val="004E60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endParaRPr>
            </a:p>
          </p:txBody>
        </p: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B131E55-E712-85DB-CB58-0562A6C9C484}"/>
              </a:ext>
            </a:extLst>
          </p:cNvPr>
          <p:cNvSpPr/>
          <p:nvPr/>
        </p:nvSpPr>
        <p:spPr>
          <a:xfrm>
            <a:off x="611189" y="1515298"/>
            <a:ext cx="5547504" cy="1800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9FBD184D-94AC-56D3-04B1-60FA0CFEA871}"/>
              </a:ext>
            </a:extLst>
          </p:cNvPr>
          <p:cNvGrpSpPr/>
          <p:nvPr/>
        </p:nvGrpSpPr>
        <p:grpSpPr>
          <a:xfrm>
            <a:off x="887767" y="1715675"/>
            <a:ext cx="4944659" cy="1399247"/>
            <a:chOff x="611187" y="1507743"/>
            <a:chExt cx="4944659" cy="139924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7C53E4-5650-0CC3-0C76-3C6314B94F22}"/>
                </a:ext>
              </a:extLst>
            </p:cNvPr>
            <p:cNvSpPr txBox="1"/>
            <p:nvPr/>
          </p:nvSpPr>
          <p:spPr>
            <a:xfrm>
              <a:off x="611188" y="1507743"/>
              <a:ext cx="4713165" cy="4493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600" b="1" kern="1200" dirty="0">
                  <a:solidFill>
                    <a:srgbClr val="31C1A6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Получены экспертные заключения на следующие материалы: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B9D987A-150A-F198-8094-31BD05A39BF8}"/>
                </a:ext>
              </a:extLst>
            </p:cNvPr>
            <p:cNvSpPr txBox="1"/>
            <p:nvPr/>
          </p:nvSpPr>
          <p:spPr>
            <a:xfrm>
              <a:off x="611187" y="2024697"/>
              <a:ext cx="4944659" cy="88229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indent="-285750" algn="l">
                <a:spcAft>
                  <a:spcPts val="600"/>
                </a:spcAft>
                <a:buClr>
                  <a:srgbClr val="1C4F5F"/>
                </a:buClr>
                <a:buFont typeface="Wingdings" panose="05000000000000000000" pitchFamily="2" charset="2"/>
                <a:buChar char="§"/>
              </a:pPr>
              <a:r>
                <a:rPr lang="ru-RU" sz="1400" kern="1200" dirty="0">
                  <a:solidFill>
                    <a:srgbClr val="1C4F5F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УМК «Социально-эмоциональное развитие ребенка» </a:t>
              </a:r>
              <a:r>
                <a:rPr lang="ru-RU" sz="1200" kern="1200" dirty="0">
                  <a:solidFill>
                    <a:srgbClr val="1C4F5F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(для </a:t>
              </a:r>
              <a:r>
                <a:rPr lang="ru-RU" sz="1200" kern="1200" dirty="0" err="1">
                  <a:solidFill>
                    <a:srgbClr val="1C4F5F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дошк</a:t>
              </a:r>
              <a:r>
                <a:rPr lang="ru-RU" sz="1200" kern="1200" dirty="0">
                  <a:solidFill>
                    <a:srgbClr val="1C4F5F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., мл школьников)</a:t>
              </a:r>
            </a:p>
            <a:p>
              <a:pPr marL="285750" indent="-285750" algn="l">
                <a:buClr>
                  <a:srgbClr val="1C4F5F"/>
                </a:buClr>
                <a:buFont typeface="Wingdings" panose="05000000000000000000" pitchFamily="2" charset="2"/>
                <a:buChar char="§"/>
              </a:pPr>
              <a:r>
                <a:rPr lang="ru-RU" sz="1400" kern="1200" dirty="0">
                  <a:solidFill>
                    <a:srgbClr val="1C4F5F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УМК «Развитие личностного потенциала подростков» </a:t>
              </a:r>
              <a:r>
                <a:rPr lang="ru-RU" sz="1200" kern="1200" dirty="0">
                  <a:solidFill>
                    <a:srgbClr val="1C4F5F"/>
                  </a:solidFill>
                  <a:latin typeface="SB Sans Display" panose="020B050304050402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(для 5–7 и 8–11 классов) </a:t>
              </a:r>
              <a:endPara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endParaRPr>
            </a:p>
          </p:txBody>
        </p:sp>
      </p:grp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2CB70B3-ADCE-DAAD-3F3C-E1E79C31242A}"/>
              </a:ext>
            </a:extLst>
          </p:cNvPr>
          <p:cNvCxnSpPr>
            <a:cxnSpLocks/>
          </p:cNvCxnSpPr>
          <p:nvPr/>
        </p:nvCxnSpPr>
        <p:spPr>
          <a:xfrm>
            <a:off x="683220" y="3672201"/>
            <a:ext cx="0" cy="2359836"/>
          </a:xfrm>
          <a:prstGeom prst="line">
            <a:avLst/>
          </a:prstGeom>
          <a:noFill/>
          <a:ln w="25400" cap="rnd">
            <a:solidFill>
              <a:srgbClr val="31C1A6"/>
            </a:solidFill>
            <a:prstDash val="sys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Овал 4">
            <a:extLst>
              <a:ext uri="{FF2B5EF4-FFF2-40B4-BE49-F238E27FC236}">
                <a16:creationId xmlns:a16="http://schemas.microsoft.com/office/drawing/2014/main" id="{BC428D9D-B198-0B4F-7241-DAD00ABFC7D6}"/>
              </a:ext>
            </a:extLst>
          </p:cNvPr>
          <p:cNvSpPr/>
          <p:nvPr/>
        </p:nvSpPr>
        <p:spPr>
          <a:xfrm>
            <a:off x="614643" y="3573144"/>
            <a:ext cx="137154" cy="137154"/>
          </a:xfrm>
          <a:prstGeom prst="ellipse">
            <a:avLst/>
          </a:prstGeom>
          <a:solidFill>
            <a:srgbClr val="31C1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8D84580-3600-75A9-79F7-ED1940739795}"/>
              </a:ext>
            </a:extLst>
          </p:cNvPr>
          <p:cNvSpPr/>
          <p:nvPr/>
        </p:nvSpPr>
        <p:spPr>
          <a:xfrm>
            <a:off x="614643" y="4695825"/>
            <a:ext cx="137154" cy="137154"/>
          </a:xfrm>
          <a:prstGeom prst="ellipse">
            <a:avLst/>
          </a:prstGeom>
          <a:solidFill>
            <a:srgbClr val="31C1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D3F80C4-0B51-D901-AD82-8CDDDFEC6137}"/>
              </a:ext>
            </a:extLst>
          </p:cNvPr>
          <p:cNvCxnSpPr>
            <a:cxnSpLocks/>
          </p:cNvCxnSpPr>
          <p:nvPr/>
        </p:nvCxnSpPr>
        <p:spPr>
          <a:xfrm>
            <a:off x="6784617" y="1559128"/>
            <a:ext cx="0" cy="4900410"/>
          </a:xfrm>
          <a:prstGeom prst="line">
            <a:avLst/>
          </a:prstGeom>
          <a:noFill/>
          <a:ln w="25400" cap="rnd">
            <a:solidFill>
              <a:srgbClr val="31C1A6"/>
            </a:solidFill>
            <a:prstDash val="sys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id="{5767FB1D-A7C6-7C9A-C196-3864C364F941}"/>
              </a:ext>
            </a:extLst>
          </p:cNvPr>
          <p:cNvSpPr/>
          <p:nvPr/>
        </p:nvSpPr>
        <p:spPr>
          <a:xfrm>
            <a:off x="6716040" y="1493730"/>
            <a:ext cx="137154" cy="137154"/>
          </a:xfrm>
          <a:prstGeom prst="ellipse">
            <a:avLst/>
          </a:prstGeom>
          <a:solidFill>
            <a:srgbClr val="31C1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78773F04-D10C-8ECC-1702-612E9D24A14D}"/>
              </a:ext>
            </a:extLst>
          </p:cNvPr>
          <p:cNvSpPr/>
          <p:nvPr/>
        </p:nvSpPr>
        <p:spPr>
          <a:xfrm>
            <a:off x="6716040" y="3573144"/>
            <a:ext cx="137154" cy="137154"/>
          </a:xfrm>
          <a:prstGeom prst="ellipse">
            <a:avLst/>
          </a:prstGeom>
          <a:solidFill>
            <a:srgbClr val="31C1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726D3E10-47CA-3C58-A385-04D538E4FE43}"/>
              </a:ext>
            </a:extLst>
          </p:cNvPr>
          <p:cNvSpPr/>
          <p:nvPr/>
        </p:nvSpPr>
        <p:spPr>
          <a:xfrm>
            <a:off x="6716040" y="5263392"/>
            <a:ext cx="137154" cy="137154"/>
          </a:xfrm>
          <a:prstGeom prst="ellipse">
            <a:avLst/>
          </a:prstGeom>
          <a:solidFill>
            <a:srgbClr val="31C1A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D839D-23E9-B020-000C-F0245A3E0C4E}"/>
              </a:ext>
            </a:extLst>
          </p:cNvPr>
          <p:cNvSpPr txBox="1"/>
          <p:nvPr/>
        </p:nvSpPr>
        <p:spPr>
          <a:xfrm>
            <a:off x="611189" y="6505902"/>
            <a:ext cx="1245355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65593" indent="0" algn="l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>
                <a:srgbClr val="22974F"/>
              </a:buClr>
              <a:buSzPct val="100000"/>
              <a:buNone/>
            </a:pPr>
            <a:r>
              <a:rPr lang="en" altLang="ru-RU" sz="1400" dirty="0">
                <a:latin typeface="SB Sans Display Semibold" panose="020B0604020202020204" charset="0"/>
                <a:ea typeface="Verdana" panose="020B0604030504040204" pitchFamily="34" charset="0"/>
                <a:cs typeface="SB Sans Display Semibold" panose="020B0604020202020204" charset="0"/>
                <a:hlinkClick r:id="rId3"/>
              </a:rPr>
              <a:t>https://vbudushee.ru/education/programma-po-razvitiyu-lichnostnogo-potentsiala/ekspertizy/</a:t>
            </a:r>
            <a:endParaRPr lang="ru-RU" altLang="ru-RU" sz="1400" dirty="0">
              <a:latin typeface="SB Sans Display Semibold" panose="020B0604020202020204" charset="0"/>
              <a:ea typeface="Verdana" panose="020B0604030504040204" pitchFamily="34" charset="0"/>
              <a:cs typeface="SB Sans Display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7023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0AEED-30A3-93DA-EFF1-8C14A563F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>
            <a:extLst>
              <a:ext uri="{FF2B5EF4-FFF2-40B4-BE49-F238E27FC236}">
                <a16:creationId xmlns:a16="http://schemas.microsoft.com/office/drawing/2014/main" id="{8188DB44-B516-74BF-3007-F67622ADC035}"/>
              </a:ext>
            </a:extLst>
          </p:cNvPr>
          <p:cNvSpPr txBox="1"/>
          <p:nvPr/>
        </p:nvSpPr>
        <p:spPr>
          <a:xfrm>
            <a:off x="555132" y="615659"/>
            <a:ext cx="9985062" cy="2859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3200" b="1" i="0" u="none" strike="noStrike" dirty="0">
                <a:solidFill>
                  <a:schemeClr val="tx2"/>
                </a:solidFill>
                <a:effectLst/>
              </a:rPr>
              <a:t>Образовательные ресурсы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 Semibold" panose="020B0604020202020204" charset="0"/>
              </a:rPr>
              <a:t>Личностное и профессиональное развитие педагогов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 Semibold" panose="020B0604020202020204" charset="0"/>
              </a:rPr>
              <a:t>Развитие социально-эмоциональных навыков и личностного потенциала детей от 5 до 18 лет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 Semibold" panose="020B0604020202020204" charset="0"/>
              </a:rPr>
              <a:t>Вариативные форматы от мастер-классов до ППК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 Semibold" panose="020B0604020202020204" charset="0"/>
              </a:rPr>
              <a:t>Асинхронное и синхронное обучение с вебинарной поддержкой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16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 Semibold" panose="020B0604020202020204" charset="0"/>
              </a:rPr>
              <a:t>Сертификат или удостоверение ППК</a:t>
            </a:r>
          </a:p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endParaRPr lang="ru-RU" sz="4000" b="1" kern="1200" dirty="0">
              <a:solidFill>
                <a:srgbClr val="31C2A7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9D3B1C-E01E-3835-B0E3-BE74316DA5C2}"/>
              </a:ext>
            </a:extLst>
          </p:cNvPr>
          <p:cNvSpPr txBox="1"/>
          <p:nvPr/>
        </p:nvSpPr>
        <p:spPr>
          <a:xfrm>
            <a:off x="1242419" y="4073941"/>
            <a:ext cx="4668383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kern="1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Развитие личностного потенциала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D7590D0E-34F4-5BC9-3F4A-53A0C0E64F2D}"/>
              </a:ext>
            </a:extLst>
          </p:cNvPr>
          <p:cNvGrpSpPr/>
          <p:nvPr/>
        </p:nvGrpSpPr>
        <p:grpSpPr>
          <a:xfrm>
            <a:off x="795598" y="3667260"/>
            <a:ext cx="5179610" cy="503488"/>
            <a:chOff x="641320" y="3800036"/>
            <a:chExt cx="4917584" cy="503488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DA1733E4-7C86-D8CE-8033-909A824EEC4B}"/>
                </a:ext>
              </a:extLst>
            </p:cNvPr>
            <p:cNvSpPr/>
            <p:nvPr/>
          </p:nvSpPr>
          <p:spPr>
            <a:xfrm>
              <a:off x="641320" y="3800036"/>
              <a:ext cx="512683" cy="503488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1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E01DED-A330-6B44-B976-30C9F91EB56B}"/>
                </a:ext>
              </a:extLst>
            </p:cNvPr>
            <p:cNvSpPr txBox="1"/>
            <p:nvPr/>
          </p:nvSpPr>
          <p:spPr>
            <a:xfrm>
              <a:off x="1380628" y="3918772"/>
              <a:ext cx="4178276" cy="320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Социально-эмоционально развитие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EA528460-838B-5286-B594-B5BA3136F291}"/>
              </a:ext>
            </a:extLst>
          </p:cNvPr>
          <p:cNvGrpSpPr/>
          <p:nvPr/>
        </p:nvGrpSpPr>
        <p:grpSpPr>
          <a:xfrm>
            <a:off x="795598" y="4297507"/>
            <a:ext cx="5098455" cy="540000"/>
            <a:chOff x="659759" y="4313048"/>
            <a:chExt cx="5098455" cy="540000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24041915-79C2-E509-A9D5-355B06BEFDEE}"/>
                </a:ext>
              </a:extLst>
            </p:cNvPr>
            <p:cNvSpPr/>
            <p:nvPr/>
          </p:nvSpPr>
          <p:spPr>
            <a:xfrm>
              <a:off x="659759" y="4313048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2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6C5BA98-A8EC-F619-D867-5485FD28D94E}"/>
                </a:ext>
              </a:extLst>
            </p:cNvPr>
            <p:cNvSpPr txBox="1"/>
            <p:nvPr/>
          </p:nvSpPr>
          <p:spPr>
            <a:xfrm>
              <a:off x="1436045" y="4413621"/>
              <a:ext cx="4322169" cy="320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Развитие личностного потенциала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F4620DFC-51AE-2F32-4C28-0A9FD2633E09}"/>
              </a:ext>
            </a:extLst>
          </p:cNvPr>
          <p:cNvGrpSpPr/>
          <p:nvPr/>
        </p:nvGrpSpPr>
        <p:grpSpPr>
          <a:xfrm>
            <a:off x="805512" y="4964266"/>
            <a:ext cx="4846827" cy="1262640"/>
            <a:chOff x="653646" y="4764031"/>
            <a:chExt cx="4846827" cy="1262640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BE32375D-55C7-1D57-E749-A98FB4093D20}"/>
                </a:ext>
              </a:extLst>
            </p:cNvPr>
            <p:cNvSpPr/>
            <p:nvPr/>
          </p:nvSpPr>
          <p:spPr>
            <a:xfrm>
              <a:off x="653646" y="4764031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3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EBBC425-1462-8502-B1A3-B10B2F138F0F}"/>
                </a:ext>
              </a:extLst>
            </p:cNvPr>
            <p:cNvSpPr txBox="1"/>
            <p:nvPr/>
          </p:nvSpPr>
          <p:spPr>
            <a:xfrm>
              <a:off x="1424199" y="5441896"/>
              <a:ext cx="4076274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Основы доказательного подхода в образовании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56A08E83-EE21-8807-785C-CF792D91A1A6}"/>
              </a:ext>
            </a:extLst>
          </p:cNvPr>
          <p:cNvGrpSpPr/>
          <p:nvPr/>
        </p:nvGrpSpPr>
        <p:grpSpPr>
          <a:xfrm>
            <a:off x="810480" y="4949712"/>
            <a:ext cx="4723730" cy="1221313"/>
            <a:chOff x="676992" y="4724861"/>
            <a:chExt cx="4723730" cy="1221313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2B0E1BE5-8112-1FAB-1F8E-CF171923F760}"/>
                </a:ext>
              </a:extLst>
            </p:cNvPr>
            <p:cNvSpPr/>
            <p:nvPr/>
          </p:nvSpPr>
          <p:spPr>
            <a:xfrm>
              <a:off x="676992" y="5406174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4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897F863-0B1B-1F77-745A-A4D2385C15C4}"/>
                </a:ext>
              </a:extLst>
            </p:cNvPr>
            <p:cNvSpPr txBox="1"/>
            <p:nvPr/>
          </p:nvSpPr>
          <p:spPr>
            <a:xfrm>
              <a:off x="1438396" y="4724861"/>
              <a:ext cx="3962326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 err="1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Человекоцентричный</a:t>
              </a: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 подход в управлении ОО</a:t>
              </a:r>
            </a:p>
          </p:txBody>
        </p:sp>
      </p:grp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309005E6-7E6A-65C4-5033-2BE630AD75B7}"/>
              </a:ext>
            </a:extLst>
          </p:cNvPr>
          <p:cNvSpPr/>
          <p:nvPr/>
        </p:nvSpPr>
        <p:spPr>
          <a:xfrm>
            <a:off x="555132" y="3367666"/>
            <a:ext cx="5256000" cy="5688000"/>
          </a:xfrm>
          <a:prstGeom prst="roundRect">
            <a:avLst>
              <a:gd name="adj" fmla="val 2317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/>
            <a:endParaRPr lang="ru-RU" sz="3200" dirty="0">
              <a:solidFill>
                <a:srgbClr val="1C4F5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3" name="Круг: прозрачная заливка 2">
            <a:extLst>
              <a:ext uri="{FF2B5EF4-FFF2-40B4-BE49-F238E27FC236}">
                <a16:creationId xmlns:a16="http://schemas.microsoft.com/office/drawing/2014/main" id="{B6C12126-CB89-929B-2FBB-5206CDB0CB1E}"/>
              </a:ext>
            </a:extLst>
          </p:cNvPr>
          <p:cNvSpPr/>
          <p:nvPr/>
        </p:nvSpPr>
        <p:spPr>
          <a:xfrm>
            <a:off x="6050957" y="7037388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9497AC-F608-2157-D204-45C40605EA01}"/>
              </a:ext>
            </a:extLst>
          </p:cNvPr>
          <p:cNvSpPr txBox="1"/>
          <p:nvPr/>
        </p:nvSpPr>
        <p:spPr>
          <a:xfrm>
            <a:off x="-1201688" y="1747229"/>
            <a:ext cx="869673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n-ea"/>
                <a:cs typeface="+mn-cs"/>
                <a:sym typeface="Helvetica Neue"/>
              </a:rPr>
              <a:t>3</a:t>
            </a:r>
            <a:endParaRPr kumimoji="0" lang="ru-RU" sz="13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n-ea"/>
              <a:cs typeface="+mn-cs"/>
              <a:sym typeface="Helvetica Neue"/>
            </a:endParaRPr>
          </a:p>
        </p:txBody>
      </p:sp>
      <p:pic>
        <p:nvPicPr>
          <p:cNvPr id="5" name="Рисунок 4" descr="Изображение выглядит как текст, электроника, снимок экрана, мультимедиа">
            <a:extLst>
              <a:ext uri="{FF2B5EF4-FFF2-40B4-BE49-F238E27FC236}">
                <a16:creationId xmlns:a16="http://schemas.microsoft.com/office/drawing/2014/main" id="{4D056D70-73BE-7440-27F1-723BC27FAB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4526" y="2384617"/>
            <a:ext cx="7200000" cy="5426998"/>
          </a:xfrm>
          <a:custGeom>
            <a:avLst/>
            <a:gdLst>
              <a:gd name="connsiteX0" fmla="*/ 1167703 w 6633635"/>
              <a:gd name="connsiteY0" fmla="*/ 1101017 h 4975225"/>
              <a:gd name="connsiteX1" fmla="*/ 1167703 w 6633635"/>
              <a:gd name="connsiteY1" fmla="*/ 3549017 h 4975225"/>
              <a:gd name="connsiteX2" fmla="*/ 5505703 w 6633635"/>
              <a:gd name="connsiteY2" fmla="*/ 3549017 h 4975225"/>
              <a:gd name="connsiteX3" fmla="*/ 5505703 w 6633635"/>
              <a:gd name="connsiteY3" fmla="*/ 1101017 h 4975225"/>
              <a:gd name="connsiteX4" fmla="*/ 0 w 6633635"/>
              <a:gd name="connsiteY4" fmla="*/ 0 h 4975225"/>
              <a:gd name="connsiteX5" fmla="*/ 6633635 w 6633635"/>
              <a:gd name="connsiteY5" fmla="*/ 0 h 4975225"/>
              <a:gd name="connsiteX6" fmla="*/ 6633635 w 6633635"/>
              <a:gd name="connsiteY6" fmla="*/ 4975225 h 4975225"/>
              <a:gd name="connsiteX7" fmla="*/ 0 w 6633635"/>
              <a:gd name="connsiteY7" fmla="*/ 4975225 h 497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3635" h="4975225">
                <a:moveTo>
                  <a:pt x="1167703" y="1101017"/>
                </a:moveTo>
                <a:lnTo>
                  <a:pt x="1167703" y="3549017"/>
                </a:lnTo>
                <a:lnTo>
                  <a:pt x="5505703" y="3549017"/>
                </a:lnTo>
                <a:lnTo>
                  <a:pt x="5505703" y="1101017"/>
                </a:lnTo>
                <a:close/>
                <a:moveTo>
                  <a:pt x="0" y="0"/>
                </a:moveTo>
                <a:lnTo>
                  <a:pt x="6633635" y="0"/>
                </a:lnTo>
                <a:lnTo>
                  <a:pt x="6633635" y="4975225"/>
                </a:lnTo>
                <a:lnTo>
                  <a:pt x="0" y="4975225"/>
                </a:lnTo>
                <a:close/>
              </a:path>
            </a:pathLst>
          </a:cu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5837DD-E4CC-A24E-1A61-5E99CC153C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918" y="3954015"/>
            <a:ext cx="4371071" cy="19265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E39A98-21A6-2B6C-11D3-1202C5406CA3}"/>
              </a:ext>
            </a:extLst>
          </p:cNvPr>
          <p:cNvSpPr txBox="1"/>
          <p:nvPr/>
        </p:nvSpPr>
        <p:spPr>
          <a:xfrm>
            <a:off x="6732351" y="2989977"/>
            <a:ext cx="7599922" cy="2754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en-US" sz="1400" b="1" kern="120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https://teacher.vbudushee.ru/learning</a:t>
            </a:r>
            <a:r>
              <a:rPr lang="ru-RU" sz="1400" b="1" kern="1200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4" name="!!Педагоги">
            <a:extLst>
              <a:ext uri="{FF2B5EF4-FFF2-40B4-BE49-F238E27FC236}">
                <a16:creationId xmlns:a16="http://schemas.microsoft.com/office/drawing/2014/main" id="{762DDF90-D44C-0454-E0E6-1322B5179C22}"/>
              </a:ext>
            </a:extLst>
          </p:cNvPr>
          <p:cNvSpPr txBox="1"/>
          <p:nvPr/>
        </p:nvSpPr>
        <p:spPr>
          <a:xfrm>
            <a:off x="871480" y="58269"/>
            <a:ext cx="4808929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chemeClr val="bg1">
                    <a:lumMod val="85000"/>
                  </a:schemeClr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Онлайн     Офлайн</a:t>
            </a:r>
            <a:endParaRPr lang="ru-RU" sz="1600" b="1" kern="1200" dirty="0">
              <a:solidFill>
                <a:schemeClr val="bg1">
                  <a:lumMod val="85000"/>
                </a:schemeClr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10017C-5721-A4B0-DA03-3698F71DD8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221989" y="2181432"/>
            <a:ext cx="1104626" cy="110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5914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37051-C777-ACFA-6E4D-D785D8848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8544397-B218-252E-5DED-CC75F41C1F81}"/>
              </a:ext>
            </a:extLst>
          </p:cNvPr>
          <p:cNvSpPr/>
          <p:nvPr/>
        </p:nvSpPr>
        <p:spPr>
          <a:xfrm>
            <a:off x="550473" y="2147205"/>
            <a:ext cx="7078089" cy="28201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93D0FF-CBCC-4CF7-574D-A1915EF16177}"/>
              </a:ext>
            </a:extLst>
          </p:cNvPr>
          <p:cNvSpPr txBox="1"/>
          <p:nvPr/>
        </p:nvSpPr>
        <p:spPr>
          <a:xfrm>
            <a:off x="485592" y="2302860"/>
            <a:ext cx="1146406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 курсе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1A97960-8057-2A33-D341-BD3A2CEAE43B}"/>
              </a:ext>
            </a:extLst>
          </p:cNvPr>
          <p:cNvSpPr txBox="1"/>
          <p:nvPr/>
        </p:nvSpPr>
        <p:spPr>
          <a:xfrm>
            <a:off x="655461" y="2559084"/>
            <a:ext cx="2431561" cy="22313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buClr>
                <a:srgbClr val="1C4F5F"/>
              </a:buClr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Практико-ориентированный  курс направлен на развитие </a:t>
            </a:r>
            <a:r>
              <a:rPr lang="ru-RU" sz="1400" i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социально-эмоциональных навыков педагога</a:t>
            </a: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, необходимых для </a:t>
            </a:r>
            <a:r>
              <a:rPr lang="ru-RU" sz="14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успешной работы </a:t>
            </a:r>
            <a:r>
              <a:rPr lang="en-US" sz="14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c </a:t>
            </a:r>
            <a:r>
              <a:rPr lang="ru-RU" sz="14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детьми и родителями </a:t>
            </a: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и </a:t>
            </a:r>
            <a:r>
              <a:rPr lang="ru-RU" sz="14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личного благополучия</a:t>
            </a: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.  </a:t>
            </a:r>
            <a:endParaRPr lang="en-US" sz="1400" kern="1200" dirty="0">
              <a:solidFill>
                <a:srgbClr val="1C4F5F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algn="l">
              <a:spcAft>
                <a:spcPts val="600"/>
              </a:spcAft>
              <a:buClr>
                <a:srgbClr val="1C4F5F"/>
              </a:buClr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40 часов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9CA7669-4045-4911-804A-9DAD48C6B746}"/>
              </a:ext>
            </a:extLst>
          </p:cNvPr>
          <p:cNvSpPr txBox="1"/>
          <p:nvPr/>
        </p:nvSpPr>
        <p:spPr>
          <a:xfrm>
            <a:off x="550473" y="992002"/>
            <a:ext cx="12311216" cy="572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31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ППК </a:t>
            </a:r>
            <a:r>
              <a:rPr lang="ru-RU" sz="31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</a:rPr>
              <a:t>«Социально-эмоциональное развитие  педагога и детей</a:t>
            </a:r>
            <a:r>
              <a:rPr lang="ru-RU" sz="31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ru-RU" sz="31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ru-RU" sz="3100" kern="1200" dirty="0">
              <a:solidFill>
                <a:srgbClr val="1C4F5F"/>
              </a:solidFill>
              <a:latin typeface="SB Sans Display Semibold" panose="020B0703040504020204" pitchFamily="34" charset="0"/>
              <a:ea typeface="Verdana" panose="020B060403050404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8C4E25-7C31-89ED-3A3C-5AC0D5EB50B1}"/>
              </a:ext>
            </a:extLst>
          </p:cNvPr>
          <p:cNvSpPr txBox="1"/>
          <p:nvPr/>
        </p:nvSpPr>
        <p:spPr>
          <a:xfrm>
            <a:off x="655461" y="5358424"/>
            <a:ext cx="2814918" cy="2666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5000"/>
              </a:lnSpc>
              <a:spcAft>
                <a:spcPts val="600"/>
              </a:spcAft>
            </a:pPr>
            <a:r>
              <a:rPr lang="ru-RU" sz="18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Для кого</a:t>
            </a:r>
            <a:endParaRPr lang="ru-RU" sz="1800" kern="1200" dirty="0">
              <a:solidFill>
                <a:srgbClr val="1C4F5F"/>
              </a:solidFill>
              <a:latin typeface="+mj-lt"/>
              <a:ea typeface="Verdan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63EF90-9281-4CBA-DE1E-742C44E317C0}"/>
              </a:ext>
            </a:extLst>
          </p:cNvPr>
          <p:cNvSpPr txBox="1"/>
          <p:nvPr/>
        </p:nvSpPr>
        <p:spPr>
          <a:xfrm>
            <a:off x="8017892" y="2345833"/>
            <a:ext cx="3727863" cy="2600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Освоение теории, подкреплённой практикой и опытом коллег.  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Знакомство с инструментами программы «Развивающая среда» для работы с детьми и родителями.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Изменение практики: лучшее понимание детей, повышение качества коммуникации с детьми, родителями, коллегами.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Поддержка единомышленников до и после курса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52679F30-53BA-3E8D-158F-441B18168F36}"/>
              </a:ext>
            </a:extLst>
          </p:cNvPr>
          <p:cNvSpPr/>
          <p:nvPr/>
        </p:nvSpPr>
        <p:spPr>
          <a:xfrm>
            <a:off x="7927626" y="2144237"/>
            <a:ext cx="3883010" cy="2880000"/>
          </a:xfrm>
          <a:prstGeom prst="roundRect">
            <a:avLst>
              <a:gd name="adj" fmla="val 2529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2EAE9F-91B6-F48B-253E-6B022F6A7090}"/>
              </a:ext>
            </a:extLst>
          </p:cNvPr>
          <p:cNvSpPr txBox="1"/>
          <p:nvPr/>
        </p:nvSpPr>
        <p:spPr>
          <a:xfrm>
            <a:off x="8081741" y="2015273"/>
            <a:ext cx="1529349" cy="25622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kern="1200" dirty="0">
                <a:solidFill>
                  <a:srgbClr val="31C2A7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Результат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E4FB5DB-8DF1-CE7A-FFF8-723FD00CE344}"/>
              </a:ext>
            </a:extLst>
          </p:cNvPr>
          <p:cNvSpPr txBox="1"/>
          <p:nvPr/>
        </p:nvSpPr>
        <p:spPr>
          <a:xfrm>
            <a:off x="3539847" y="2279081"/>
            <a:ext cx="1910188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Формат </a:t>
            </a:r>
          </a:p>
        </p:txBody>
      </p:sp>
      <p:sp>
        <p:nvSpPr>
          <p:cNvPr id="59" name="Круг: прозрачная заливка 58">
            <a:extLst>
              <a:ext uri="{FF2B5EF4-FFF2-40B4-BE49-F238E27FC236}">
                <a16:creationId xmlns:a16="http://schemas.microsoft.com/office/drawing/2014/main" id="{BB8F7854-A2F5-DC85-1B92-14580573D7F0}"/>
              </a:ext>
            </a:extLst>
          </p:cNvPr>
          <p:cNvSpPr/>
          <p:nvPr/>
        </p:nvSpPr>
        <p:spPr>
          <a:xfrm>
            <a:off x="6124811" y="6505505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408671-7722-0A50-7257-B81B1599DF4B}"/>
              </a:ext>
            </a:extLst>
          </p:cNvPr>
          <p:cNvSpPr txBox="1"/>
          <p:nvPr/>
        </p:nvSpPr>
        <p:spPr>
          <a:xfrm>
            <a:off x="595881" y="5704396"/>
            <a:ext cx="7032681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Педагоги школ, детских садов, классные руководители, советники по воспитанию, педагоги-психологи, ориентированные на развитие собственной эмоциональной компетентности и эмоционального интеллекта детей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02D13-6E97-0C38-4575-2AB8110D7BEC}"/>
              </a:ext>
            </a:extLst>
          </p:cNvPr>
          <p:cNvSpPr txBox="1"/>
          <p:nvPr/>
        </p:nvSpPr>
        <p:spPr>
          <a:xfrm>
            <a:off x="3292866" y="2566109"/>
            <a:ext cx="4181581" cy="24622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4 модуля с онлайн-уроками, разбором кейсов и интерактивными семинарами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Итоговая работа — практическое задание по проведению занятия с детьми, направленного на СЭР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Рефлексия и обмен опытом. 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Свидетельство государственного образца Московского городского педагогического университета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endParaRPr lang="ru-RU" sz="1400" kern="1200" dirty="0">
              <a:solidFill>
                <a:srgbClr val="1C4F5F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D1D8A1-6A82-0CB0-63AC-9B2B9AA1EEB3}"/>
              </a:ext>
            </a:extLst>
          </p:cNvPr>
          <p:cNvSpPr txBox="1"/>
          <p:nvPr/>
        </p:nvSpPr>
        <p:spPr>
          <a:xfrm>
            <a:off x="7879247" y="5192582"/>
            <a:ext cx="3779352" cy="2666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5000"/>
              </a:lnSpc>
              <a:spcAft>
                <a:spcPts val="600"/>
              </a:spcAft>
            </a:pPr>
            <a:r>
              <a:rPr lang="ru-RU" sz="1800" b="1" kern="1200" dirty="0">
                <a:solidFill>
                  <a:srgbClr val="00ECC7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Предварительная запись:</a:t>
            </a:r>
            <a:endParaRPr lang="ru-RU" sz="1800" kern="1200" dirty="0">
              <a:solidFill>
                <a:srgbClr val="00ECC7"/>
              </a:solidFill>
              <a:latin typeface="+mj-lt"/>
              <a:ea typeface="Verdan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ABB1D-14AB-16C7-A47D-DCFCAE2D93FE}"/>
              </a:ext>
            </a:extLst>
          </p:cNvPr>
          <p:cNvSpPr txBox="1"/>
          <p:nvPr/>
        </p:nvSpPr>
        <p:spPr>
          <a:xfrm>
            <a:off x="9341402" y="6175172"/>
            <a:ext cx="3082511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hangingPunct="1"/>
            <a:r>
              <a:rPr lang="ru-RU" altLang="ru-RU" sz="1400" b="0" dirty="0">
                <a:solidFill>
                  <a:srgbClr val="31C1A6"/>
                </a:solidFill>
              </a:rPr>
              <a:t>ГАОУ ВО МГПУ совместно с Благотворительным фондом «Вклад в будущее»</a:t>
            </a:r>
          </a:p>
        </p:txBody>
      </p:sp>
      <p:sp>
        <p:nvSpPr>
          <p:cNvPr id="9" name="!!упр">
            <a:extLst>
              <a:ext uri="{FF2B5EF4-FFF2-40B4-BE49-F238E27FC236}">
                <a16:creationId xmlns:a16="http://schemas.microsoft.com/office/drawing/2014/main" id="{77E7FE85-7F55-2F97-DD49-A37EBFC9EA27}"/>
              </a:ext>
            </a:extLst>
          </p:cNvPr>
          <p:cNvSpPr txBox="1"/>
          <p:nvPr/>
        </p:nvSpPr>
        <p:spPr>
          <a:xfrm>
            <a:off x="557166" y="540675"/>
            <a:ext cx="4464461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chemeClr val="bg1">
                    <a:lumMod val="85000"/>
                  </a:schemeClr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ПЕДАГОГИ  март-апрель 2027</a:t>
            </a:r>
            <a:endParaRPr lang="ru-RU" sz="1600" b="1" kern="1200" dirty="0">
              <a:solidFill>
                <a:schemeClr val="bg1">
                  <a:lumMod val="85000"/>
                </a:schemeClr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0614D17-8F4F-64DD-DF24-D2B62BF705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81741" y="5702327"/>
            <a:ext cx="1113221" cy="11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232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929D5-F042-0706-4ED1-2436EB880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0F690978-2116-4755-ADC9-A8EAE619C6FD}"/>
              </a:ext>
            </a:extLst>
          </p:cNvPr>
          <p:cNvSpPr/>
          <p:nvPr/>
        </p:nvSpPr>
        <p:spPr>
          <a:xfrm>
            <a:off x="529580" y="2001015"/>
            <a:ext cx="7153058" cy="302306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9010A1-F174-161B-56CF-A6A424968E32}"/>
              </a:ext>
            </a:extLst>
          </p:cNvPr>
          <p:cNvSpPr txBox="1"/>
          <p:nvPr/>
        </p:nvSpPr>
        <p:spPr>
          <a:xfrm>
            <a:off x="610052" y="2078716"/>
            <a:ext cx="1146406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 курсе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D2C0D4-4A59-7EBF-E1FF-C5980B92F1EA}"/>
              </a:ext>
            </a:extLst>
          </p:cNvPr>
          <p:cNvSpPr txBox="1"/>
          <p:nvPr/>
        </p:nvSpPr>
        <p:spPr>
          <a:xfrm>
            <a:off x="610052" y="2386748"/>
            <a:ext cx="2773562" cy="2600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buClr>
                <a:srgbClr val="1C4F5F"/>
              </a:buClr>
            </a:pPr>
            <a:r>
              <a:rPr lang="ru-RU" sz="14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" panose="020B0503040504020204" pitchFamily="34" charset="0"/>
              </a:rPr>
              <a:t>Практико-ориентированный курс, который поможет управленцам и педагогам применять доказательный подход в повседневной работе — от анализа образовательных практик до планирования изменений.</a:t>
            </a:r>
          </a:p>
          <a:p>
            <a:pPr algn="l">
              <a:spcAft>
                <a:spcPts val="600"/>
              </a:spcAft>
              <a:buClr>
                <a:srgbClr val="1C4F5F"/>
              </a:buClr>
            </a:pPr>
            <a:endParaRPr lang="ru-RU" sz="1400" kern="1200" dirty="0">
              <a:solidFill>
                <a:schemeClr val="tx2"/>
              </a:solidFill>
              <a:latin typeface="+mj-lt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algn="l">
              <a:spcAft>
                <a:spcPts val="600"/>
              </a:spcAft>
              <a:buClr>
                <a:srgbClr val="1C4F5F"/>
              </a:buClr>
            </a:pPr>
            <a:r>
              <a:rPr lang="ru-RU" sz="1400" kern="12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72 часа</a:t>
            </a:r>
          </a:p>
          <a:p>
            <a:pPr algn="l">
              <a:spcAft>
                <a:spcPts val="600"/>
              </a:spcAft>
              <a:buClr>
                <a:srgbClr val="1C4F5F"/>
              </a:buClr>
            </a:pPr>
            <a:endParaRPr lang="ru-RU" sz="1400" kern="1200" dirty="0">
              <a:solidFill>
                <a:schemeClr val="tx2"/>
              </a:solidFill>
              <a:latin typeface="+mj-lt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E23FB51-F615-E883-9B16-FC015111372D}"/>
              </a:ext>
            </a:extLst>
          </p:cNvPr>
          <p:cNvSpPr txBox="1"/>
          <p:nvPr/>
        </p:nvSpPr>
        <p:spPr>
          <a:xfrm>
            <a:off x="575326" y="1067947"/>
            <a:ext cx="11493955" cy="587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3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ППК </a:t>
            </a:r>
            <a:r>
              <a:rPr lang="ru-RU" sz="32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</a:rPr>
              <a:t>«Основы доказательного подхода в образовании</a:t>
            </a:r>
            <a:r>
              <a:rPr lang="ru-RU" sz="32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ru-RU" sz="3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3200" kern="1200" dirty="0">
              <a:solidFill>
                <a:srgbClr val="1C4F5F"/>
              </a:solidFill>
              <a:latin typeface="SB Sans Display Semibold" panose="020B0703040504020204" pitchFamily="34" charset="0"/>
              <a:ea typeface="Verdana" panose="020B060403050404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BAAE4-6CE4-E446-E99B-F099735FB4AC}"/>
              </a:ext>
            </a:extLst>
          </p:cNvPr>
          <p:cNvSpPr txBox="1"/>
          <p:nvPr/>
        </p:nvSpPr>
        <p:spPr>
          <a:xfrm>
            <a:off x="610052" y="5276970"/>
            <a:ext cx="2814918" cy="2666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5000"/>
              </a:lnSpc>
              <a:spcAft>
                <a:spcPts val="600"/>
              </a:spcAft>
            </a:pPr>
            <a:r>
              <a:rPr lang="ru-RU" sz="18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Для кого</a:t>
            </a:r>
            <a:endParaRPr lang="ru-RU" sz="1800" kern="1200" dirty="0">
              <a:solidFill>
                <a:srgbClr val="1C4F5F"/>
              </a:solidFill>
              <a:latin typeface="+mj-lt"/>
              <a:ea typeface="Verdan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D7174B-31F1-8D89-5B3F-FB9963752B38}"/>
              </a:ext>
            </a:extLst>
          </p:cNvPr>
          <p:cNvSpPr txBox="1"/>
          <p:nvPr/>
        </p:nvSpPr>
        <p:spPr>
          <a:xfrm>
            <a:off x="8045141" y="2359096"/>
            <a:ext cx="4023680" cy="285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kern="12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доказательный </a:t>
            </a:r>
            <a:r>
              <a:rPr lang="ru-RU" sz="1300" dirty="0">
                <a:solidFill>
                  <a:schemeClr val="tx2"/>
                </a:solidFill>
                <a:latin typeface="+mj-lt"/>
              </a:rPr>
              <a:t>подход в образовании: что это и зачем он нужен?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2"/>
                </a:solidFill>
                <a:latin typeface="+mj-lt"/>
              </a:rPr>
              <a:t>исследования в образовании и доказательное управление качеством образования;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2"/>
                </a:solidFill>
                <a:latin typeface="+mj-lt"/>
              </a:rPr>
              <a:t>использование данных в профессиональной деятельности педагога;</a:t>
            </a:r>
            <a:endParaRPr lang="ru-RU" sz="1300" kern="1200" dirty="0">
              <a:solidFill>
                <a:schemeClr val="tx2"/>
              </a:solidFill>
              <a:latin typeface="+mj-lt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kern="12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организация исследований в ОО;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2"/>
                </a:solidFill>
                <a:latin typeface="+mj-lt"/>
              </a:rPr>
              <a:t>кейсы программы «Развивающая среда» с доказанной эффективностью;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2"/>
                </a:solidFill>
                <a:latin typeface="+mj-lt"/>
              </a:rPr>
              <a:t>проведение исследований с использованием конструктора исследовательских сервисов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38714E6-2C40-0C79-7423-8522E2B2457B}"/>
              </a:ext>
            </a:extLst>
          </p:cNvPr>
          <p:cNvSpPr/>
          <p:nvPr/>
        </p:nvSpPr>
        <p:spPr>
          <a:xfrm>
            <a:off x="7927626" y="2144237"/>
            <a:ext cx="4181516" cy="2880000"/>
          </a:xfrm>
          <a:prstGeom prst="roundRect">
            <a:avLst>
              <a:gd name="adj" fmla="val 2529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DF6722-E6E2-C0CB-C8A4-CB82E6FC570F}"/>
              </a:ext>
            </a:extLst>
          </p:cNvPr>
          <p:cNvSpPr txBox="1"/>
          <p:nvPr/>
        </p:nvSpPr>
        <p:spPr>
          <a:xfrm>
            <a:off x="8120219" y="2013260"/>
            <a:ext cx="1576117" cy="25622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31C2A7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Что узнаете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8669971-2C8D-C002-3F6B-B3DB78946F46}"/>
              </a:ext>
            </a:extLst>
          </p:cNvPr>
          <p:cNvSpPr txBox="1"/>
          <p:nvPr/>
        </p:nvSpPr>
        <p:spPr>
          <a:xfrm>
            <a:off x="3875678" y="2078716"/>
            <a:ext cx="1910188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Формат </a:t>
            </a:r>
          </a:p>
        </p:txBody>
      </p:sp>
      <p:sp>
        <p:nvSpPr>
          <p:cNvPr id="59" name="Круг: прозрачная заливка 58">
            <a:extLst>
              <a:ext uri="{FF2B5EF4-FFF2-40B4-BE49-F238E27FC236}">
                <a16:creationId xmlns:a16="http://schemas.microsoft.com/office/drawing/2014/main" id="{8F3E637C-56A1-F3C7-F026-DB3CDADFF57E}"/>
              </a:ext>
            </a:extLst>
          </p:cNvPr>
          <p:cNvSpPr/>
          <p:nvPr/>
        </p:nvSpPr>
        <p:spPr>
          <a:xfrm>
            <a:off x="6124811" y="6505505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929AF38-6830-08AE-0FA1-F82EFD8F323B}"/>
              </a:ext>
            </a:extLst>
          </p:cNvPr>
          <p:cNvSpPr txBox="1"/>
          <p:nvPr/>
        </p:nvSpPr>
        <p:spPr>
          <a:xfrm>
            <a:off x="-1610912" y="2637792"/>
            <a:ext cx="869673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500" dirty="0">
                <a:solidFill>
                  <a:schemeClr val="bg1"/>
                </a:solidFill>
                <a:latin typeface="+mj-lt"/>
              </a:rPr>
              <a:t>3</a:t>
            </a:r>
            <a:endParaRPr kumimoji="0" lang="ru-RU" sz="1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660668-2DC5-5750-03B5-1C7CC15BA1D9}"/>
              </a:ext>
            </a:extLst>
          </p:cNvPr>
          <p:cNvSpPr txBox="1"/>
          <p:nvPr/>
        </p:nvSpPr>
        <p:spPr>
          <a:xfrm>
            <a:off x="501954" y="5637066"/>
            <a:ext cx="6263579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Руководители образовательных организаций, их заместители, педагоги школ, детских садов, преподаватели колледжей, вузов, ИРО</a:t>
            </a:r>
            <a:endParaRPr lang="ru-RU" sz="1400" kern="1200" dirty="0">
              <a:solidFill>
                <a:schemeClr val="accent1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412052-443F-DBF2-9910-18EE33E48360}"/>
              </a:ext>
            </a:extLst>
          </p:cNvPr>
          <p:cNvSpPr txBox="1"/>
          <p:nvPr/>
        </p:nvSpPr>
        <p:spPr>
          <a:xfrm>
            <a:off x="3597785" y="2359096"/>
            <a:ext cx="3993838" cy="26314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" panose="020B0503040504020204" pitchFamily="34" charset="0"/>
              </a:rPr>
              <a:t>5 модулей с онлайн-встречами в интерактивном формате, практическими заданиями (4 общих и 2 на выбор для управленцев и педагогов);  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" panose="020B0503040504020204" pitchFamily="34" charset="0"/>
              </a:rPr>
              <a:t>итоговая работа - </a:t>
            </a:r>
            <a:r>
              <a:rPr lang="ru-RU" sz="1300" dirty="0">
                <a:solidFill>
                  <a:schemeClr val="tx2"/>
                </a:solidFill>
              </a:rPr>
              <a:t>разработка плана исследования, направленного на улучшение образовательной практики в образовательной организации;</a:t>
            </a:r>
            <a:endParaRPr lang="ru-RU" sz="1300" kern="1200" dirty="0">
              <a:solidFill>
                <a:schemeClr val="tx2"/>
              </a:solidFill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" panose="020B0503040504020204" pitchFamily="34" charset="0"/>
              </a:rPr>
              <a:t>итоговый вебинар — рефлексия и обмен опытом;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300" kern="1200" dirty="0">
                <a:solidFill>
                  <a:schemeClr val="tx2"/>
                </a:solidFill>
                <a:ea typeface="Verdana" panose="020B0604030504040204" pitchFamily="34" charset="0"/>
                <a:cs typeface="SB Sans Display" panose="020B0503040504020204" pitchFamily="34" charset="0"/>
              </a:rPr>
              <a:t>свидетельство государственного образца МГПУ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0F1A6A9-9135-E996-2545-9C6AC6B97D0A}"/>
              </a:ext>
            </a:extLst>
          </p:cNvPr>
          <p:cNvSpPr txBox="1">
            <a:spLocks/>
          </p:cNvSpPr>
          <p:nvPr/>
        </p:nvSpPr>
        <p:spPr>
          <a:xfrm>
            <a:off x="575326" y="256691"/>
            <a:ext cx="2238924" cy="1999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8000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35560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53975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71755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81119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417343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53567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8979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ct val="90000"/>
              </a:lnSpc>
              <a:spcAft>
                <a:spcPts val="0"/>
              </a:spcAft>
            </a:pPr>
            <a:r>
              <a:rPr lang="en-US" sz="2000" b="1" dirty="0">
                <a:solidFill>
                  <a:srgbClr val="95EC04"/>
                </a:solidFill>
                <a:latin typeface="+mj-lt"/>
              </a:rPr>
              <a:t>NEW</a:t>
            </a:r>
            <a:endParaRPr lang="en-RU" sz="3600" b="1" dirty="0">
              <a:solidFill>
                <a:srgbClr val="95EC04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727BD8-A427-C019-A629-8DC3801A513E}"/>
              </a:ext>
            </a:extLst>
          </p:cNvPr>
          <p:cNvSpPr txBox="1"/>
          <p:nvPr/>
        </p:nvSpPr>
        <p:spPr>
          <a:xfrm>
            <a:off x="9367563" y="5853393"/>
            <a:ext cx="2797040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hangingPunct="1"/>
            <a:r>
              <a:rPr lang="ru-RU" altLang="ru-RU" sz="1400" b="0" dirty="0">
                <a:solidFill>
                  <a:srgbClr val="31C1A6"/>
                </a:solidFill>
              </a:rPr>
              <a:t>ГАОУ ВО МГПУ совместно с Благотворительным фондом «Вклад в будущее»</a:t>
            </a:r>
          </a:p>
        </p:txBody>
      </p:sp>
      <p:sp>
        <p:nvSpPr>
          <p:cNvPr id="3" name="!!упр">
            <a:extLst>
              <a:ext uri="{FF2B5EF4-FFF2-40B4-BE49-F238E27FC236}">
                <a16:creationId xmlns:a16="http://schemas.microsoft.com/office/drawing/2014/main" id="{725C8257-6F37-60C2-0911-8E9260C2F838}"/>
              </a:ext>
            </a:extLst>
          </p:cNvPr>
          <p:cNvSpPr txBox="1"/>
          <p:nvPr/>
        </p:nvSpPr>
        <p:spPr>
          <a:xfrm>
            <a:off x="563082" y="709520"/>
            <a:ext cx="8194901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chemeClr val="bg1">
                    <a:lumMod val="85000"/>
                  </a:schemeClr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УПРАВЛЕНЦЫ И ПЕДАГОГИ (ноябрь-декабрь 2026)</a:t>
            </a:r>
            <a:endParaRPr lang="ru-RU" sz="1600" b="1" kern="1200" dirty="0">
              <a:solidFill>
                <a:schemeClr val="bg1">
                  <a:lumMod val="85000"/>
                </a:schemeClr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D4C473-355D-0E97-8168-C2E08EFDDF30}"/>
              </a:ext>
            </a:extLst>
          </p:cNvPr>
          <p:cNvSpPr txBox="1"/>
          <p:nvPr/>
        </p:nvSpPr>
        <p:spPr>
          <a:xfrm>
            <a:off x="7718264" y="5143664"/>
            <a:ext cx="3779352" cy="2666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5000"/>
              </a:lnSpc>
              <a:spcAft>
                <a:spcPts val="600"/>
              </a:spcAft>
            </a:pPr>
            <a:r>
              <a:rPr lang="ru-RU" sz="1800" b="1" kern="1200" dirty="0">
                <a:solidFill>
                  <a:srgbClr val="00ECC7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Предварительная запись:</a:t>
            </a:r>
            <a:endParaRPr lang="ru-RU" sz="1800" kern="1200" dirty="0">
              <a:solidFill>
                <a:srgbClr val="00ECC7"/>
              </a:solidFill>
              <a:latin typeface="+mj-lt"/>
              <a:ea typeface="Verdana" panose="020B060403050404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78DA01-2AAF-9CF5-876D-DDD9658B35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87810" y="5672309"/>
            <a:ext cx="1083925" cy="108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3042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929D5-F042-0706-4ED1-2436EB880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0F690978-2116-4755-ADC9-A8EAE619C6FD}"/>
              </a:ext>
            </a:extLst>
          </p:cNvPr>
          <p:cNvSpPr/>
          <p:nvPr/>
        </p:nvSpPr>
        <p:spPr>
          <a:xfrm>
            <a:off x="610431" y="2188396"/>
            <a:ext cx="6971897" cy="269577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76200" dist="38100" dir="2700000" algn="tl" rotWithShape="0">
              <a:prstClr val="black">
                <a:alpha val="25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9010A1-F174-161B-56CF-A6A424968E32}"/>
              </a:ext>
            </a:extLst>
          </p:cNvPr>
          <p:cNvSpPr txBox="1"/>
          <p:nvPr/>
        </p:nvSpPr>
        <p:spPr>
          <a:xfrm>
            <a:off x="788387" y="2270679"/>
            <a:ext cx="1146406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 курсе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D2C0D4-4A59-7EBF-E1FF-C5980B92F1EA}"/>
              </a:ext>
            </a:extLst>
          </p:cNvPr>
          <p:cNvSpPr txBox="1"/>
          <p:nvPr/>
        </p:nvSpPr>
        <p:spPr>
          <a:xfrm>
            <a:off x="787764" y="2785086"/>
            <a:ext cx="3028862" cy="1446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  <a:buClr>
                <a:srgbClr val="1C4F5F"/>
              </a:buClr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Практический курс, который поможет переосмыслить подходы к управлению через призму </a:t>
            </a:r>
            <a:r>
              <a:rPr lang="ru-RU" sz="1400" kern="1200" dirty="0" err="1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человекоцентричности</a:t>
            </a: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. </a:t>
            </a:r>
          </a:p>
          <a:p>
            <a:pPr algn="l">
              <a:spcAft>
                <a:spcPts val="600"/>
              </a:spcAft>
              <a:buClr>
                <a:srgbClr val="1C4F5F"/>
              </a:buClr>
            </a:pPr>
            <a:endParaRPr lang="ru-RU" sz="1400" kern="1200" dirty="0">
              <a:solidFill>
                <a:srgbClr val="1C4F5F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algn="l">
              <a:spcAft>
                <a:spcPts val="600"/>
              </a:spcAft>
              <a:buClr>
                <a:srgbClr val="1C4F5F"/>
              </a:buClr>
            </a:pPr>
            <a:r>
              <a:rPr lang="ru-RU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40 часов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E23FB51-F615-E883-9B16-FC015111372D}"/>
              </a:ext>
            </a:extLst>
          </p:cNvPr>
          <p:cNvSpPr txBox="1"/>
          <p:nvPr/>
        </p:nvSpPr>
        <p:spPr>
          <a:xfrm>
            <a:off x="501954" y="1060000"/>
            <a:ext cx="11955462" cy="587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3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ППК </a:t>
            </a:r>
            <a:r>
              <a:rPr lang="ru-RU" sz="32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</a:rPr>
              <a:t>«</a:t>
            </a:r>
            <a:r>
              <a:rPr lang="ru-RU" sz="3200" b="1" kern="1200" dirty="0" err="1">
                <a:solidFill>
                  <a:srgbClr val="31C2A7"/>
                </a:solidFill>
                <a:latin typeface="+mj-lt"/>
                <a:ea typeface="Verdana" panose="020B0604030504040204" pitchFamily="34" charset="0"/>
              </a:rPr>
              <a:t>Человекоцентричное</a:t>
            </a:r>
            <a:r>
              <a:rPr lang="ru-RU" sz="32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ru-RU" sz="32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управление ОО»</a:t>
            </a:r>
            <a:r>
              <a:rPr lang="ru-RU" sz="3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3200" kern="1200" dirty="0">
              <a:solidFill>
                <a:srgbClr val="1C4F5F"/>
              </a:solidFill>
              <a:latin typeface="SB Sans Display Semibold" panose="020B0703040504020204" pitchFamily="34" charset="0"/>
              <a:ea typeface="Verdana" panose="020B060403050404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BAAE4-6CE4-E446-E99B-F099735FB4AC}"/>
              </a:ext>
            </a:extLst>
          </p:cNvPr>
          <p:cNvSpPr txBox="1"/>
          <p:nvPr/>
        </p:nvSpPr>
        <p:spPr>
          <a:xfrm>
            <a:off x="610431" y="5255116"/>
            <a:ext cx="2814918" cy="2666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5000"/>
              </a:lnSpc>
              <a:spcAft>
                <a:spcPts val="600"/>
              </a:spcAft>
            </a:pPr>
            <a:r>
              <a:rPr lang="ru-RU" sz="18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Для кого</a:t>
            </a:r>
            <a:endParaRPr lang="ru-RU" sz="1800" kern="1200" dirty="0">
              <a:solidFill>
                <a:srgbClr val="1C4F5F"/>
              </a:solidFill>
              <a:latin typeface="+mj-lt"/>
              <a:ea typeface="Verdan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D7174B-31F1-8D89-5B3F-FB9963752B38}"/>
              </a:ext>
            </a:extLst>
          </p:cNvPr>
          <p:cNvSpPr txBox="1"/>
          <p:nvPr/>
        </p:nvSpPr>
        <p:spPr>
          <a:xfrm>
            <a:off x="8045141" y="2359096"/>
            <a:ext cx="3600616" cy="28161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Что такое </a:t>
            </a:r>
            <a:r>
              <a:rPr lang="ru-RU" sz="1400" kern="1200" dirty="0" err="1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человекоцентричность</a:t>
            </a:r>
            <a:r>
              <a:rPr lang="ru-RU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 и как она меняет управленческие решения.  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 Стили управления: какие работают на доверие, а какие — на сопротивление.  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Критерии «</a:t>
            </a:r>
            <a:r>
              <a:rPr lang="ru-RU" sz="1400" kern="1200" dirty="0" err="1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человекоцентричной</a:t>
            </a:r>
            <a:r>
              <a:rPr lang="ru-RU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» практики: как оценить свою организацию.  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" panose="020B0503040504020204" pitchFamily="34" charset="0"/>
              </a:rPr>
              <a:t>Инструменты программы «Развивающая среда» для создания культуры, где каждый растет. 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38714E6-2C40-0C79-7423-8522E2B2457B}"/>
              </a:ext>
            </a:extLst>
          </p:cNvPr>
          <p:cNvSpPr/>
          <p:nvPr/>
        </p:nvSpPr>
        <p:spPr>
          <a:xfrm>
            <a:off x="7972746" y="2295094"/>
            <a:ext cx="3734232" cy="2880157"/>
          </a:xfrm>
          <a:prstGeom prst="roundRect">
            <a:avLst>
              <a:gd name="adj" fmla="val 2529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DF6722-E6E2-C0CB-C8A4-CB82E6FC570F}"/>
              </a:ext>
            </a:extLst>
          </p:cNvPr>
          <p:cNvSpPr txBox="1"/>
          <p:nvPr/>
        </p:nvSpPr>
        <p:spPr>
          <a:xfrm>
            <a:off x="8120219" y="2013260"/>
            <a:ext cx="1576117" cy="25622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31C2A7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Что узнаете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8669971-2C8D-C002-3F6B-B3DB78946F46}"/>
              </a:ext>
            </a:extLst>
          </p:cNvPr>
          <p:cNvSpPr txBox="1"/>
          <p:nvPr/>
        </p:nvSpPr>
        <p:spPr>
          <a:xfrm>
            <a:off x="4183441" y="2270679"/>
            <a:ext cx="1910188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Формат </a:t>
            </a:r>
          </a:p>
        </p:txBody>
      </p:sp>
      <p:sp>
        <p:nvSpPr>
          <p:cNvPr id="59" name="Круг: прозрачная заливка 58">
            <a:extLst>
              <a:ext uri="{FF2B5EF4-FFF2-40B4-BE49-F238E27FC236}">
                <a16:creationId xmlns:a16="http://schemas.microsoft.com/office/drawing/2014/main" id="{8F3E637C-56A1-F3C7-F026-DB3CDADFF57E}"/>
              </a:ext>
            </a:extLst>
          </p:cNvPr>
          <p:cNvSpPr/>
          <p:nvPr/>
        </p:nvSpPr>
        <p:spPr>
          <a:xfrm>
            <a:off x="6952708" y="6514597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929AF38-6830-08AE-0FA1-F82EFD8F323B}"/>
              </a:ext>
            </a:extLst>
          </p:cNvPr>
          <p:cNvSpPr txBox="1"/>
          <p:nvPr/>
        </p:nvSpPr>
        <p:spPr>
          <a:xfrm>
            <a:off x="-1610912" y="2637792"/>
            <a:ext cx="869673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n-ea"/>
                <a:cs typeface="+mn-cs"/>
                <a:sym typeface="Helvetica Neue"/>
              </a:rPr>
              <a:t>2</a:t>
            </a:r>
            <a:endParaRPr kumimoji="0" lang="ru-RU" sz="11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660668-2DC5-5750-03B5-1C7CC15BA1D9}"/>
              </a:ext>
            </a:extLst>
          </p:cNvPr>
          <p:cNvSpPr txBox="1"/>
          <p:nvPr/>
        </p:nvSpPr>
        <p:spPr>
          <a:xfrm>
            <a:off x="529119" y="5584197"/>
            <a:ext cx="3991704" cy="1169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Руководители образовательных организаций, их заместители и управленческие команды, готовые развивать организации без «жесткой руки», но с вниманием к людям.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412052-443F-DBF2-9910-18EE33E48360}"/>
              </a:ext>
            </a:extLst>
          </p:cNvPr>
          <p:cNvSpPr txBox="1"/>
          <p:nvPr/>
        </p:nvSpPr>
        <p:spPr>
          <a:xfrm>
            <a:off x="3682151" y="2754085"/>
            <a:ext cx="3779352" cy="20313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4 модуля с онлайн-уроками, разбором кейсов и интерактивными семинарами.  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Итоговая сессия — рефлексия и обмен опытом. 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Дальнейшее сопровождение.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r>
              <a:rPr lang="ru-RU" sz="1400" kern="1200" dirty="0">
                <a:solidFill>
                  <a:srgbClr val="1C4F5F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Свидетельство государственного образца МГПУ</a:t>
            </a:r>
          </a:p>
          <a:p>
            <a:pPr marL="285750" indent="-285750" algn="l">
              <a:spcAft>
                <a:spcPts val="600"/>
              </a:spcAft>
              <a:buClr>
                <a:srgbClr val="1C4F5F"/>
              </a:buClr>
              <a:buFont typeface="Arial" panose="020B0604020202020204" pitchFamily="34" charset="0"/>
              <a:buChar char="•"/>
            </a:pPr>
            <a:endParaRPr lang="ru-RU" sz="1400" kern="1200" dirty="0">
              <a:solidFill>
                <a:srgbClr val="1C4F5F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0F1A6A9-9135-E996-2545-9C6AC6B97D0A}"/>
              </a:ext>
            </a:extLst>
          </p:cNvPr>
          <p:cNvSpPr txBox="1">
            <a:spLocks/>
          </p:cNvSpPr>
          <p:nvPr/>
        </p:nvSpPr>
        <p:spPr>
          <a:xfrm>
            <a:off x="575326" y="256691"/>
            <a:ext cx="2238924" cy="1999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8000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35560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53975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717550" marR="0" indent="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81119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417343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53567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89790" algn="l" defTabSz="42651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4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ct val="90000"/>
              </a:lnSpc>
              <a:spcAft>
                <a:spcPts val="0"/>
              </a:spcAft>
            </a:pPr>
            <a:r>
              <a:rPr lang="en-US" sz="2000" b="1" dirty="0">
                <a:solidFill>
                  <a:srgbClr val="95EC04"/>
                </a:solidFill>
                <a:latin typeface="+mj-lt"/>
              </a:rPr>
              <a:t>NEW</a:t>
            </a:r>
            <a:endParaRPr lang="en-RU" sz="3600" b="1" dirty="0">
              <a:solidFill>
                <a:srgbClr val="95EC04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24CA85-7617-F4B7-6544-AB0FA1BE083C}"/>
              </a:ext>
            </a:extLst>
          </p:cNvPr>
          <p:cNvSpPr txBox="1"/>
          <p:nvPr/>
        </p:nvSpPr>
        <p:spPr>
          <a:xfrm>
            <a:off x="6510597" y="5264208"/>
            <a:ext cx="3779352" cy="2666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5000"/>
              </a:lnSpc>
              <a:spcAft>
                <a:spcPts val="600"/>
              </a:spcAft>
            </a:pPr>
            <a:r>
              <a:rPr lang="ru-RU" sz="1800" b="1" kern="1200" dirty="0">
                <a:solidFill>
                  <a:srgbClr val="00ECC7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Предварительная запись</a:t>
            </a:r>
            <a:r>
              <a:rPr lang="ru-RU" sz="1800" b="1" kern="1200" dirty="0">
                <a:solidFill>
                  <a:srgbClr val="00ECC7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:</a:t>
            </a:r>
            <a:endParaRPr lang="ru-RU" sz="1800" kern="1200" dirty="0">
              <a:solidFill>
                <a:srgbClr val="00ECC7"/>
              </a:solidFill>
              <a:latin typeface="+mj-lt"/>
              <a:ea typeface="Verdan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727BD8-A427-C019-A629-8DC3801A513E}"/>
              </a:ext>
            </a:extLst>
          </p:cNvPr>
          <p:cNvSpPr txBox="1"/>
          <p:nvPr/>
        </p:nvSpPr>
        <p:spPr>
          <a:xfrm>
            <a:off x="8215191" y="6178064"/>
            <a:ext cx="3595445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hangingPunct="1"/>
            <a:r>
              <a:rPr lang="ru-RU" altLang="ru-RU" sz="1400" b="0" dirty="0">
                <a:solidFill>
                  <a:srgbClr val="31C1A6"/>
                </a:solidFill>
              </a:rPr>
              <a:t>ГАОУ ВО МГПУ совместно с Благотворительным фондом «Вклад в будущее»</a:t>
            </a:r>
          </a:p>
        </p:txBody>
      </p:sp>
      <p:sp>
        <p:nvSpPr>
          <p:cNvPr id="6" name="!!упр">
            <a:extLst>
              <a:ext uri="{FF2B5EF4-FFF2-40B4-BE49-F238E27FC236}">
                <a16:creationId xmlns:a16="http://schemas.microsoft.com/office/drawing/2014/main" id="{5B73FCC5-F4BA-52D7-39B4-E86453D63376}"/>
              </a:ext>
            </a:extLst>
          </p:cNvPr>
          <p:cNvSpPr txBox="1"/>
          <p:nvPr/>
        </p:nvSpPr>
        <p:spPr>
          <a:xfrm>
            <a:off x="575326" y="714816"/>
            <a:ext cx="4464461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chemeClr val="bg1">
                    <a:lumMod val="85000"/>
                  </a:schemeClr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УПРАВЛЕНЦЫ  </a:t>
            </a:r>
            <a:r>
              <a:rPr lang="ru-RU" sz="1800" b="1" kern="1200">
                <a:solidFill>
                  <a:schemeClr val="bg1">
                    <a:lumMod val="85000"/>
                  </a:schemeClr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Январь-февраль 2027</a:t>
            </a:r>
            <a:endParaRPr lang="ru-RU" sz="1600" b="1" kern="1200" dirty="0">
              <a:solidFill>
                <a:schemeClr val="bg1">
                  <a:lumMod val="85000"/>
                </a:schemeClr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71DB98-C4BB-EB15-13F4-9FE57DC1F1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55103" y="5896833"/>
            <a:ext cx="1019895" cy="101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7374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AE19B-AD07-0946-77D4-54AE80DA3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>
            <a:extLst>
              <a:ext uri="{FF2B5EF4-FFF2-40B4-BE49-F238E27FC236}">
                <a16:creationId xmlns:a16="http://schemas.microsoft.com/office/drawing/2014/main" id="{3BC7E448-4C3E-9FDF-6D24-6CA1DDB47660}"/>
              </a:ext>
            </a:extLst>
          </p:cNvPr>
          <p:cNvSpPr txBox="1"/>
          <p:nvPr/>
        </p:nvSpPr>
        <p:spPr>
          <a:xfrm>
            <a:off x="555132" y="615659"/>
            <a:ext cx="9985062" cy="513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3200" b="1" i="0" u="none" strike="noStrike" dirty="0">
                <a:solidFill>
                  <a:schemeClr val="tx2"/>
                </a:solidFill>
                <a:effectLst/>
              </a:rPr>
              <a:t>Образовательные материалы для</a:t>
            </a:r>
            <a:r>
              <a:rPr lang="ru-RU" sz="3200" b="0" i="0" u="none" strike="noStrike" dirty="0">
                <a:solidFill>
                  <a:schemeClr val="tx2"/>
                </a:solidFill>
                <a:effectLst/>
              </a:rPr>
              <a:t> </a:t>
            </a:r>
            <a:r>
              <a:rPr lang="ru-RU" sz="3200" b="1" i="0" u="none" strike="noStrike" dirty="0">
                <a:solidFill>
                  <a:schemeClr val="tx2"/>
                </a:solidFill>
                <a:effectLst/>
              </a:rPr>
              <a:t>родителей </a:t>
            </a:r>
            <a:endParaRPr lang="ru-RU" sz="4000" b="1" kern="1200" dirty="0">
              <a:solidFill>
                <a:srgbClr val="31C2A7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B1A0D6-6761-002D-F979-3C6D633EB72B}"/>
              </a:ext>
            </a:extLst>
          </p:cNvPr>
          <p:cNvSpPr txBox="1"/>
          <p:nvPr/>
        </p:nvSpPr>
        <p:spPr>
          <a:xfrm>
            <a:off x="-1201688" y="1747229"/>
            <a:ext cx="869673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n-ea"/>
                <a:cs typeface="+mn-cs"/>
                <a:sym typeface="Helvetica Neue"/>
              </a:rPr>
              <a:t>3</a:t>
            </a:r>
            <a:endParaRPr kumimoji="0" lang="ru-RU" sz="13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n-ea"/>
              <a:cs typeface="+mn-cs"/>
              <a:sym typeface="Helvetica Neue"/>
            </a:endParaRPr>
          </a:p>
        </p:txBody>
      </p:sp>
      <p:pic>
        <p:nvPicPr>
          <p:cNvPr id="5" name="Рисунок 4" descr="Изображение выглядит как текст, электроника, снимок экрана, мультимедиа">
            <a:extLst>
              <a:ext uri="{FF2B5EF4-FFF2-40B4-BE49-F238E27FC236}">
                <a16:creationId xmlns:a16="http://schemas.microsoft.com/office/drawing/2014/main" id="{ABB19EF6-FFE1-BABF-C840-A39B5F4C9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4526" y="2384617"/>
            <a:ext cx="7200000" cy="5426998"/>
          </a:xfrm>
          <a:custGeom>
            <a:avLst/>
            <a:gdLst>
              <a:gd name="connsiteX0" fmla="*/ 1167703 w 6633635"/>
              <a:gd name="connsiteY0" fmla="*/ 1101017 h 4975225"/>
              <a:gd name="connsiteX1" fmla="*/ 1167703 w 6633635"/>
              <a:gd name="connsiteY1" fmla="*/ 3549017 h 4975225"/>
              <a:gd name="connsiteX2" fmla="*/ 5505703 w 6633635"/>
              <a:gd name="connsiteY2" fmla="*/ 3549017 h 4975225"/>
              <a:gd name="connsiteX3" fmla="*/ 5505703 w 6633635"/>
              <a:gd name="connsiteY3" fmla="*/ 1101017 h 4975225"/>
              <a:gd name="connsiteX4" fmla="*/ 0 w 6633635"/>
              <a:gd name="connsiteY4" fmla="*/ 0 h 4975225"/>
              <a:gd name="connsiteX5" fmla="*/ 6633635 w 6633635"/>
              <a:gd name="connsiteY5" fmla="*/ 0 h 4975225"/>
              <a:gd name="connsiteX6" fmla="*/ 6633635 w 6633635"/>
              <a:gd name="connsiteY6" fmla="*/ 4975225 h 4975225"/>
              <a:gd name="connsiteX7" fmla="*/ 0 w 6633635"/>
              <a:gd name="connsiteY7" fmla="*/ 4975225 h 497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3635" h="4975225">
                <a:moveTo>
                  <a:pt x="1167703" y="1101017"/>
                </a:moveTo>
                <a:lnTo>
                  <a:pt x="1167703" y="3549017"/>
                </a:lnTo>
                <a:lnTo>
                  <a:pt x="5505703" y="3549017"/>
                </a:lnTo>
                <a:lnTo>
                  <a:pt x="5505703" y="1101017"/>
                </a:lnTo>
                <a:close/>
                <a:moveTo>
                  <a:pt x="0" y="0"/>
                </a:moveTo>
                <a:lnTo>
                  <a:pt x="6633635" y="0"/>
                </a:lnTo>
                <a:lnTo>
                  <a:pt x="6633635" y="4975225"/>
                </a:lnTo>
                <a:lnTo>
                  <a:pt x="0" y="4975225"/>
                </a:lnTo>
                <a:close/>
              </a:path>
            </a:pathLst>
          </a:cu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98E6C0-ABDA-951B-2D44-B4FBFFE5A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526" y="3603826"/>
            <a:ext cx="4736000" cy="266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29AA48-5557-4741-85C4-838323FFBE7A}"/>
              </a:ext>
            </a:extLst>
          </p:cNvPr>
          <p:cNvSpPr txBox="1"/>
          <p:nvPr/>
        </p:nvSpPr>
        <p:spPr>
          <a:xfrm>
            <a:off x="8176115" y="3042723"/>
            <a:ext cx="3206863" cy="3170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242" tIns="47242" rIns="47242" bIns="47242" numCol="1" spcCol="38100" rtlCol="0" anchor="ctr" anchorCtr="0">
            <a:spAutoFit/>
          </a:bodyPr>
          <a:lstStyle/>
          <a:p>
            <a:pPr algn="l" defTabSz="944850">
              <a:lnSpc>
                <a:spcPct val="90000"/>
              </a:lnSpc>
            </a:pPr>
            <a:r>
              <a:rPr lang="en-US" sz="1600" b="1" dirty="0">
                <a:solidFill>
                  <a:srgbClr val="1C4F5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hlinkClick r:id="rId4"/>
              </a:rPr>
              <a:t>family.vbudushee.ru</a:t>
            </a:r>
            <a:endParaRPr lang="en-US" sz="1600" b="1" dirty="0">
              <a:solidFill>
                <a:srgbClr val="1C4F5F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547709-BE2A-8A34-7B9C-4F71B07AA1D8}"/>
              </a:ext>
            </a:extLst>
          </p:cNvPr>
          <p:cNvSpPr txBox="1"/>
          <p:nvPr/>
        </p:nvSpPr>
        <p:spPr>
          <a:xfrm>
            <a:off x="823466" y="2584368"/>
            <a:ext cx="4668383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b="1" kern="100" dirty="0">
                <a:solidFill>
                  <a:srgbClr val="1C4F5F"/>
                </a:solidFill>
                <a:latin typeface="+mj-lt"/>
                <a:cs typeface="Times New Roman" panose="02020603050405020304" pitchFamily="18" charset="0"/>
              </a:rPr>
              <a:t>Материалы проекта помогут: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580A9B0-1BF8-7EA2-F5B1-37F890C9108D}"/>
              </a:ext>
            </a:extLst>
          </p:cNvPr>
          <p:cNvGrpSpPr/>
          <p:nvPr/>
        </p:nvGrpSpPr>
        <p:grpSpPr>
          <a:xfrm>
            <a:off x="823465" y="3008026"/>
            <a:ext cx="4668383" cy="541687"/>
            <a:chOff x="610052" y="3485416"/>
            <a:chExt cx="4668383" cy="541687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9313DB53-2132-30B8-E127-5280AA4D8033}"/>
                </a:ext>
              </a:extLst>
            </p:cNvPr>
            <p:cNvSpPr/>
            <p:nvPr/>
          </p:nvSpPr>
          <p:spPr>
            <a:xfrm>
              <a:off x="610052" y="3485416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6A6FF7-6374-BCDA-AC6F-F6FFD5E52DD1}"/>
                </a:ext>
              </a:extLst>
            </p:cNvPr>
            <p:cNvSpPr txBox="1"/>
            <p:nvPr/>
          </p:nvSpPr>
          <p:spPr>
            <a:xfrm>
              <a:off x="1313575" y="3485416"/>
              <a:ext cx="3964860" cy="5416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понять, как формируется личность ребёнка</a:t>
              </a: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91A32410-D079-F400-1E0A-DFC88273BA5E}"/>
              </a:ext>
            </a:extLst>
          </p:cNvPr>
          <p:cNvSpPr/>
          <p:nvPr/>
        </p:nvSpPr>
        <p:spPr>
          <a:xfrm>
            <a:off x="610051" y="2351672"/>
            <a:ext cx="5256000" cy="5688000"/>
          </a:xfrm>
          <a:prstGeom prst="roundRect">
            <a:avLst>
              <a:gd name="adj" fmla="val 2317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/>
            <a:endParaRPr lang="ru-RU" sz="3200" dirty="0">
              <a:solidFill>
                <a:srgbClr val="1C4F5F"/>
              </a:solidFill>
              <a:latin typeface="Helvetica Neue Medium"/>
              <a:sym typeface="Helvetica Neue Medium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D1D95DF1-6A38-AD3A-ADDB-AD16F78EAA00}"/>
              </a:ext>
            </a:extLst>
          </p:cNvPr>
          <p:cNvGrpSpPr/>
          <p:nvPr/>
        </p:nvGrpSpPr>
        <p:grpSpPr>
          <a:xfrm>
            <a:off x="823465" y="3741861"/>
            <a:ext cx="4547950" cy="1300582"/>
            <a:chOff x="610052" y="3440162"/>
            <a:chExt cx="4547950" cy="1300582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8AE2D0D1-EA8A-57E2-4B96-F8B3416252EF}"/>
                </a:ext>
              </a:extLst>
            </p:cNvPr>
            <p:cNvSpPr/>
            <p:nvPr/>
          </p:nvSpPr>
          <p:spPr>
            <a:xfrm>
              <a:off x="610052" y="3440162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67352A-ECAF-218F-5371-19C328019873}"/>
                </a:ext>
              </a:extLst>
            </p:cNvPr>
            <p:cNvSpPr txBox="1"/>
            <p:nvPr/>
          </p:nvSpPr>
          <p:spPr>
            <a:xfrm>
              <a:off x="1313574" y="4199057"/>
              <a:ext cx="3844428" cy="5416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выстроить доверительные отношения в семье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5EC5259-71C6-26CE-4086-CF67AF627F91}"/>
              </a:ext>
            </a:extLst>
          </p:cNvPr>
          <p:cNvGrpSpPr/>
          <p:nvPr/>
        </p:nvGrpSpPr>
        <p:grpSpPr>
          <a:xfrm>
            <a:off x="823465" y="3598655"/>
            <a:ext cx="4781061" cy="1442101"/>
            <a:chOff x="610052" y="2670467"/>
            <a:chExt cx="4781061" cy="1442101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2C330746-223A-6054-F603-0B063AB93217}"/>
                </a:ext>
              </a:extLst>
            </p:cNvPr>
            <p:cNvSpPr/>
            <p:nvPr/>
          </p:nvSpPr>
          <p:spPr>
            <a:xfrm>
              <a:off x="610052" y="3572568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BF1F1B9-DDC6-5FC6-803F-8DF0CC50ABD8}"/>
                </a:ext>
              </a:extLst>
            </p:cNvPr>
            <p:cNvSpPr txBox="1"/>
            <p:nvPr/>
          </p:nvSpPr>
          <p:spPr>
            <a:xfrm>
              <a:off x="1313575" y="2670467"/>
              <a:ext cx="4077538" cy="763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поддержать ребенка в преодолении возрастных трудностей и выстраивании отношений со сверстниками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B66F2DA6-0A9C-A605-D097-99E643211AE9}"/>
              </a:ext>
            </a:extLst>
          </p:cNvPr>
          <p:cNvGrpSpPr/>
          <p:nvPr/>
        </p:nvGrpSpPr>
        <p:grpSpPr>
          <a:xfrm>
            <a:off x="823465" y="5181258"/>
            <a:ext cx="4617537" cy="541687"/>
            <a:chOff x="610052" y="3495487"/>
            <a:chExt cx="4617537" cy="541687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F1E9CF72-2694-030B-DD96-40014E710420}"/>
                </a:ext>
              </a:extLst>
            </p:cNvPr>
            <p:cNvSpPr/>
            <p:nvPr/>
          </p:nvSpPr>
          <p:spPr>
            <a:xfrm>
              <a:off x="610052" y="3495487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B828860-62CF-431A-484F-241C853B975E}"/>
                </a:ext>
              </a:extLst>
            </p:cNvPr>
            <p:cNvSpPr txBox="1"/>
            <p:nvPr/>
          </p:nvSpPr>
          <p:spPr>
            <a:xfrm>
              <a:off x="1313574" y="3495487"/>
              <a:ext cx="3914015" cy="5416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сделать совместный досуг приятным и развивающим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3EADA1C-5646-545E-FFF9-DFC00F25D6D5}"/>
              </a:ext>
            </a:extLst>
          </p:cNvPr>
          <p:cNvSpPr txBox="1"/>
          <p:nvPr/>
        </p:nvSpPr>
        <p:spPr>
          <a:xfrm>
            <a:off x="569053" y="1509557"/>
            <a:ext cx="10639191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kern="100" dirty="0">
                <a:solidFill>
                  <a:srgbClr val="1C4F5F"/>
                </a:solidFill>
                <a:latin typeface="+mj-lt"/>
                <a:cs typeface="Times New Roman" panose="02020603050405020304" pitchFamily="18" charset="0"/>
              </a:rPr>
              <a:t>Просветительские материалы для родительских чатов, дистанционный курс для родителей, подкасты, хрестоматия художественной литературы, мультфильмы, навигаторы по развитию мягких навыков и др.</a:t>
            </a:r>
          </a:p>
        </p:txBody>
      </p:sp>
      <p:sp>
        <p:nvSpPr>
          <p:cNvPr id="38" name="!!Педагоги">
            <a:extLst>
              <a:ext uri="{FF2B5EF4-FFF2-40B4-BE49-F238E27FC236}">
                <a16:creationId xmlns:a16="http://schemas.microsoft.com/office/drawing/2014/main" id="{48BE4382-2CC4-94CC-1255-E882F61306BE}"/>
              </a:ext>
            </a:extLst>
          </p:cNvPr>
          <p:cNvSpPr txBox="1"/>
          <p:nvPr/>
        </p:nvSpPr>
        <p:spPr>
          <a:xfrm>
            <a:off x="871480" y="58269"/>
            <a:ext cx="4808929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chemeClr val="bg1">
                    <a:lumMod val="85000"/>
                  </a:schemeClr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Онлайн</a:t>
            </a:r>
            <a:endParaRPr lang="ru-RU" sz="1600" b="1" kern="1200" dirty="0">
              <a:solidFill>
                <a:schemeClr val="bg1">
                  <a:lumMod val="85000"/>
                </a:schemeClr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645AA8-9FBF-5941-BD5F-5A6E89FAA5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82179" y="2402725"/>
            <a:ext cx="957003" cy="95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1512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F0F8F-D617-5350-190B-87775E2C0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электроника, снимок экрана, мультимедиа&#10;&#10;Автоматически созданное описание">
            <a:extLst>
              <a:ext uri="{FF2B5EF4-FFF2-40B4-BE49-F238E27FC236}">
                <a16:creationId xmlns:a16="http://schemas.microsoft.com/office/drawing/2014/main" id="{BE7BF64E-5D7D-60B3-97A4-547ACE5C18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4822" y="2750100"/>
            <a:ext cx="7200000" cy="5426998"/>
          </a:xfrm>
          <a:custGeom>
            <a:avLst/>
            <a:gdLst>
              <a:gd name="connsiteX0" fmla="*/ 1167703 w 6633635"/>
              <a:gd name="connsiteY0" fmla="*/ 1101017 h 4975225"/>
              <a:gd name="connsiteX1" fmla="*/ 1167703 w 6633635"/>
              <a:gd name="connsiteY1" fmla="*/ 3549017 h 4975225"/>
              <a:gd name="connsiteX2" fmla="*/ 5505703 w 6633635"/>
              <a:gd name="connsiteY2" fmla="*/ 3549017 h 4975225"/>
              <a:gd name="connsiteX3" fmla="*/ 5505703 w 6633635"/>
              <a:gd name="connsiteY3" fmla="*/ 1101017 h 4975225"/>
              <a:gd name="connsiteX4" fmla="*/ 0 w 6633635"/>
              <a:gd name="connsiteY4" fmla="*/ 0 h 4975225"/>
              <a:gd name="connsiteX5" fmla="*/ 6633635 w 6633635"/>
              <a:gd name="connsiteY5" fmla="*/ 0 h 4975225"/>
              <a:gd name="connsiteX6" fmla="*/ 6633635 w 6633635"/>
              <a:gd name="connsiteY6" fmla="*/ 4975225 h 4975225"/>
              <a:gd name="connsiteX7" fmla="*/ 0 w 6633635"/>
              <a:gd name="connsiteY7" fmla="*/ 4975225 h 497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3635" h="4975225">
                <a:moveTo>
                  <a:pt x="1167703" y="1101017"/>
                </a:moveTo>
                <a:lnTo>
                  <a:pt x="1167703" y="3549017"/>
                </a:lnTo>
                <a:lnTo>
                  <a:pt x="5505703" y="3549017"/>
                </a:lnTo>
                <a:lnTo>
                  <a:pt x="5505703" y="1101017"/>
                </a:lnTo>
                <a:close/>
                <a:moveTo>
                  <a:pt x="0" y="0"/>
                </a:moveTo>
                <a:lnTo>
                  <a:pt x="6633635" y="0"/>
                </a:lnTo>
                <a:lnTo>
                  <a:pt x="6633635" y="4975225"/>
                </a:lnTo>
                <a:lnTo>
                  <a:pt x="0" y="4975225"/>
                </a:lnTo>
                <a:close/>
              </a:path>
            </a:pathLst>
          </a:cu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FEA84742-8801-8527-AEB7-EED9BF815C2C}"/>
              </a:ext>
            </a:extLst>
          </p:cNvPr>
          <p:cNvSpPr txBox="1"/>
          <p:nvPr/>
        </p:nvSpPr>
        <p:spPr>
          <a:xfrm>
            <a:off x="610052" y="1095240"/>
            <a:ext cx="9189268" cy="618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40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Онлайн курс </a:t>
            </a:r>
            <a:r>
              <a:rPr lang="ru-RU" sz="40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«Семья на эмоциях»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FA1AFC-83D5-3E3B-273D-2B9E25174957}"/>
              </a:ext>
            </a:extLst>
          </p:cNvPr>
          <p:cNvSpPr txBox="1"/>
          <p:nvPr/>
        </p:nvSpPr>
        <p:spPr>
          <a:xfrm>
            <a:off x="8384714" y="3282098"/>
            <a:ext cx="3206863" cy="3170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242" tIns="47242" rIns="47242" bIns="47242" numCol="1" spcCol="38100" rtlCol="0" anchor="ctr" anchorCtr="0">
            <a:spAutoFit/>
          </a:bodyPr>
          <a:lstStyle/>
          <a:p>
            <a:pPr algn="l" defTabSz="944850">
              <a:lnSpc>
                <a:spcPct val="90000"/>
              </a:lnSpc>
            </a:pPr>
            <a:r>
              <a:rPr lang="en-US" sz="1600" b="1" dirty="0">
                <a:solidFill>
                  <a:srgbClr val="0070C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https://parents.vbudushee.ru/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45092DD9-BED3-1F0B-0B96-B2B66128AF3F}"/>
              </a:ext>
            </a:extLst>
          </p:cNvPr>
          <p:cNvSpPr/>
          <p:nvPr/>
        </p:nvSpPr>
        <p:spPr>
          <a:xfrm>
            <a:off x="610051" y="2041665"/>
            <a:ext cx="5256000" cy="5688000"/>
          </a:xfrm>
          <a:prstGeom prst="roundRect">
            <a:avLst>
              <a:gd name="adj" fmla="val 2317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/>
            <a:endParaRPr lang="ru-RU" sz="3200" dirty="0">
              <a:solidFill>
                <a:srgbClr val="1C4F5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A59CA30F-86A8-FF66-A9E7-DE700A64E22F}"/>
              </a:ext>
            </a:extLst>
          </p:cNvPr>
          <p:cNvSpPr/>
          <p:nvPr/>
        </p:nvSpPr>
        <p:spPr>
          <a:xfrm>
            <a:off x="8384714" y="3795300"/>
            <a:ext cx="2003987" cy="288000"/>
          </a:xfrm>
          <a:prstGeom prst="rect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Google Shape;206;p49">
            <a:extLst>
              <a:ext uri="{FF2B5EF4-FFF2-40B4-BE49-F238E27FC236}">
                <a16:creationId xmlns:a16="http://schemas.microsoft.com/office/drawing/2014/main" id="{E3D22BE8-3EDF-9055-2AD3-B87AAECA1158}"/>
              </a:ext>
            </a:extLst>
          </p:cNvPr>
          <p:cNvSpPr txBox="1">
            <a:spLocks/>
          </p:cNvSpPr>
          <p:nvPr/>
        </p:nvSpPr>
        <p:spPr>
          <a:xfrm>
            <a:off x="525174" y="-3457273"/>
            <a:ext cx="9280525" cy="633412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0" marR="0" indent="0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n-ea"/>
                <a:cs typeface="+mn-cs"/>
                <a:sym typeface="Helvetica Neue"/>
              </a:defRPr>
            </a:lvl1pPr>
            <a:lvl2pPr marL="0" marR="0" indent="236224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72448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708671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44895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81119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417343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53567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89790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ru-RU" sz="2600">
                <a:solidFill>
                  <a:srgbClr val="22974F"/>
                </a:solidFill>
                <a:sym typeface="Arial"/>
              </a:rPr>
              <a:t>ОНЛАЙН-КУРС ДЛЯ РОДИТЕЛЕЙ </a:t>
            </a:r>
            <a:br>
              <a:rPr lang="ru-RU" sz="2600">
                <a:solidFill>
                  <a:srgbClr val="22974F"/>
                </a:solidFill>
                <a:sym typeface="Arial"/>
              </a:rPr>
            </a:br>
            <a:r>
              <a:rPr lang="ru-RU" sz="2600">
                <a:solidFill>
                  <a:srgbClr val="22974F"/>
                </a:solidFill>
                <a:sym typeface="Arial"/>
              </a:rPr>
              <a:t>«СЕМЬЯ НА ЭМОЦИЯХ»</a:t>
            </a:r>
            <a:endParaRPr lang="ru-RU" sz="2600" dirty="0">
              <a:solidFill>
                <a:srgbClr val="22974F"/>
              </a:solidFill>
              <a:sym typeface="Arial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0D409D8-9BB8-CBC8-46A4-BA3A398F8AA0}"/>
              </a:ext>
            </a:extLst>
          </p:cNvPr>
          <p:cNvSpPr txBox="1">
            <a:spLocks/>
          </p:cNvSpPr>
          <p:nvPr/>
        </p:nvSpPr>
        <p:spPr bwMode="auto">
          <a:xfrm>
            <a:off x="830223" y="4020621"/>
            <a:ext cx="4869719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08013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080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080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080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08013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tx2"/>
                </a:solidFill>
                <a:latin typeface="+mn-lt"/>
                <a:ea typeface="Verdana" panose="020B0604030504040204" pitchFamily="34" charset="0"/>
                <a:sym typeface="Fedra Sans Pro" charset="0"/>
              </a:rPr>
              <a:t>Направлен на развитие навыков коммуникации, понимание особенностей социально-эмоционального развития своих детей и знакомство с инструментами его развития в семье</a:t>
            </a:r>
          </a:p>
          <a:p>
            <a:pPr algn="l" eaLnBrk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chemeClr val="tx2"/>
              </a:solidFill>
              <a:latin typeface="+mn-lt"/>
              <a:ea typeface="Verdana" panose="020B0604030504040204" pitchFamily="34" charset="0"/>
              <a:sym typeface="Fedra Sans Pro" charset="0"/>
            </a:endParaRPr>
          </a:p>
          <a:p>
            <a:pPr marL="571486" indent="-380990" algn="l">
              <a:lnSpc>
                <a:spcPct val="100000"/>
              </a:lnSpc>
              <a:spcBef>
                <a:spcPts val="800"/>
              </a:spcBef>
            </a:pPr>
            <a:r>
              <a:rPr lang="ru-RU" altLang="ru-RU" sz="1600" dirty="0">
                <a:solidFill>
                  <a:schemeClr val="tx2"/>
                </a:solidFill>
                <a:latin typeface="+mn-lt"/>
                <a:ea typeface="Verdana" panose="020B0604030504040204" pitchFamily="34" charset="0"/>
                <a:sym typeface="Fedra Sans Pro" charset="0"/>
              </a:rPr>
              <a:t>12 занятий с интерактивными тестами</a:t>
            </a:r>
          </a:p>
          <a:p>
            <a:pPr marL="571486" indent="-380990" algn="l">
              <a:lnSpc>
                <a:spcPct val="100000"/>
              </a:lnSpc>
              <a:spcBef>
                <a:spcPts val="800"/>
              </a:spcBef>
            </a:pPr>
            <a:endParaRPr lang="ru-RU" altLang="ru-RU" sz="1600" dirty="0">
              <a:solidFill>
                <a:schemeClr val="tx2"/>
              </a:solidFill>
              <a:latin typeface="+mn-lt"/>
              <a:ea typeface="Verdana" panose="020B0604030504040204" pitchFamily="34" charset="0"/>
              <a:sym typeface="Fedra Sans Pro" charset="0"/>
            </a:endParaRPr>
          </a:p>
          <a:p>
            <a:pPr marL="571486" indent="-380990" algn="l">
              <a:lnSpc>
                <a:spcPct val="100000"/>
              </a:lnSpc>
              <a:spcBef>
                <a:spcPts val="800"/>
              </a:spcBef>
            </a:pPr>
            <a:r>
              <a:rPr lang="ru-RU" altLang="ru-RU" sz="1600" dirty="0">
                <a:solidFill>
                  <a:schemeClr val="tx2"/>
                </a:solidFill>
                <a:latin typeface="+mn-lt"/>
                <a:ea typeface="Verdana" panose="020B0604030504040204" pitchFamily="34" charset="0"/>
                <a:sym typeface="Fedra Sans Pro" charset="0"/>
              </a:rPr>
              <a:t>видео с экспертами с сфере социально-эмоционального развития и детско-родительских отношений, подкасты, упражнения и т.д.</a:t>
            </a:r>
          </a:p>
          <a:p>
            <a:pPr marL="571486" indent="-380990" algn="l">
              <a:lnSpc>
                <a:spcPct val="100000"/>
              </a:lnSpc>
              <a:spcBef>
                <a:spcPts val="800"/>
              </a:spcBef>
            </a:pPr>
            <a:r>
              <a:rPr lang="ru-RU" altLang="ru-RU" sz="1600" dirty="0">
                <a:solidFill>
                  <a:schemeClr val="tx2"/>
                </a:solidFill>
                <a:latin typeface="+mn-lt"/>
                <a:ea typeface="Verdana" panose="020B0604030504040204" pitchFamily="34" charset="0"/>
                <a:sym typeface="Fedra Sans Pro" charset="0"/>
              </a:rPr>
              <a:t>изучение в удобном режиме, доступно с в любой момент с любого цифрового устройства.</a:t>
            </a:r>
            <a:r>
              <a:rPr lang="ru-RU" sz="1600" dirty="0">
                <a:solidFill>
                  <a:schemeClr val="tx2"/>
                </a:solidFill>
                <a:latin typeface="+mn-lt"/>
                <a:ea typeface="Verdana" panose="020B0604030504040204" pitchFamily="34" charset="0"/>
              </a:rPr>
              <a:t> </a:t>
            </a:r>
            <a:endParaRPr lang="en-US" altLang="ru-RU" sz="1600" dirty="0">
              <a:solidFill>
                <a:schemeClr val="tx2"/>
              </a:solidFill>
              <a:latin typeface="+mn-lt"/>
              <a:ea typeface="Verdana" panose="020B0604030504040204" pitchFamily="34" charset="0"/>
              <a:sym typeface="Fedra Sans Pro" charset="0"/>
            </a:endParaRPr>
          </a:p>
          <a:p>
            <a:pPr marL="609585" lvl="1" indent="0">
              <a:spcAft>
                <a:spcPts val="400"/>
              </a:spcAft>
              <a:buClr>
                <a:srgbClr val="22974F"/>
              </a:buClr>
              <a:buSzPct val="100000"/>
              <a:buNone/>
              <a:defRPr/>
            </a:pPr>
            <a:endParaRPr lang="ru-RU" sz="1600" dirty="0">
              <a:latin typeface="+mn-lt"/>
              <a:ea typeface="Verdana" panose="020B0604030504040204" pitchFamily="34" charset="0"/>
            </a:endParaRPr>
          </a:p>
          <a:p>
            <a:pPr marL="609585" lvl="1" indent="0">
              <a:spcAft>
                <a:spcPts val="400"/>
              </a:spcAft>
              <a:buClr>
                <a:srgbClr val="22974F"/>
              </a:buClr>
              <a:buSzPct val="100000"/>
              <a:buNone/>
              <a:defRPr/>
            </a:pPr>
            <a:endParaRPr lang="en" sz="1600" dirty="0">
              <a:latin typeface="+mn-lt"/>
              <a:ea typeface="Verdana" panose="020B0604030504040204" pitchFamily="34" charset="0"/>
            </a:endParaRPr>
          </a:p>
          <a:p>
            <a:pPr algn="just" eaLnBrk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600" dirty="0">
              <a:latin typeface="+mn-lt"/>
              <a:ea typeface="Verdana" panose="020B0604030504040204" pitchFamily="34" charset="0"/>
              <a:sym typeface="Fedra Sans Pro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EED577B-D403-D4BA-119C-736C5BA7C5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462" y="4044524"/>
            <a:ext cx="4416714" cy="2423107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1C61654A-FE7D-D283-C674-5ECEF0364315}"/>
              </a:ext>
            </a:extLst>
          </p:cNvPr>
          <p:cNvSpPr/>
          <p:nvPr/>
        </p:nvSpPr>
        <p:spPr>
          <a:xfrm>
            <a:off x="771069" y="5632968"/>
            <a:ext cx="540000" cy="540000"/>
          </a:xfrm>
          <a:prstGeom prst="ellipse">
            <a:avLst/>
          </a:prstGeom>
          <a:solidFill>
            <a:srgbClr val="31C2A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rPr>
              <a:t>3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SB Sans Display" panose="020B0503040504020204" pitchFamily="34" charset="0"/>
              <a:ea typeface="Helvetica Neue Medium"/>
              <a:cs typeface="SB Sans Display" panose="020B0503040504020204" pitchFamily="34" charset="0"/>
              <a:sym typeface="Helvetica Neue Medium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B9FC6F58-7D6E-5F4B-ED67-04CE71567B05}"/>
              </a:ext>
            </a:extLst>
          </p:cNvPr>
          <p:cNvSpPr/>
          <p:nvPr/>
        </p:nvSpPr>
        <p:spPr>
          <a:xfrm>
            <a:off x="771069" y="4574709"/>
            <a:ext cx="540000" cy="540000"/>
          </a:xfrm>
          <a:prstGeom prst="ellipse">
            <a:avLst/>
          </a:prstGeom>
          <a:solidFill>
            <a:srgbClr val="31C2A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rPr>
              <a:t>2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SB Sans Display" panose="020B0503040504020204" pitchFamily="34" charset="0"/>
              <a:ea typeface="Helvetica Neue Medium"/>
              <a:cs typeface="SB Sans Display" panose="020B0503040504020204" pitchFamily="34" charset="0"/>
              <a:sym typeface="Helvetica Neue Medium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63C02166-F391-50AD-0FBF-67A9DAFB629B}"/>
              </a:ext>
            </a:extLst>
          </p:cNvPr>
          <p:cNvSpPr/>
          <p:nvPr/>
        </p:nvSpPr>
        <p:spPr>
          <a:xfrm>
            <a:off x="771069" y="3813300"/>
            <a:ext cx="540000" cy="540000"/>
          </a:xfrm>
          <a:prstGeom prst="ellipse">
            <a:avLst/>
          </a:prstGeom>
          <a:solidFill>
            <a:srgbClr val="31C2A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rPr>
              <a:t>1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SB Sans Display" panose="020B0503040504020204" pitchFamily="34" charset="0"/>
              <a:ea typeface="Helvetica Neue Medium"/>
              <a:cs typeface="SB Sans Display" panose="020B0503040504020204" pitchFamily="34" charset="0"/>
              <a:sym typeface="Helvetica Neue Medium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B57646-E288-EAAC-90E3-B4A391201F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72527" y="2665319"/>
            <a:ext cx="933784" cy="93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2302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6764B-9FCF-4AB9-C62E-B73CA870C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7088ECF-B23C-ECBC-7715-AA5FF98DD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362" y="3929264"/>
            <a:ext cx="4736000" cy="266400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электроника, снимок экрана, мультимедиа&#10;&#10;Автоматически созданное описание">
            <a:extLst>
              <a:ext uri="{FF2B5EF4-FFF2-40B4-BE49-F238E27FC236}">
                <a16:creationId xmlns:a16="http://schemas.microsoft.com/office/drawing/2014/main" id="{CF723491-B436-FD68-2465-0581320E23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09743" y="2713255"/>
            <a:ext cx="7200000" cy="5426998"/>
          </a:xfrm>
          <a:custGeom>
            <a:avLst/>
            <a:gdLst>
              <a:gd name="connsiteX0" fmla="*/ 1167703 w 6633635"/>
              <a:gd name="connsiteY0" fmla="*/ 1101017 h 4975225"/>
              <a:gd name="connsiteX1" fmla="*/ 1167703 w 6633635"/>
              <a:gd name="connsiteY1" fmla="*/ 3549017 h 4975225"/>
              <a:gd name="connsiteX2" fmla="*/ 5505703 w 6633635"/>
              <a:gd name="connsiteY2" fmla="*/ 3549017 h 4975225"/>
              <a:gd name="connsiteX3" fmla="*/ 5505703 w 6633635"/>
              <a:gd name="connsiteY3" fmla="*/ 1101017 h 4975225"/>
              <a:gd name="connsiteX4" fmla="*/ 0 w 6633635"/>
              <a:gd name="connsiteY4" fmla="*/ 0 h 4975225"/>
              <a:gd name="connsiteX5" fmla="*/ 6633635 w 6633635"/>
              <a:gd name="connsiteY5" fmla="*/ 0 h 4975225"/>
              <a:gd name="connsiteX6" fmla="*/ 6633635 w 6633635"/>
              <a:gd name="connsiteY6" fmla="*/ 4975225 h 4975225"/>
              <a:gd name="connsiteX7" fmla="*/ 0 w 6633635"/>
              <a:gd name="connsiteY7" fmla="*/ 4975225 h 497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3635" h="4975225">
                <a:moveTo>
                  <a:pt x="1167703" y="1101017"/>
                </a:moveTo>
                <a:lnTo>
                  <a:pt x="1167703" y="3549017"/>
                </a:lnTo>
                <a:lnTo>
                  <a:pt x="5505703" y="3549017"/>
                </a:lnTo>
                <a:lnTo>
                  <a:pt x="5505703" y="1101017"/>
                </a:lnTo>
                <a:close/>
                <a:moveTo>
                  <a:pt x="0" y="0"/>
                </a:moveTo>
                <a:lnTo>
                  <a:pt x="6633635" y="0"/>
                </a:lnTo>
                <a:lnTo>
                  <a:pt x="6633635" y="4975225"/>
                </a:lnTo>
                <a:lnTo>
                  <a:pt x="0" y="4975225"/>
                </a:lnTo>
                <a:close/>
              </a:path>
            </a:pathLst>
          </a:cu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C523025C-2A0E-8D6C-AD74-643C3F94AC57}"/>
              </a:ext>
            </a:extLst>
          </p:cNvPr>
          <p:cNvSpPr txBox="1"/>
          <p:nvPr/>
        </p:nvSpPr>
        <p:spPr>
          <a:xfrm>
            <a:off x="575326" y="1090617"/>
            <a:ext cx="8777017" cy="1111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40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Хрестоматия художественной </a:t>
            </a:r>
            <a:r>
              <a:rPr lang="ru-RU" sz="40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литературы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63F77F-2ED8-A05E-926F-D0BF9C361E82}"/>
              </a:ext>
            </a:extLst>
          </p:cNvPr>
          <p:cNvSpPr txBox="1"/>
          <p:nvPr/>
        </p:nvSpPr>
        <p:spPr>
          <a:xfrm>
            <a:off x="7129664" y="3685561"/>
            <a:ext cx="4668383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b="1" kern="100" dirty="0">
                <a:solidFill>
                  <a:srgbClr val="1C4F5F"/>
                </a:solidFill>
                <a:latin typeface="+mj-lt"/>
                <a:cs typeface="Times New Roman" panose="02020603050405020304" pitchFamily="18" charset="0"/>
              </a:rPr>
              <a:t>Хрестоматия включает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FC29B0-FC4C-F546-D9F3-5DF6BC6109B0}"/>
              </a:ext>
            </a:extLst>
          </p:cNvPr>
          <p:cNvSpPr txBox="1"/>
          <p:nvPr/>
        </p:nvSpPr>
        <p:spPr>
          <a:xfrm>
            <a:off x="7129664" y="2687565"/>
            <a:ext cx="4668383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>
            <a:sp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ru-RU" sz="1600" kern="100" dirty="0">
                <a:solidFill>
                  <a:srgbClr val="1C4F5F"/>
                </a:solidFill>
                <a:latin typeface="+mj-lt"/>
                <a:cs typeface="Times New Roman" panose="02020603050405020304" pitchFamily="18" charset="0"/>
              </a:rPr>
              <a:t>на литературных примерах позволяет прожить эмоциональные ситуации на разных этапах взросления и обсудить их.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8E915C-8532-ED98-C252-3F20D4674E2C}"/>
              </a:ext>
            </a:extLst>
          </p:cNvPr>
          <p:cNvSpPr txBox="1"/>
          <p:nvPr/>
        </p:nvSpPr>
        <p:spPr>
          <a:xfrm>
            <a:off x="1756971" y="3368555"/>
            <a:ext cx="3206863" cy="3170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242" tIns="47242" rIns="47242" bIns="47242" numCol="1" spcCol="38100" rtlCol="0" anchor="ctr" anchorCtr="0">
            <a:spAutoFit/>
          </a:bodyPr>
          <a:lstStyle/>
          <a:p>
            <a:pPr algn="l" defTabSz="944850">
              <a:lnSpc>
                <a:spcPct val="90000"/>
              </a:lnSpc>
            </a:pPr>
            <a:r>
              <a:rPr lang="en-US" sz="1600" b="1" dirty="0">
                <a:solidFill>
                  <a:srgbClr val="1C4F5F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  <a:hlinkClick r:id="rId4"/>
              </a:rPr>
              <a:t>books.vbudushee.ru</a:t>
            </a:r>
            <a:endParaRPr lang="en-US" sz="1600" b="1" dirty="0">
              <a:solidFill>
                <a:srgbClr val="1C4F5F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98CF205-B78B-90C7-BEFE-773ADBFA3C61}"/>
              </a:ext>
            </a:extLst>
          </p:cNvPr>
          <p:cNvSpPr/>
          <p:nvPr/>
        </p:nvSpPr>
        <p:spPr>
          <a:xfrm>
            <a:off x="6688343" y="2349599"/>
            <a:ext cx="5328000" cy="5688000"/>
          </a:xfrm>
          <a:prstGeom prst="roundRect">
            <a:avLst>
              <a:gd name="adj" fmla="val 2317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/>
            <a:endParaRPr lang="ru-RU" sz="3200" dirty="0">
              <a:solidFill>
                <a:srgbClr val="1C4F5F"/>
              </a:solidFill>
              <a:latin typeface="Helvetica Neue Medium"/>
              <a:sym typeface="Helvetica Neue Medium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87700E6-68A0-7302-F0BE-568DE6E29BD6}"/>
              </a:ext>
            </a:extLst>
          </p:cNvPr>
          <p:cNvGrpSpPr/>
          <p:nvPr/>
        </p:nvGrpSpPr>
        <p:grpSpPr>
          <a:xfrm>
            <a:off x="7129664" y="4100622"/>
            <a:ext cx="3901006" cy="763286"/>
            <a:chOff x="610052" y="3445157"/>
            <a:chExt cx="3901006" cy="763286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A33B823E-9808-B0FC-4974-F8E7A4FC594B}"/>
                </a:ext>
              </a:extLst>
            </p:cNvPr>
            <p:cNvSpPr/>
            <p:nvPr/>
          </p:nvSpPr>
          <p:spPr>
            <a:xfrm>
              <a:off x="610052" y="3512091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1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26DB21-6659-28FF-9743-A651E681C232}"/>
                </a:ext>
              </a:extLst>
            </p:cNvPr>
            <p:cNvSpPr txBox="1"/>
            <p:nvPr/>
          </p:nvSpPr>
          <p:spPr>
            <a:xfrm>
              <a:off x="1316109" y="3445157"/>
              <a:ext cx="3194949" cy="763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более 350 произведений художественной литературы для 4 возрастных групп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D567B31C-F3CA-5555-32CB-EE306639A6F0}"/>
              </a:ext>
            </a:extLst>
          </p:cNvPr>
          <p:cNvGrpSpPr/>
          <p:nvPr/>
        </p:nvGrpSpPr>
        <p:grpSpPr>
          <a:xfrm>
            <a:off x="7129664" y="5046011"/>
            <a:ext cx="3901006" cy="576001"/>
            <a:chOff x="610052" y="3536487"/>
            <a:chExt cx="3901006" cy="576001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C9C5A44-5B91-7020-1F6F-BCEE5142539F}"/>
                </a:ext>
              </a:extLst>
            </p:cNvPr>
            <p:cNvSpPr/>
            <p:nvPr/>
          </p:nvSpPr>
          <p:spPr>
            <a:xfrm>
              <a:off x="610052" y="3536487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2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F066AC-8C78-DE29-6782-285A4B214402}"/>
                </a:ext>
              </a:extLst>
            </p:cNvPr>
            <p:cNvSpPr txBox="1"/>
            <p:nvPr/>
          </p:nvSpPr>
          <p:spPr>
            <a:xfrm>
              <a:off x="1316109" y="3570801"/>
              <a:ext cx="3194949" cy="5416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рекомендации по вовлечению в чтение и работе с текстом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9941DFE-C101-FC2D-F21D-E402FADE9274}"/>
              </a:ext>
            </a:extLst>
          </p:cNvPr>
          <p:cNvGrpSpPr/>
          <p:nvPr/>
        </p:nvGrpSpPr>
        <p:grpSpPr>
          <a:xfrm>
            <a:off x="7129664" y="5804114"/>
            <a:ext cx="4282970" cy="763286"/>
            <a:chOff x="610052" y="3569858"/>
            <a:chExt cx="4282970" cy="76328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A4B2CE32-4B4E-0050-0548-EB9C6EDA8C95}"/>
                </a:ext>
              </a:extLst>
            </p:cNvPr>
            <p:cNvSpPr/>
            <p:nvPr/>
          </p:nvSpPr>
          <p:spPr>
            <a:xfrm>
              <a:off x="610052" y="3640602"/>
              <a:ext cx="540000" cy="540000"/>
            </a:xfrm>
            <a:prstGeom prst="ellipse">
              <a:avLst/>
            </a:prstGeom>
            <a:solidFill>
              <a:srgbClr val="31C2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2000" b="1" dirty="0">
                  <a:solidFill>
                    <a:schemeClr val="bg1"/>
                  </a:solidFill>
                  <a:latin typeface="SB Sans Display" panose="020B0503040504020204" pitchFamily="34" charset="0"/>
                  <a:ea typeface="Helvetica Neue Medium"/>
                  <a:cs typeface="SB Sans Display" panose="020B0503040504020204" pitchFamily="34" charset="0"/>
                  <a:sym typeface="Helvetica Neue Medium"/>
                </a:rPr>
                <a:t>3</a:t>
              </a:r>
              <a:endParaRPr kumimoji="0" lang="ru-RU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761045-C29D-859C-26C0-C636EE8E6B72}"/>
                </a:ext>
              </a:extLst>
            </p:cNvPr>
            <p:cNvSpPr txBox="1"/>
            <p:nvPr/>
          </p:nvSpPr>
          <p:spPr>
            <a:xfrm>
              <a:off x="1316109" y="3569858"/>
              <a:ext cx="3576913" cy="763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kern="100" dirty="0">
                  <a:solidFill>
                    <a:srgbClr val="1C4F5F"/>
                  </a:solidFill>
                  <a:latin typeface="+mj-lt"/>
                  <a:cs typeface="Times New Roman" panose="02020603050405020304" pitchFamily="18" charset="0"/>
                </a:rPr>
                <a:t>более 100 текстовых фрагментов, дополненных заданиями, играми и вопросами для обсуждения</a:t>
              </a:r>
            </a:p>
          </p:txBody>
        </p:sp>
      </p:grpSp>
      <p:sp>
        <p:nvSpPr>
          <p:cNvPr id="8" name="Круг: прозрачная заливка 7">
            <a:extLst>
              <a:ext uri="{FF2B5EF4-FFF2-40B4-BE49-F238E27FC236}">
                <a16:creationId xmlns:a16="http://schemas.microsoft.com/office/drawing/2014/main" id="{27388130-3B80-AAA7-E736-58BD5DC12D3F}"/>
              </a:ext>
            </a:extLst>
          </p:cNvPr>
          <p:cNvSpPr/>
          <p:nvPr/>
        </p:nvSpPr>
        <p:spPr>
          <a:xfrm>
            <a:off x="6124811" y="6505505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8DE5129-49D1-A8DD-E14C-C36E204620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0353" y="2794570"/>
            <a:ext cx="878909" cy="87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3850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00E6-4BEA-A229-4255-DF0415554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электроника, снимок экрана, мультимедиа&#10;&#10;Автоматически созданное описание">
            <a:extLst>
              <a:ext uri="{FF2B5EF4-FFF2-40B4-BE49-F238E27FC236}">
                <a16:creationId xmlns:a16="http://schemas.microsoft.com/office/drawing/2014/main" id="{DED70683-3F8A-5CA1-2A4C-EF0E97E0BB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09743" y="2713255"/>
            <a:ext cx="7200000" cy="5426998"/>
          </a:xfrm>
          <a:custGeom>
            <a:avLst/>
            <a:gdLst>
              <a:gd name="connsiteX0" fmla="*/ 1167703 w 6633635"/>
              <a:gd name="connsiteY0" fmla="*/ 1101017 h 4975225"/>
              <a:gd name="connsiteX1" fmla="*/ 1167703 w 6633635"/>
              <a:gd name="connsiteY1" fmla="*/ 3549017 h 4975225"/>
              <a:gd name="connsiteX2" fmla="*/ 5505703 w 6633635"/>
              <a:gd name="connsiteY2" fmla="*/ 3549017 h 4975225"/>
              <a:gd name="connsiteX3" fmla="*/ 5505703 w 6633635"/>
              <a:gd name="connsiteY3" fmla="*/ 1101017 h 4975225"/>
              <a:gd name="connsiteX4" fmla="*/ 0 w 6633635"/>
              <a:gd name="connsiteY4" fmla="*/ 0 h 4975225"/>
              <a:gd name="connsiteX5" fmla="*/ 6633635 w 6633635"/>
              <a:gd name="connsiteY5" fmla="*/ 0 h 4975225"/>
              <a:gd name="connsiteX6" fmla="*/ 6633635 w 6633635"/>
              <a:gd name="connsiteY6" fmla="*/ 4975225 h 4975225"/>
              <a:gd name="connsiteX7" fmla="*/ 0 w 6633635"/>
              <a:gd name="connsiteY7" fmla="*/ 4975225 h 4975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3635" h="4975225">
                <a:moveTo>
                  <a:pt x="1167703" y="1101017"/>
                </a:moveTo>
                <a:lnTo>
                  <a:pt x="1167703" y="3549017"/>
                </a:lnTo>
                <a:lnTo>
                  <a:pt x="5505703" y="3549017"/>
                </a:lnTo>
                <a:lnTo>
                  <a:pt x="5505703" y="1101017"/>
                </a:lnTo>
                <a:close/>
                <a:moveTo>
                  <a:pt x="0" y="0"/>
                </a:moveTo>
                <a:lnTo>
                  <a:pt x="6633635" y="0"/>
                </a:lnTo>
                <a:lnTo>
                  <a:pt x="6633635" y="4975225"/>
                </a:lnTo>
                <a:lnTo>
                  <a:pt x="0" y="4975225"/>
                </a:lnTo>
                <a:close/>
              </a:path>
            </a:pathLst>
          </a:cu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7871EF0B-D438-24B5-8874-45E162F1DCAE}"/>
              </a:ext>
            </a:extLst>
          </p:cNvPr>
          <p:cNvSpPr txBox="1"/>
          <p:nvPr/>
        </p:nvSpPr>
        <p:spPr>
          <a:xfrm>
            <a:off x="575326" y="1090617"/>
            <a:ext cx="8777017" cy="618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40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Проект </a:t>
            </a:r>
            <a:r>
              <a:rPr lang="ru-RU" sz="4000" b="1" kern="1200" dirty="0">
                <a:solidFill>
                  <a:srgbClr val="31C2A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«Смотрим вместе»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F2D421-B232-CB06-4325-CC751BA0DB9E}"/>
              </a:ext>
            </a:extLst>
          </p:cNvPr>
          <p:cNvSpPr txBox="1"/>
          <p:nvPr/>
        </p:nvSpPr>
        <p:spPr>
          <a:xfrm>
            <a:off x="1886673" y="3236151"/>
            <a:ext cx="3206863" cy="4698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242" tIns="47242" rIns="47242" bIns="47242" numCol="1" spcCol="38100" rtlCol="0" anchor="ctr" anchorCtr="0">
            <a:spAutoFit/>
          </a:bodyPr>
          <a:lstStyle/>
          <a:p>
            <a:pPr algn="just">
              <a:spcBef>
                <a:spcPts val="600"/>
              </a:spcBef>
              <a:spcAft>
                <a:spcPts val="400"/>
              </a:spcAft>
              <a:defRPr/>
            </a:pPr>
            <a:r>
              <a:rPr lang="en" altLang="ru-RU" sz="1600" dirty="0">
                <a:solidFill>
                  <a:srgbClr val="424242"/>
                </a:solidFill>
                <a:latin typeface="Verdana" panose="020B0604030504040204" pitchFamily="34" charset="0"/>
                <a:ea typeface="Verdana" panose="020B0604030504040204" pitchFamily="34" charset="0"/>
                <a:sym typeface="Fedra Sans Pro" charset="0"/>
                <a:hlinkClick r:id="rId3"/>
              </a:rPr>
              <a:t>https://vmeste.zeroplus.tv</a:t>
            </a:r>
            <a:endParaRPr lang="ru-RU" sz="1600" dirty="0">
              <a:solidFill>
                <a:srgbClr val="424242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6E396C5-302C-E8EF-C762-D7C3BB4E8CC7}"/>
              </a:ext>
            </a:extLst>
          </p:cNvPr>
          <p:cNvSpPr/>
          <p:nvPr/>
        </p:nvSpPr>
        <p:spPr>
          <a:xfrm>
            <a:off x="6688343" y="2349599"/>
            <a:ext cx="5328000" cy="5688000"/>
          </a:xfrm>
          <a:prstGeom prst="roundRect">
            <a:avLst>
              <a:gd name="adj" fmla="val 2317"/>
            </a:avLst>
          </a:pr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/>
            <a:endParaRPr lang="ru-RU" sz="3200" dirty="0">
              <a:solidFill>
                <a:srgbClr val="1C4F5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8" name="Круг: прозрачная заливка 7">
            <a:extLst>
              <a:ext uri="{FF2B5EF4-FFF2-40B4-BE49-F238E27FC236}">
                <a16:creationId xmlns:a16="http://schemas.microsoft.com/office/drawing/2014/main" id="{B0FC7CE2-68CD-2D46-5249-236823883980}"/>
              </a:ext>
            </a:extLst>
          </p:cNvPr>
          <p:cNvSpPr/>
          <p:nvPr/>
        </p:nvSpPr>
        <p:spPr>
          <a:xfrm>
            <a:off x="6124811" y="6505505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93444AF-EC50-7803-F438-B232ED8F9550}"/>
              </a:ext>
            </a:extLst>
          </p:cNvPr>
          <p:cNvSpPr/>
          <p:nvPr/>
        </p:nvSpPr>
        <p:spPr>
          <a:xfrm>
            <a:off x="7744732" y="2713255"/>
            <a:ext cx="3890598" cy="3498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400"/>
              </a:spcAft>
              <a:defRPr/>
            </a:pPr>
            <a:r>
              <a:rPr lang="ru-RU" sz="1600" dirty="0">
                <a:solidFill>
                  <a:srgbClr val="424242"/>
                </a:solidFill>
              </a:rPr>
              <a:t>Коллекция мультфильмов и</a:t>
            </a:r>
            <a:r>
              <a:rPr lang="ru-RU" sz="1600" dirty="0">
                <a:solidFill>
                  <a:srgbClr val="424242"/>
                </a:solidFill>
                <a:ea typeface="Verdana" panose="020B0604030504040204" pitchFamily="34" charset="0"/>
                <a:sym typeface="Fedra Sans Pro" charset="0"/>
              </a:rPr>
              <a:t> короткометражных фильмов</a:t>
            </a:r>
            <a:r>
              <a:rPr lang="en-US" sz="1600" dirty="0">
                <a:solidFill>
                  <a:srgbClr val="424242"/>
                </a:solidFill>
                <a:ea typeface="Verdana" panose="020B0604030504040204" pitchFamily="34" charset="0"/>
                <a:sym typeface="Fedra Sans Pro" charset="0"/>
              </a:rPr>
              <a:t> </a:t>
            </a:r>
            <a:r>
              <a:rPr lang="ru-RU" sz="1600" dirty="0">
                <a:solidFill>
                  <a:srgbClr val="424242"/>
                </a:solidFill>
                <a:ea typeface="Verdana" panose="020B0604030504040204" pitchFamily="34" charset="0"/>
                <a:sym typeface="Fedra Sans Pro" charset="0"/>
              </a:rPr>
              <a:t>для обучающихся 5-11 классов</a:t>
            </a:r>
          </a:p>
          <a:p>
            <a:pPr algn="just">
              <a:spcAft>
                <a:spcPts val="400"/>
              </a:spcAft>
              <a:defRPr/>
            </a:pPr>
            <a:endParaRPr lang="ru-RU" sz="1600" dirty="0">
              <a:solidFill>
                <a:srgbClr val="424242"/>
              </a:solidFill>
            </a:endParaRPr>
          </a:p>
          <a:p>
            <a:pPr algn="just">
              <a:spcAft>
                <a:spcPts val="400"/>
              </a:spcAft>
              <a:defRPr/>
            </a:pPr>
            <a:r>
              <a:rPr lang="ru-RU" sz="1600" dirty="0">
                <a:solidFill>
                  <a:srgbClr val="424242"/>
                </a:solidFill>
              </a:rPr>
              <a:t>В</a:t>
            </a:r>
            <a:r>
              <a:rPr lang="ru-RU" altLang="ru-RU" sz="1600" dirty="0">
                <a:solidFill>
                  <a:srgbClr val="424242"/>
                </a:solidFill>
                <a:ea typeface="Verdana" panose="020B0604030504040204" pitchFamily="34" charset="0"/>
                <a:sym typeface="Fedra Sans Pro" charset="0"/>
              </a:rPr>
              <a:t>опросы для обсуждения, игры и упражнения</a:t>
            </a:r>
            <a:r>
              <a:rPr lang="ru-RU" sz="1600" dirty="0">
                <a:solidFill>
                  <a:srgbClr val="424242"/>
                </a:solidFill>
              </a:rPr>
              <a:t>, которые подскажут, как сделать мультфильмы и кино инструментом СЭР и РЛП </a:t>
            </a:r>
          </a:p>
          <a:p>
            <a:pPr algn="just">
              <a:spcAft>
                <a:spcPts val="400"/>
              </a:spcAft>
              <a:defRPr/>
            </a:pPr>
            <a:endParaRPr lang="ru-RU" sz="1600" dirty="0">
              <a:solidFill>
                <a:srgbClr val="424242"/>
              </a:solidFill>
            </a:endParaRPr>
          </a:p>
          <a:p>
            <a:pPr algn="just">
              <a:spcAft>
                <a:spcPts val="400"/>
              </a:spcAft>
              <a:defRPr/>
            </a:pPr>
            <a:r>
              <a:rPr lang="ru-RU" altLang="ru-RU" sz="1600" dirty="0">
                <a:solidFill>
                  <a:srgbClr val="424242"/>
                </a:solidFill>
                <a:ea typeface="Verdana" panose="020B0604030504040204" pitchFamily="34" charset="0"/>
                <a:sym typeface="Fedra Sans Pro" charset="0"/>
              </a:rPr>
              <a:t>Функция «Смотреть с анализом» позволяет сосредоточить внимание ребенка на важных деталях сюжета во время просмотра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96AED833-7BD8-B7F8-11A0-0DE3BEB98DE9}"/>
              </a:ext>
            </a:extLst>
          </p:cNvPr>
          <p:cNvSpPr/>
          <p:nvPr/>
        </p:nvSpPr>
        <p:spPr>
          <a:xfrm>
            <a:off x="6947494" y="2804756"/>
            <a:ext cx="540000" cy="540000"/>
          </a:xfrm>
          <a:prstGeom prst="ellipse">
            <a:avLst/>
          </a:prstGeom>
          <a:solidFill>
            <a:srgbClr val="31C2A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rPr>
              <a:t>1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SB Sans Display" panose="020B0503040504020204" pitchFamily="34" charset="0"/>
              <a:ea typeface="Helvetica Neue Medium"/>
              <a:cs typeface="SB Sans Display" panose="020B0503040504020204" pitchFamily="34" charset="0"/>
              <a:sym typeface="Helvetica Neue Medium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58A5C90B-1A09-8094-CBF2-FB274F92FB2F}"/>
              </a:ext>
            </a:extLst>
          </p:cNvPr>
          <p:cNvSpPr/>
          <p:nvPr/>
        </p:nvSpPr>
        <p:spPr>
          <a:xfrm>
            <a:off x="6947494" y="3929264"/>
            <a:ext cx="540000" cy="540000"/>
          </a:xfrm>
          <a:prstGeom prst="ellipse">
            <a:avLst/>
          </a:prstGeom>
          <a:solidFill>
            <a:srgbClr val="31C2A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rPr>
              <a:t>2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C42E64E0-C30C-5231-20C8-B01C0947C7BD}"/>
              </a:ext>
            </a:extLst>
          </p:cNvPr>
          <p:cNvSpPr/>
          <p:nvPr/>
        </p:nvSpPr>
        <p:spPr>
          <a:xfrm>
            <a:off x="6947494" y="5443431"/>
            <a:ext cx="540000" cy="540000"/>
          </a:xfrm>
          <a:prstGeom prst="ellipse">
            <a:avLst/>
          </a:prstGeom>
          <a:solidFill>
            <a:srgbClr val="31C2A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chemeClr val="bg1"/>
                </a:solidFill>
                <a:latin typeface="SB Sans Display" panose="020B0503040504020204" pitchFamily="34" charset="0"/>
                <a:ea typeface="Helvetica Neue Medium"/>
                <a:cs typeface="SB Sans Display" panose="020B0503040504020204" pitchFamily="34" charset="0"/>
                <a:sym typeface="Helvetica Neue Medium"/>
              </a:rPr>
              <a:t>3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SB Sans Display" panose="020B0503040504020204" pitchFamily="34" charset="0"/>
              <a:ea typeface="Helvetica Neue Medium"/>
              <a:cs typeface="SB Sans Display" panose="020B0503040504020204" pitchFamily="34" charset="0"/>
              <a:sym typeface="Helvetica Neue Medium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F25582F-8AD3-6E40-DA48-F013FE5401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42" y="3929264"/>
            <a:ext cx="3602916" cy="26234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D8C339-4FA2-46FF-E0AD-C6A6109E8D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0814" y="2682771"/>
            <a:ext cx="939011" cy="93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37026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91E14-EF9A-9CD8-5531-2F3F18635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>
            <a:extLst>
              <a:ext uri="{FF2B5EF4-FFF2-40B4-BE49-F238E27FC236}">
                <a16:creationId xmlns:a16="http://schemas.microsoft.com/office/drawing/2014/main" id="{072C2913-5CDC-621C-0CC5-A615F6FEB9EB}"/>
              </a:ext>
            </a:extLst>
          </p:cNvPr>
          <p:cNvSpPr txBox="1"/>
          <p:nvPr/>
        </p:nvSpPr>
        <p:spPr>
          <a:xfrm>
            <a:off x="592715" y="447290"/>
            <a:ext cx="9909451" cy="618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47242" rIns="47242" bIns="47242">
            <a:spAutoFit/>
          </a:bodyPr>
          <a:lstStyle/>
          <a:p>
            <a:pPr algn="l">
              <a:lnSpc>
                <a:spcPct val="80000"/>
              </a:lnSpc>
              <a:defRPr sz="2300" b="1">
                <a:solidFill>
                  <a:srgbClr val="323FB9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sz="4000" dirty="0">
                <a:solidFill>
                  <a:srgbClr val="004E60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Исследования эффектов </a:t>
            </a:r>
            <a:r>
              <a:rPr lang="ru-RU" sz="4000" dirty="0">
                <a:solidFill>
                  <a:srgbClr val="31C2A7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Программы</a:t>
            </a:r>
            <a:endParaRPr lang="ru-RU" sz="4000" b="1" kern="1200" dirty="0">
              <a:solidFill>
                <a:srgbClr val="31C2A7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Круг: прозрачная заливка 7">
            <a:extLst>
              <a:ext uri="{FF2B5EF4-FFF2-40B4-BE49-F238E27FC236}">
                <a16:creationId xmlns:a16="http://schemas.microsoft.com/office/drawing/2014/main" id="{C54FDF0B-2B70-FC9D-6947-8A3E5861C8DE}"/>
              </a:ext>
            </a:extLst>
          </p:cNvPr>
          <p:cNvSpPr/>
          <p:nvPr/>
        </p:nvSpPr>
        <p:spPr>
          <a:xfrm>
            <a:off x="6124811" y="6505505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" name="Рисунок 2" descr="Изображение выглядит как текст, человек, Человеческое лиц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F48CBD47-F0E1-5559-8913-87CB3246AA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844" y="1466744"/>
            <a:ext cx="3551841" cy="49300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0CED9B-B199-E78C-22B9-1A94CD2AA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689" y="1466744"/>
            <a:ext cx="3486150" cy="4933950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6BC2BAD-0C1F-170B-1F25-8D786961AE10}"/>
              </a:ext>
            </a:extLst>
          </p:cNvPr>
          <p:cNvCxnSpPr>
            <a:cxnSpLocks/>
          </p:cNvCxnSpPr>
          <p:nvPr/>
        </p:nvCxnSpPr>
        <p:spPr>
          <a:xfrm>
            <a:off x="592715" y="1928170"/>
            <a:ext cx="0" cy="2527748"/>
          </a:xfrm>
          <a:prstGeom prst="line">
            <a:avLst/>
          </a:prstGeom>
          <a:noFill/>
          <a:ln w="38100" cap="rnd">
            <a:solidFill>
              <a:srgbClr val="31C2A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74AC03D-4A1A-3512-EBD8-37DF55374D89}"/>
              </a:ext>
            </a:extLst>
          </p:cNvPr>
          <p:cNvSpPr txBox="1"/>
          <p:nvPr/>
        </p:nvSpPr>
        <p:spPr>
          <a:xfrm>
            <a:off x="728181" y="1914771"/>
            <a:ext cx="3473485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1600" kern="1200" dirty="0">
                <a:solidFill>
                  <a:srgbClr val="285968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Исследования эффектов программы «Развивающая среда» БФ «Вклад в будущее» за 2017–2023 гг. в 30 регионах России.</a:t>
            </a:r>
          </a:p>
          <a:p>
            <a:pPr algn="l"/>
            <a:endParaRPr lang="ru-RU" sz="1600" kern="1200" dirty="0">
              <a:solidFill>
                <a:srgbClr val="285968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algn="l"/>
            <a:r>
              <a:rPr lang="ru-RU" sz="1600" kern="1200" dirty="0">
                <a:solidFill>
                  <a:srgbClr val="285968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Брошюры публикуются в рамках проекта стратегического академического лидерства «Приоритет 2030»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BB8A569-6982-80AC-793D-7BEC618AE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1991" y="5177610"/>
            <a:ext cx="1209675" cy="12192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98A2D-24B5-221C-E156-7AEB620E6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15" y="517761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2654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D6C7A-9FEB-B20C-AB96-E7105D38A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B32C76B-3DE1-F49D-1908-7A79700D9388}"/>
              </a:ext>
            </a:extLst>
          </p:cNvPr>
          <p:cNvSpPr txBox="1"/>
          <p:nvPr/>
        </p:nvSpPr>
        <p:spPr>
          <a:xfrm>
            <a:off x="2195881" y="3019581"/>
            <a:ext cx="1509100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1800" b="1" kern="1200" dirty="0">
                <a:solidFill>
                  <a:srgbClr val="31C2A7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ПЕДАГОГИ</a:t>
            </a:r>
            <a:endParaRPr lang="ru-RU" sz="1600" b="1" kern="1200" dirty="0">
              <a:solidFill>
                <a:srgbClr val="31C2A7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726A0E-09A4-5BF8-BCF6-131F50A1BDE3}"/>
              </a:ext>
            </a:extLst>
          </p:cNvPr>
          <p:cNvSpPr txBox="1"/>
          <p:nvPr/>
        </p:nvSpPr>
        <p:spPr>
          <a:xfrm>
            <a:off x="1740030" y="3370587"/>
            <a:ext cx="1964951" cy="3531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5000"/>
              </a:lnSpc>
              <a:spcAft>
                <a:spcPts val="1200"/>
              </a:spcAft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 Школа возможностей</a:t>
            </a:r>
            <a:b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teacher.vbudushee.ru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6B8A2A-DF84-64D9-9D4A-7A5CD41C996D}"/>
              </a:ext>
            </a:extLst>
          </p:cNvPr>
          <p:cNvSpPr txBox="1"/>
          <p:nvPr/>
        </p:nvSpPr>
        <p:spPr>
          <a:xfrm>
            <a:off x="1265913" y="4976347"/>
            <a:ext cx="1924156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1800" b="1" kern="1200" dirty="0">
                <a:solidFill>
                  <a:srgbClr val="31C2A7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УПРАВЛЕНЦЫ</a:t>
            </a:r>
            <a:endParaRPr lang="ru-RU" sz="1600" b="1" kern="1200" dirty="0">
              <a:solidFill>
                <a:srgbClr val="31C2A7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48032C-5961-3C88-A9A8-82599B396F20}"/>
              </a:ext>
            </a:extLst>
          </p:cNvPr>
          <p:cNvSpPr txBox="1"/>
          <p:nvPr/>
        </p:nvSpPr>
        <p:spPr>
          <a:xfrm>
            <a:off x="8759324" y="3019581"/>
            <a:ext cx="1924156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31C2A7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РОДИТЕЛИ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C895-5FBE-A3C5-F4A2-7E9EBC1204C6}"/>
              </a:ext>
            </a:extLst>
          </p:cNvPr>
          <p:cNvSpPr txBox="1"/>
          <p:nvPr/>
        </p:nvSpPr>
        <p:spPr>
          <a:xfrm>
            <a:off x="9342339" y="4976347"/>
            <a:ext cx="2585519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800" b="1" kern="1200" dirty="0">
                <a:solidFill>
                  <a:srgbClr val="31C2A7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ИССЛЕДОВАТЕЛИ</a:t>
            </a:r>
            <a:endParaRPr lang="ru-RU" sz="1600" b="1" kern="1200" dirty="0">
              <a:solidFill>
                <a:srgbClr val="31C2A7"/>
              </a:solidFill>
              <a:latin typeface="SB Sans Display" panose="020B050304050402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14BFE7-E692-3428-233E-B1C07A36286F}"/>
              </a:ext>
            </a:extLst>
          </p:cNvPr>
          <p:cNvSpPr txBox="1"/>
          <p:nvPr/>
        </p:nvSpPr>
        <p:spPr>
          <a:xfrm>
            <a:off x="4882127" y="2070061"/>
            <a:ext cx="2585519" cy="2562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kern="1200" dirty="0">
                <a:solidFill>
                  <a:srgbClr val="31C2A7"/>
                </a:solidFill>
                <a:latin typeface="SB Sans Display" panose="020B050304050402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ДЕТИ (5-18 лет)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77398FE1-252E-F584-A7CA-8B05B47E4E09}"/>
              </a:ext>
            </a:extLst>
          </p:cNvPr>
          <p:cNvSpPr txBox="1">
            <a:spLocks/>
          </p:cNvSpPr>
          <p:nvPr/>
        </p:nvSpPr>
        <p:spPr>
          <a:xfrm>
            <a:off x="1667260" y="946548"/>
            <a:ext cx="9596271" cy="811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n-ea"/>
                <a:cs typeface="+mn-cs"/>
                <a:sym typeface="Helvetica Neue"/>
              </a:defRPr>
            </a:lvl1pPr>
            <a:lvl2pPr marL="0" marR="0" indent="236224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72448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708671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44895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81119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417343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53567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89790" algn="l" defTabSz="125982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993" b="1" i="0" u="none" strike="noStrike" cap="none" spc="-12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/>
            <a:r>
              <a:rPr lang="ru-RU" sz="4000" dirty="0">
                <a:solidFill>
                  <a:srgbClr val="004E60"/>
                </a:solidFill>
              </a:rPr>
              <a:t>Ключевые </a:t>
            </a:r>
            <a:r>
              <a:rPr lang="ru-RU" sz="4000" dirty="0">
                <a:solidFill>
                  <a:srgbClr val="31C2A7"/>
                </a:solidFill>
              </a:rPr>
              <a:t>образовательные ресурсы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BBD50-8919-4B9A-2E0B-4BDA710E7E3A}"/>
              </a:ext>
            </a:extLst>
          </p:cNvPr>
          <p:cNvSpPr txBox="1"/>
          <p:nvPr/>
        </p:nvSpPr>
        <p:spPr>
          <a:xfrm>
            <a:off x="1019469" y="3848501"/>
            <a:ext cx="2685512" cy="5286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5000"/>
              </a:lnSpc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 Учебно-методические</a:t>
            </a:r>
            <a:b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материалы и инструменты</a:t>
            </a:r>
          </a:p>
          <a:p>
            <a:pPr algn="r">
              <a:lnSpc>
                <a:spcPct val="95000"/>
              </a:lnSpc>
              <a:spcAft>
                <a:spcPts val="1200"/>
              </a:spcAft>
            </a:pP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catalog.vbudushee.ru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C8E87F-67A2-5F2F-0A33-428A3A0B8B02}"/>
              </a:ext>
            </a:extLst>
          </p:cNvPr>
          <p:cNvSpPr txBox="1"/>
          <p:nvPr/>
        </p:nvSpPr>
        <p:spPr>
          <a:xfrm>
            <a:off x="8759324" y="3370587"/>
            <a:ext cx="2773813" cy="343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Путеводитель</a:t>
            </a:r>
            <a: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 </a:t>
            </a: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современной семьи</a:t>
            </a:r>
          </a:p>
          <a:p>
            <a:pPr algn="l">
              <a:lnSpc>
                <a:spcPct val="95000"/>
              </a:lnSpc>
            </a:pP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family.vbudushee.ru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9F4D2C-32BF-1F89-A05F-50D961A7B1F0}"/>
              </a:ext>
            </a:extLst>
          </p:cNvPr>
          <p:cNvSpPr txBox="1"/>
          <p:nvPr/>
        </p:nvSpPr>
        <p:spPr>
          <a:xfrm>
            <a:off x="8759325" y="3848501"/>
            <a:ext cx="2410246" cy="5101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Хрестоматия </a:t>
            </a:r>
            <a:b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художественной литературы </a:t>
            </a:r>
          </a:p>
          <a:p>
            <a:pPr algn="l">
              <a:lnSpc>
                <a:spcPct val="95000"/>
              </a:lnSpc>
            </a:pP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books.vbudushee.ru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D92C01-EE77-0225-818D-BFE6D78F31BB}"/>
              </a:ext>
            </a:extLst>
          </p:cNvPr>
          <p:cNvSpPr txBox="1"/>
          <p:nvPr/>
        </p:nvSpPr>
        <p:spPr>
          <a:xfrm>
            <a:off x="9342339" y="5936539"/>
            <a:ext cx="2977037" cy="5286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Диагностика личностного </a:t>
            </a:r>
            <a:b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потенциала</a:t>
            </a:r>
          </a:p>
          <a:p>
            <a:pPr algn="l">
              <a:lnSpc>
                <a:spcPct val="95000"/>
              </a:lnSpc>
            </a:pP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diagnostics.vbudushee.ru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1285FA2-B666-614B-4EF3-3AD7DD477FAB}"/>
              </a:ext>
            </a:extLst>
          </p:cNvPr>
          <p:cNvSpPr txBox="1"/>
          <p:nvPr/>
        </p:nvSpPr>
        <p:spPr>
          <a:xfrm>
            <a:off x="6277757" y="2449912"/>
            <a:ext cx="1922488" cy="7040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Мобильное </a:t>
            </a:r>
            <a:b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приложение </a:t>
            </a:r>
            <a:b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«Мой выбор»</a:t>
            </a:r>
          </a:p>
          <a:p>
            <a:pPr>
              <a:lnSpc>
                <a:spcPct val="95000"/>
              </a:lnSpc>
            </a:pP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mychoice.vbudushee.ru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0BC665C-FC91-230B-776F-A75D5F403BA2}"/>
              </a:ext>
            </a:extLst>
          </p:cNvPr>
          <p:cNvSpPr txBox="1"/>
          <p:nvPr/>
        </p:nvSpPr>
        <p:spPr>
          <a:xfrm>
            <a:off x="4223985" y="2449912"/>
            <a:ext cx="1964951" cy="7040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Онлайн-гид </a:t>
            </a:r>
            <a:b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по созданию навыков </a:t>
            </a:r>
            <a:b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«4 СЕЗОНА» </a:t>
            </a:r>
            <a:endParaRPr lang="en-US" sz="1200" b="1" kern="1200" dirty="0">
              <a:solidFill>
                <a:srgbClr val="1C4F5F"/>
              </a:solidFill>
              <a:latin typeface="+mj-lt"/>
              <a:ea typeface="Verdana" panose="020B0604030504040204" pitchFamily="34" charset="0"/>
              <a:cs typeface="SB Sans Display Light" panose="020B0303040504020204" pitchFamily="34" charset="0"/>
            </a:endParaRPr>
          </a:p>
          <a:p>
            <a:pPr>
              <a:lnSpc>
                <a:spcPct val="95000"/>
              </a:lnSpc>
            </a:pP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youcan.vbudushee.ru</a:t>
            </a:r>
          </a:p>
        </p:txBody>
      </p:sp>
      <p:sp>
        <p:nvSpPr>
          <p:cNvPr id="47" name="!!Лепесток5">
            <a:extLst>
              <a:ext uri="{FF2B5EF4-FFF2-40B4-BE49-F238E27FC236}">
                <a16:creationId xmlns:a16="http://schemas.microsoft.com/office/drawing/2014/main" id="{46BF1417-BA24-B593-E933-099E387D9894}"/>
              </a:ext>
            </a:extLst>
          </p:cNvPr>
          <p:cNvSpPr/>
          <p:nvPr/>
        </p:nvSpPr>
        <p:spPr>
          <a:xfrm rot="15300000" flipH="1">
            <a:off x="6861686" y="5059541"/>
            <a:ext cx="1296000" cy="2628000"/>
          </a:xfrm>
          <a:custGeom>
            <a:avLst/>
            <a:gdLst>
              <a:gd name="connsiteX0" fmla="*/ 986241 w 1972482"/>
              <a:gd name="connsiteY0" fmla="*/ 0 h 3623110"/>
              <a:gd name="connsiteX1" fmla="*/ 1020282 w 1972482"/>
              <a:gd name="connsiteY1" fmla="*/ 20681 h 3623110"/>
              <a:gd name="connsiteX2" fmla="*/ 1972482 w 1972482"/>
              <a:gd name="connsiteY2" fmla="*/ 1811555 h 3623110"/>
              <a:gd name="connsiteX3" fmla="*/ 1020282 w 1972482"/>
              <a:gd name="connsiteY3" fmla="*/ 3602430 h 3623110"/>
              <a:gd name="connsiteX4" fmla="*/ 986241 w 1972482"/>
              <a:gd name="connsiteY4" fmla="*/ 3623110 h 3623110"/>
              <a:gd name="connsiteX5" fmla="*/ 952201 w 1972482"/>
              <a:gd name="connsiteY5" fmla="*/ 3602430 h 3623110"/>
              <a:gd name="connsiteX6" fmla="*/ 0 w 1972482"/>
              <a:gd name="connsiteY6" fmla="*/ 1811555 h 3623110"/>
              <a:gd name="connsiteX7" fmla="*/ 952201 w 1972482"/>
              <a:gd name="connsiteY7" fmla="*/ 20681 h 36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72482" h="3623110">
                <a:moveTo>
                  <a:pt x="986241" y="0"/>
                </a:moveTo>
                <a:lnTo>
                  <a:pt x="1020282" y="20681"/>
                </a:lnTo>
                <a:cubicBezTo>
                  <a:pt x="1594771" y="408798"/>
                  <a:pt x="1972482" y="1066067"/>
                  <a:pt x="1972482" y="1811555"/>
                </a:cubicBezTo>
                <a:cubicBezTo>
                  <a:pt x="1972482" y="2557043"/>
                  <a:pt x="1594771" y="3214312"/>
                  <a:pt x="1020282" y="3602430"/>
                </a:cubicBezTo>
                <a:lnTo>
                  <a:pt x="986241" y="3623110"/>
                </a:lnTo>
                <a:lnTo>
                  <a:pt x="952201" y="3602430"/>
                </a:lnTo>
                <a:cubicBezTo>
                  <a:pt x="377711" y="3214312"/>
                  <a:pt x="0" y="2557043"/>
                  <a:pt x="0" y="1811555"/>
                </a:cubicBezTo>
                <a:cubicBezTo>
                  <a:pt x="0" y="1066067"/>
                  <a:pt x="377711" y="408798"/>
                  <a:pt x="952201" y="20681"/>
                </a:cubicBezTo>
                <a:close/>
              </a:path>
            </a:pathLst>
          </a:custGeom>
          <a:solidFill>
            <a:srgbClr val="31C2A7">
              <a:alpha val="6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8" name="!!Лепесток4">
            <a:extLst>
              <a:ext uri="{FF2B5EF4-FFF2-40B4-BE49-F238E27FC236}">
                <a16:creationId xmlns:a16="http://schemas.microsoft.com/office/drawing/2014/main" id="{AE4F142A-BB17-DC1F-BFF2-B4FBC102334C}"/>
              </a:ext>
            </a:extLst>
          </p:cNvPr>
          <p:cNvSpPr/>
          <p:nvPr/>
        </p:nvSpPr>
        <p:spPr>
          <a:xfrm rot="2388211">
            <a:off x="6443712" y="4173778"/>
            <a:ext cx="1476000" cy="2880000"/>
          </a:xfrm>
          <a:custGeom>
            <a:avLst/>
            <a:gdLst>
              <a:gd name="connsiteX0" fmla="*/ 986241 w 1972482"/>
              <a:gd name="connsiteY0" fmla="*/ 0 h 3623110"/>
              <a:gd name="connsiteX1" fmla="*/ 1020282 w 1972482"/>
              <a:gd name="connsiteY1" fmla="*/ 20681 h 3623110"/>
              <a:gd name="connsiteX2" fmla="*/ 1972482 w 1972482"/>
              <a:gd name="connsiteY2" fmla="*/ 1811555 h 3623110"/>
              <a:gd name="connsiteX3" fmla="*/ 1020282 w 1972482"/>
              <a:gd name="connsiteY3" fmla="*/ 3602430 h 3623110"/>
              <a:gd name="connsiteX4" fmla="*/ 986241 w 1972482"/>
              <a:gd name="connsiteY4" fmla="*/ 3623110 h 3623110"/>
              <a:gd name="connsiteX5" fmla="*/ 952201 w 1972482"/>
              <a:gd name="connsiteY5" fmla="*/ 3602430 h 3623110"/>
              <a:gd name="connsiteX6" fmla="*/ 0 w 1972482"/>
              <a:gd name="connsiteY6" fmla="*/ 1811555 h 3623110"/>
              <a:gd name="connsiteX7" fmla="*/ 952201 w 1972482"/>
              <a:gd name="connsiteY7" fmla="*/ 20681 h 36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72482" h="3623110">
                <a:moveTo>
                  <a:pt x="986241" y="0"/>
                </a:moveTo>
                <a:lnTo>
                  <a:pt x="1020282" y="20681"/>
                </a:lnTo>
                <a:cubicBezTo>
                  <a:pt x="1594771" y="408798"/>
                  <a:pt x="1972482" y="1066067"/>
                  <a:pt x="1972482" y="1811555"/>
                </a:cubicBezTo>
                <a:cubicBezTo>
                  <a:pt x="1972482" y="2557043"/>
                  <a:pt x="1594771" y="3214312"/>
                  <a:pt x="1020282" y="3602430"/>
                </a:cubicBezTo>
                <a:lnTo>
                  <a:pt x="986241" y="3623110"/>
                </a:lnTo>
                <a:lnTo>
                  <a:pt x="952201" y="3602430"/>
                </a:lnTo>
                <a:cubicBezTo>
                  <a:pt x="377711" y="3214312"/>
                  <a:pt x="0" y="2557043"/>
                  <a:pt x="0" y="1811555"/>
                </a:cubicBezTo>
                <a:cubicBezTo>
                  <a:pt x="0" y="1066067"/>
                  <a:pt x="377711" y="408798"/>
                  <a:pt x="952201" y="20681"/>
                </a:cubicBezTo>
                <a:close/>
              </a:path>
            </a:pathLst>
          </a:custGeom>
          <a:solidFill>
            <a:srgbClr val="31C2A7">
              <a:alpha val="6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9" name="!!Лепесток3">
            <a:extLst>
              <a:ext uri="{FF2B5EF4-FFF2-40B4-BE49-F238E27FC236}">
                <a16:creationId xmlns:a16="http://schemas.microsoft.com/office/drawing/2014/main" id="{998A0B58-A4BD-8BF2-B591-1C2FFA758D2B}"/>
              </a:ext>
            </a:extLst>
          </p:cNvPr>
          <p:cNvSpPr/>
          <p:nvPr/>
        </p:nvSpPr>
        <p:spPr>
          <a:xfrm>
            <a:off x="5476921" y="3693748"/>
            <a:ext cx="1584000" cy="3060000"/>
          </a:xfrm>
          <a:custGeom>
            <a:avLst/>
            <a:gdLst>
              <a:gd name="connsiteX0" fmla="*/ 986241 w 1972482"/>
              <a:gd name="connsiteY0" fmla="*/ 0 h 3623110"/>
              <a:gd name="connsiteX1" fmla="*/ 1020282 w 1972482"/>
              <a:gd name="connsiteY1" fmla="*/ 20681 h 3623110"/>
              <a:gd name="connsiteX2" fmla="*/ 1972482 w 1972482"/>
              <a:gd name="connsiteY2" fmla="*/ 1811555 h 3623110"/>
              <a:gd name="connsiteX3" fmla="*/ 1020282 w 1972482"/>
              <a:gd name="connsiteY3" fmla="*/ 3602430 h 3623110"/>
              <a:gd name="connsiteX4" fmla="*/ 986241 w 1972482"/>
              <a:gd name="connsiteY4" fmla="*/ 3623110 h 3623110"/>
              <a:gd name="connsiteX5" fmla="*/ 952201 w 1972482"/>
              <a:gd name="connsiteY5" fmla="*/ 3602430 h 3623110"/>
              <a:gd name="connsiteX6" fmla="*/ 0 w 1972482"/>
              <a:gd name="connsiteY6" fmla="*/ 1811555 h 3623110"/>
              <a:gd name="connsiteX7" fmla="*/ 952201 w 1972482"/>
              <a:gd name="connsiteY7" fmla="*/ 20681 h 36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72482" h="3623110">
                <a:moveTo>
                  <a:pt x="986241" y="0"/>
                </a:moveTo>
                <a:lnTo>
                  <a:pt x="1020282" y="20681"/>
                </a:lnTo>
                <a:cubicBezTo>
                  <a:pt x="1594771" y="408798"/>
                  <a:pt x="1972482" y="1066067"/>
                  <a:pt x="1972482" y="1811555"/>
                </a:cubicBezTo>
                <a:cubicBezTo>
                  <a:pt x="1972482" y="2557043"/>
                  <a:pt x="1594771" y="3214312"/>
                  <a:pt x="1020282" y="3602430"/>
                </a:cubicBezTo>
                <a:lnTo>
                  <a:pt x="986241" y="3623110"/>
                </a:lnTo>
                <a:lnTo>
                  <a:pt x="952201" y="3602430"/>
                </a:lnTo>
                <a:cubicBezTo>
                  <a:pt x="377711" y="3214312"/>
                  <a:pt x="0" y="2557043"/>
                  <a:pt x="0" y="1811555"/>
                </a:cubicBezTo>
                <a:cubicBezTo>
                  <a:pt x="0" y="1066067"/>
                  <a:pt x="377711" y="408798"/>
                  <a:pt x="952201" y="20681"/>
                </a:cubicBezTo>
                <a:close/>
              </a:path>
            </a:pathLst>
          </a:custGeom>
          <a:solidFill>
            <a:srgbClr val="31C2A7">
              <a:alpha val="6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0" name="!!Лепесток2">
            <a:extLst>
              <a:ext uri="{FF2B5EF4-FFF2-40B4-BE49-F238E27FC236}">
                <a16:creationId xmlns:a16="http://schemas.microsoft.com/office/drawing/2014/main" id="{30FD7EDA-BA58-5BE8-A0F5-7EEA07F5DD2C}"/>
              </a:ext>
            </a:extLst>
          </p:cNvPr>
          <p:cNvSpPr/>
          <p:nvPr/>
        </p:nvSpPr>
        <p:spPr>
          <a:xfrm rot="19307023" flipH="1">
            <a:off x="4644951" y="4183037"/>
            <a:ext cx="1476000" cy="2879673"/>
          </a:xfrm>
          <a:custGeom>
            <a:avLst/>
            <a:gdLst>
              <a:gd name="connsiteX0" fmla="*/ 986241 w 1972482"/>
              <a:gd name="connsiteY0" fmla="*/ 0 h 3623110"/>
              <a:gd name="connsiteX1" fmla="*/ 1020282 w 1972482"/>
              <a:gd name="connsiteY1" fmla="*/ 20681 h 3623110"/>
              <a:gd name="connsiteX2" fmla="*/ 1972482 w 1972482"/>
              <a:gd name="connsiteY2" fmla="*/ 1811555 h 3623110"/>
              <a:gd name="connsiteX3" fmla="*/ 1020282 w 1972482"/>
              <a:gd name="connsiteY3" fmla="*/ 3602430 h 3623110"/>
              <a:gd name="connsiteX4" fmla="*/ 986241 w 1972482"/>
              <a:gd name="connsiteY4" fmla="*/ 3623110 h 3623110"/>
              <a:gd name="connsiteX5" fmla="*/ 952201 w 1972482"/>
              <a:gd name="connsiteY5" fmla="*/ 3602430 h 3623110"/>
              <a:gd name="connsiteX6" fmla="*/ 0 w 1972482"/>
              <a:gd name="connsiteY6" fmla="*/ 1811555 h 3623110"/>
              <a:gd name="connsiteX7" fmla="*/ 952201 w 1972482"/>
              <a:gd name="connsiteY7" fmla="*/ 20681 h 36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72482" h="3623110">
                <a:moveTo>
                  <a:pt x="986241" y="0"/>
                </a:moveTo>
                <a:lnTo>
                  <a:pt x="1020282" y="20681"/>
                </a:lnTo>
                <a:cubicBezTo>
                  <a:pt x="1594771" y="408798"/>
                  <a:pt x="1972482" y="1066067"/>
                  <a:pt x="1972482" y="1811555"/>
                </a:cubicBezTo>
                <a:cubicBezTo>
                  <a:pt x="1972482" y="2557043"/>
                  <a:pt x="1594771" y="3214312"/>
                  <a:pt x="1020282" y="3602430"/>
                </a:cubicBezTo>
                <a:lnTo>
                  <a:pt x="986241" y="3623110"/>
                </a:lnTo>
                <a:lnTo>
                  <a:pt x="952201" y="3602430"/>
                </a:lnTo>
                <a:cubicBezTo>
                  <a:pt x="377711" y="3214312"/>
                  <a:pt x="0" y="2557043"/>
                  <a:pt x="0" y="1811555"/>
                </a:cubicBezTo>
                <a:cubicBezTo>
                  <a:pt x="0" y="1066067"/>
                  <a:pt x="377711" y="408798"/>
                  <a:pt x="952201" y="20681"/>
                </a:cubicBezTo>
                <a:close/>
              </a:path>
            </a:pathLst>
          </a:custGeom>
          <a:solidFill>
            <a:srgbClr val="31C2A7">
              <a:alpha val="6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1" name="!!Лепесток1">
            <a:extLst>
              <a:ext uri="{FF2B5EF4-FFF2-40B4-BE49-F238E27FC236}">
                <a16:creationId xmlns:a16="http://schemas.microsoft.com/office/drawing/2014/main" id="{FA70D481-E27B-877D-6860-53819C4390F1}"/>
              </a:ext>
            </a:extLst>
          </p:cNvPr>
          <p:cNvSpPr/>
          <p:nvPr/>
        </p:nvSpPr>
        <p:spPr>
          <a:xfrm rot="6300000" flipH="1">
            <a:off x="4380454" y="5059541"/>
            <a:ext cx="1296000" cy="2628000"/>
          </a:xfrm>
          <a:custGeom>
            <a:avLst/>
            <a:gdLst>
              <a:gd name="connsiteX0" fmla="*/ 986241 w 1972482"/>
              <a:gd name="connsiteY0" fmla="*/ 0 h 3623110"/>
              <a:gd name="connsiteX1" fmla="*/ 1020282 w 1972482"/>
              <a:gd name="connsiteY1" fmla="*/ 20681 h 3623110"/>
              <a:gd name="connsiteX2" fmla="*/ 1972482 w 1972482"/>
              <a:gd name="connsiteY2" fmla="*/ 1811555 h 3623110"/>
              <a:gd name="connsiteX3" fmla="*/ 1020282 w 1972482"/>
              <a:gd name="connsiteY3" fmla="*/ 3602430 h 3623110"/>
              <a:gd name="connsiteX4" fmla="*/ 986241 w 1972482"/>
              <a:gd name="connsiteY4" fmla="*/ 3623110 h 3623110"/>
              <a:gd name="connsiteX5" fmla="*/ 952201 w 1972482"/>
              <a:gd name="connsiteY5" fmla="*/ 3602430 h 3623110"/>
              <a:gd name="connsiteX6" fmla="*/ 0 w 1972482"/>
              <a:gd name="connsiteY6" fmla="*/ 1811555 h 3623110"/>
              <a:gd name="connsiteX7" fmla="*/ 952201 w 1972482"/>
              <a:gd name="connsiteY7" fmla="*/ 20681 h 36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72482" h="3623110">
                <a:moveTo>
                  <a:pt x="986241" y="0"/>
                </a:moveTo>
                <a:lnTo>
                  <a:pt x="1020282" y="20681"/>
                </a:lnTo>
                <a:cubicBezTo>
                  <a:pt x="1594771" y="408798"/>
                  <a:pt x="1972482" y="1066067"/>
                  <a:pt x="1972482" y="1811555"/>
                </a:cubicBezTo>
                <a:cubicBezTo>
                  <a:pt x="1972482" y="2557043"/>
                  <a:pt x="1594771" y="3214312"/>
                  <a:pt x="1020282" y="3602430"/>
                </a:cubicBezTo>
                <a:lnTo>
                  <a:pt x="986241" y="3623110"/>
                </a:lnTo>
                <a:lnTo>
                  <a:pt x="952201" y="3602430"/>
                </a:lnTo>
                <a:cubicBezTo>
                  <a:pt x="377711" y="3214312"/>
                  <a:pt x="0" y="2557043"/>
                  <a:pt x="0" y="1811555"/>
                </a:cubicBezTo>
                <a:cubicBezTo>
                  <a:pt x="0" y="1066067"/>
                  <a:pt x="377711" y="408798"/>
                  <a:pt x="952201" y="20681"/>
                </a:cubicBezTo>
                <a:close/>
              </a:path>
            </a:pathLst>
          </a:custGeom>
          <a:solidFill>
            <a:srgbClr val="31C2A7">
              <a:alpha val="6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3A2547-9DEA-3301-3C42-3F6D842AC4BD}"/>
              </a:ext>
            </a:extLst>
          </p:cNvPr>
          <p:cNvSpPr txBox="1"/>
          <p:nvPr/>
        </p:nvSpPr>
        <p:spPr>
          <a:xfrm>
            <a:off x="964650" y="5936539"/>
            <a:ext cx="2225419" cy="3531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5000"/>
              </a:lnSpc>
              <a:spcAft>
                <a:spcPts val="1200"/>
              </a:spcAft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 «Мастерские роста»</a:t>
            </a:r>
            <a:br>
              <a:rPr lang="en-US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rost.vbudushee.ru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4E5B75-0695-E14E-5BA0-7290E3AE2CCA}"/>
              </a:ext>
            </a:extLst>
          </p:cNvPr>
          <p:cNvSpPr txBox="1"/>
          <p:nvPr/>
        </p:nvSpPr>
        <p:spPr>
          <a:xfrm>
            <a:off x="964650" y="5309602"/>
            <a:ext cx="2225419" cy="5286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5000"/>
              </a:lnSpc>
              <a:spcAft>
                <a:spcPts val="1200"/>
              </a:spcAft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Создание личностно-</a:t>
            </a:r>
            <a:b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развивающей среды</a:t>
            </a:r>
            <a:r>
              <a:rPr lang="ru-RU" sz="12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 </a:t>
            </a:r>
            <a:br>
              <a:rPr lang="ru-RU" sz="1200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school.vbudushee.ru</a:t>
            </a:r>
            <a:endParaRPr lang="ru-RU" sz="1200" kern="1200" dirty="0">
              <a:solidFill>
                <a:srgbClr val="1C4F5F"/>
              </a:solidFill>
              <a:latin typeface="SB Sans Display Light" panose="020B0303040504020204" pitchFamily="34" charset="0"/>
              <a:ea typeface="Verdana" panose="020B060403050404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C778DE7-EE4B-73FC-AC19-55F19C7167F5}"/>
              </a:ext>
            </a:extLst>
          </p:cNvPr>
          <p:cNvSpPr txBox="1"/>
          <p:nvPr/>
        </p:nvSpPr>
        <p:spPr>
          <a:xfrm>
            <a:off x="9342339" y="5309602"/>
            <a:ext cx="2269715" cy="5286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  <a:t>Сетевая магистерская программа </a:t>
            </a:r>
            <a:br>
              <a:rPr lang="ru-RU" sz="1200" b="1" kern="1200" dirty="0">
                <a:solidFill>
                  <a:srgbClr val="1C4F5F"/>
                </a:solidFill>
                <a:latin typeface="+mj-lt"/>
                <a:ea typeface="Verdana" panose="020B0604030504040204" pitchFamily="34" charset="0"/>
                <a:cs typeface="SB Sans Display Light" panose="020B0303040504020204" pitchFamily="34" charset="0"/>
              </a:rPr>
            </a:br>
            <a:r>
              <a:rPr lang="en-US" sz="1200" kern="1200" dirty="0">
                <a:solidFill>
                  <a:srgbClr val="1C4F5F"/>
                </a:solidFill>
                <a:latin typeface="SB Sans Display Light" panose="020B0303040504020204" pitchFamily="34" charset="0"/>
                <a:ea typeface="Verdana" panose="020B0604030504040204" pitchFamily="34" charset="0"/>
                <a:cs typeface="SB Sans Display Light" panose="020B0303040504020204" pitchFamily="34" charset="0"/>
              </a:rPr>
              <a:t>consortium.vbudushee.ru</a:t>
            </a:r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A11DF7AA-90E4-3E6E-3708-66A9AD191594}"/>
              </a:ext>
            </a:extLst>
          </p:cNvPr>
          <p:cNvSpPr/>
          <p:nvPr/>
        </p:nvSpPr>
        <p:spPr>
          <a:xfrm rot="15300000" flipH="1">
            <a:off x="4166824" y="2810685"/>
            <a:ext cx="3946674" cy="5378890"/>
          </a:xfrm>
          <a:custGeom>
            <a:avLst/>
            <a:gdLst>
              <a:gd name="connsiteX0" fmla="*/ 0 w 3557615"/>
              <a:gd name="connsiteY0" fmla="*/ 3029738 h 4848643"/>
              <a:gd name="connsiteX1" fmla="*/ 23947 w 3557615"/>
              <a:gd name="connsiteY1" fmla="*/ 3051622 h 4848643"/>
              <a:gd name="connsiteX2" fmla="*/ 1228393 w 3557615"/>
              <a:gd name="connsiteY2" fmla="*/ 3464001 h 4848643"/>
              <a:gd name="connsiteX3" fmla="*/ 1249618 w 3557615"/>
              <a:gd name="connsiteY3" fmla="*/ 3462260 h 4848643"/>
              <a:gd name="connsiteX4" fmla="*/ 1238233 w 3557615"/>
              <a:gd name="connsiteY4" fmla="*/ 3493000 h 4848643"/>
              <a:gd name="connsiteX5" fmla="*/ 1195946 w 3557615"/>
              <a:gd name="connsiteY5" fmla="*/ 4371816 h 4848643"/>
              <a:gd name="connsiteX6" fmla="*/ 1249525 w 3557615"/>
              <a:gd name="connsiteY6" fmla="*/ 4563110 h 4848643"/>
              <a:gd name="connsiteX7" fmla="*/ 1260864 w 3557615"/>
              <a:gd name="connsiteY7" fmla="*/ 4591225 h 4848643"/>
              <a:gd name="connsiteX8" fmla="*/ 1291155 w 3557615"/>
              <a:gd name="connsiteY8" fmla="*/ 4592473 h 4848643"/>
              <a:gd name="connsiteX9" fmla="*/ 2239501 w 3557615"/>
              <a:gd name="connsiteY9" fmla="*/ 4289652 h 4848643"/>
              <a:gd name="connsiteX10" fmla="*/ 2387745 w 3557615"/>
              <a:gd name="connsiteY10" fmla="*/ 4174579 h 4848643"/>
              <a:gd name="connsiteX11" fmla="*/ 2432884 w 3557615"/>
              <a:gd name="connsiteY11" fmla="*/ 4281349 h 4848643"/>
              <a:gd name="connsiteX12" fmla="*/ 2887250 w 3557615"/>
              <a:gd name="connsiteY12" fmla="*/ 4833643 h 4848643"/>
              <a:gd name="connsiteX13" fmla="*/ 2909615 w 3557615"/>
              <a:gd name="connsiteY13" fmla="*/ 4848643 h 4848643"/>
              <a:gd name="connsiteX14" fmla="*/ 2931981 w 3557615"/>
              <a:gd name="connsiteY14" fmla="*/ 4833643 h 4848643"/>
              <a:gd name="connsiteX15" fmla="*/ 3557615 w 3557615"/>
              <a:gd name="connsiteY15" fmla="*/ 3534643 h 4848643"/>
              <a:gd name="connsiteX16" fmla="*/ 3067237 w 3557615"/>
              <a:gd name="connsiteY16" fmla="*/ 2350108 h 4848643"/>
              <a:gd name="connsiteX17" fmla="*/ 2951239 w 3557615"/>
              <a:gd name="connsiteY17" fmla="*/ 2251941 h 4848643"/>
              <a:gd name="connsiteX18" fmla="*/ 2953489 w 3557615"/>
              <a:gd name="connsiteY18" fmla="*/ 2244835 h 4848643"/>
              <a:gd name="connsiteX19" fmla="*/ 2957330 w 3557615"/>
              <a:gd name="connsiteY19" fmla="*/ 2242250 h 4848643"/>
              <a:gd name="connsiteX20" fmla="*/ 2952265 w 3557615"/>
              <a:gd name="connsiteY20" fmla="*/ 2212361 h 4848643"/>
              <a:gd name="connsiteX21" fmla="*/ 2951457 w 3557615"/>
              <a:gd name="connsiteY21" fmla="*/ 2209529 h 4848643"/>
              <a:gd name="connsiteX22" fmla="*/ 2996197 w 3557615"/>
              <a:gd name="connsiteY22" fmla="*/ 2084983 h 4848643"/>
              <a:gd name="connsiteX23" fmla="*/ 2828609 w 3557615"/>
              <a:gd name="connsiteY23" fmla="*/ 813957 h 4848643"/>
              <a:gd name="connsiteX24" fmla="*/ 1637295 w 3557615"/>
              <a:gd name="connsiteY24" fmla="*/ 1807 h 4848643"/>
              <a:gd name="connsiteX25" fmla="*/ 1610425 w 3557615"/>
              <a:gd name="connsiteY25" fmla="*/ 0 h 4848643"/>
              <a:gd name="connsiteX26" fmla="*/ 1598555 w 3557615"/>
              <a:gd name="connsiteY26" fmla="*/ 24173 h 4848643"/>
              <a:gd name="connsiteX27" fmla="*/ 1481210 w 3557615"/>
              <a:gd name="connsiteY27" fmla="*/ 729656 h 4848643"/>
              <a:gd name="connsiteX28" fmla="*/ 1498996 w 3557615"/>
              <a:gd name="connsiteY28" fmla="*/ 872794 h 4848643"/>
              <a:gd name="connsiteX29" fmla="*/ 1302368 w 3557615"/>
              <a:gd name="connsiteY29" fmla="*/ 851325 h 4848643"/>
              <a:gd name="connsiteX30" fmla="*/ 335991 w 3557615"/>
              <a:gd name="connsiteY30" fmla="*/ 1090143 h 4848643"/>
              <a:gd name="connsiteX31" fmla="*/ 310843 w 3557615"/>
              <a:gd name="connsiteY31" fmla="*/ 1107074 h 4848643"/>
              <a:gd name="connsiteX32" fmla="*/ 315908 w 3557615"/>
              <a:gd name="connsiteY32" fmla="*/ 1136963 h 4848643"/>
              <a:gd name="connsiteX33" fmla="*/ 808903 w 3557615"/>
              <a:gd name="connsiteY33" fmla="*/ 2001760 h 4848643"/>
              <a:gd name="connsiteX34" fmla="*/ 851062 w 3557615"/>
              <a:gd name="connsiteY34" fmla="*/ 2037390 h 4848643"/>
              <a:gd name="connsiteX35" fmla="*/ 846688 w 3557615"/>
              <a:gd name="connsiteY35" fmla="*/ 2039458 h 4848643"/>
              <a:gd name="connsiteX36" fmla="*/ 9797 w 3557615"/>
              <a:gd name="connsiteY36" fmla="*/ 2998812 h 4848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557615" h="4848643">
                <a:moveTo>
                  <a:pt x="0" y="3029738"/>
                </a:moveTo>
                <a:lnTo>
                  <a:pt x="23947" y="3051622"/>
                </a:lnTo>
                <a:cubicBezTo>
                  <a:pt x="350969" y="3322210"/>
                  <a:pt x="778497" y="3473844"/>
                  <a:pt x="1228393" y="3464001"/>
                </a:cubicBezTo>
                <a:lnTo>
                  <a:pt x="1249618" y="3462260"/>
                </a:lnTo>
                <a:lnTo>
                  <a:pt x="1238233" y="3493000"/>
                </a:lnTo>
                <a:cubicBezTo>
                  <a:pt x="1147208" y="3784209"/>
                  <a:pt x="1134625" y="4087809"/>
                  <a:pt x="1195946" y="4371816"/>
                </a:cubicBezTo>
                <a:cubicBezTo>
                  <a:pt x="1209962" y="4436731"/>
                  <a:pt x="1227840" y="4500623"/>
                  <a:pt x="1249525" y="4563110"/>
                </a:cubicBezTo>
                <a:lnTo>
                  <a:pt x="1260864" y="4591225"/>
                </a:lnTo>
                <a:lnTo>
                  <a:pt x="1291155" y="4592473"/>
                </a:lnTo>
                <a:cubicBezTo>
                  <a:pt x="1621854" y="4589767"/>
                  <a:pt x="1953719" y="4485612"/>
                  <a:pt x="2239501" y="4289652"/>
                </a:cubicBezTo>
                <a:lnTo>
                  <a:pt x="2387745" y="4174579"/>
                </a:lnTo>
                <a:lnTo>
                  <a:pt x="2432884" y="4281349"/>
                </a:lnTo>
                <a:cubicBezTo>
                  <a:pt x="2542110" y="4503317"/>
                  <a:pt x="2698519" y="4692883"/>
                  <a:pt x="2887250" y="4833643"/>
                </a:cubicBezTo>
                <a:lnTo>
                  <a:pt x="2909615" y="4848643"/>
                </a:lnTo>
                <a:lnTo>
                  <a:pt x="2931981" y="4833643"/>
                </a:lnTo>
                <a:cubicBezTo>
                  <a:pt x="3309443" y="4552124"/>
                  <a:pt x="3557615" y="4075378"/>
                  <a:pt x="3557615" y="3534643"/>
                </a:cubicBezTo>
                <a:cubicBezTo>
                  <a:pt x="3557615" y="3061500"/>
                  <a:pt x="3367609" y="2637348"/>
                  <a:pt x="3067237" y="2350108"/>
                </a:cubicBezTo>
                <a:lnTo>
                  <a:pt x="2951239" y="2251941"/>
                </a:lnTo>
                <a:lnTo>
                  <a:pt x="2953489" y="2244835"/>
                </a:lnTo>
                <a:lnTo>
                  <a:pt x="2957330" y="2242250"/>
                </a:lnTo>
                <a:lnTo>
                  <a:pt x="2952265" y="2212361"/>
                </a:lnTo>
                <a:lnTo>
                  <a:pt x="2951457" y="2209529"/>
                </a:lnTo>
                <a:lnTo>
                  <a:pt x="2996197" y="2084983"/>
                </a:lnTo>
                <a:cubicBezTo>
                  <a:pt x="3112706" y="1686040"/>
                  <a:pt x="3065181" y="1223711"/>
                  <a:pt x="2828609" y="813957"/>
                </a:cubicBezTo>
                <a:cubicBezTo>
                  <a:pt x="2558241" y="345667"/>
                  <a:pt x="2104946" y="56878"/>
                  <a:pt x="1637295" y="1807"/>
                </a:cubicBezTo>
                <a:lnTo>
                  <a:pt x="1610425" y="0"/>
                </a:lnTo>
                <a:lnTo>
                  <a:pt x="1598555" y="24173"/>
                </a:lnTo>
                <a:cubicBezTo>
                  <a:pt x="1505489" y="240440"/>
                  <a:pt x="1464818" y="482814"/>
                  <a:pt x="1481210" y="729656"/>
                </a:cubicBezTo>
                <a:lnTo>
                  <a:pt x="1498996" y="872794"/>
                </a:lnTo>
                <a:lnTo>
                  <a:pt x="1302368" y="851325"/>
                </a:lnTo>
                <a:cubicBezTo>
                  <a:pt x="956317" y="834104"/>
                  <a:pt x="619093" y="919222"/>
                  <a:pt x="335991" y="1090143"/>
                </a:cubicBezTo>
                <a:lnTo>
                  <a:pt x="310843" y="1107074"/>
                </a:lnTo>
                <a:lnTo>
                  <a:pt x="315908" y="1136963"/>
                </a:lnTo>
                <a:cubicBezTo>
                  <a:pt x="387180" y="1459888"/>
                  <a:pt x="557923" y="1762893"/>
                  <a:pt x="808903" y="2001760"/>
                </a:cubicBezTo>
                <a:lnTo>
                  <a:pt x="851062" y="2037390"/>
                </a:lnTo>
                <a:lnTo>
                  <a:pt x="846688" y="2039458"/>
                </a:lnTo>
                <a:cubicBezTo>
                  <a:pt x="452145" y="2255882"/>
                  <a:pt x="157713" y="2600965"/>
                  <a:pt x="9797" y="2998812"/>
                </a:cubicBezTo>
                <a:close/>
              </a:path>
            </a:pathLst>
          </a:custGeom>
          <a:noFill/>
          <a:ln w="25400" cap="flat">
            <a:solidFill>
              <a:srgbClr val="31C2A7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Круг: прозрачная заливка 3">
            <a:extLst>
              <a:ext uri="{FF2B5EF4-FFF2-40B4-BE49-F238E27FC236}">
                <a16:creationId xmlns:a16="http://schemas.microsoft.com/office/drawing/2014/main" id="{C133A6C3-1540-9D2F-306A-1EEC0979C6A5}"/>
              </a:ext>
            </a:extLst>
          </p:cNvPr>
          <p:cNvSpPr/>
          <p:nvPr/>
        </p:nvSpPr>
        <p:spPr>
          <a:xfrm>
            <a:off x="6182460" y="6563154"/>
            <a:ext cx="190594" cy="190594"/>
          </a:xfrm>
          <a:prstGeom prst="donut">
            <a:avLst>
              <a:gd name="adj" fmla="val 45615"/>
            </a:avLst>
          </a:prstGeom>
          <a:solidFill>
            <a:srgbClr val="31C2A7">
              <a:alpha val="7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Круг: прозрачная заливка 5">
            <a:extLst>
              <a:ext uri="{FF2B5EF4-FFF2-40B4-BE49-F238E27FC236}">
                <a16:creationId xmlns:a16="http://schemas.microsoft.com/office/drawing/2014/main" id="{A12BEA05-BBA8-5436-BF56-FD688DE0A452}"/>
              </a:ext>
            </a:extLst>
          </p:cNvPr>
          <p:cNvSpPr/>
          <p:nvPr/>
        </p:nvSpPr>
        <p:spPr>
          <a:xfrm>
            <a:off x="6124811" y="6505505"/>
            <a:ext cx="248243" cy="248243"/>
          </a:xfrm>
          <a:prstGeom prst="donut">
            <a:avLst>
              <a:gd name="adj" fmla="val 36897"/>
            </a:avLst>
          </a:prstGeom>
          <a:solidFill>
            <a:srgbClr val="31C2A7">
              <a:alpha val="7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52D283-5758-071D-3D2E-87963095CBC2}"/>
              </a:ext>
            </a:extLst>
          </p:cNvPr>
          <p:cNvSpPr txBox="1"/>
          <p:nvPr/>
        </p:nvSpPr>
        <p:spPr>
          <a:xfrm>
            <a:off x="-1998138" y="5000385"/>
            <a:ext cx="869673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n-ea"/>
                <a:cs typeface="+mn-cs"/>
                <a:sym typeface="Helvetica Neue"/>
              </a:rPr>
              <a:t>1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CAEF31-265F-5F0F-FD62-E13F78B298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5583" y="2272654"/>
            <a:ext cx="965445" cy="9654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6D9BA7-4E3F-6E5E-2FF3-57C7E0E344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4031" y="3681707"/>
            <a:ext cx="965446" cy="96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5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378E6D9-43F0-C21C-5800-776390A5A35C}"/>
              </a:ext>
            </a:extLst>
          </p:cNvPr>
          <p:cNvSpPr txBox="1"/>
          <p:nvPr/>
        </p:nvSpPr>
        <p:spPr>
          <a:xfrm>
            <a:off x="2087076" y="5857673"/>
            <a:ext cx="2338655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600" dirty="0">
                <a:solidFill>
                  <a:schemeClr val="accent1"/>
                </a:solidFill>
                <a:latin typeface="+mj-lt"/>
                <a:hlinkClick r:id="rId2"/>
              </a:rPr>
              <a:t>rychka@vbudushee.ru</a:t>
            </a:r>
            <a:r>
              <a:rPr lang="ru-RU" sz="1600" dirty="0">
                <a:solidFill>
                  <a:schemeClr val="accent1"/>
                </a:solidFill>
                <a:latin typeface="+mj-lt"/>
              </a:rPr>
              <a:t> </a:t>
            </a:r>
          </a:p>
          <a:p>
            <a:pPr algn="l"/>
            <a:r>
              <a:rPr lang="ru-RU" altLang="ru-RU" sz="1600" dirty="0">
                <a:solidFill>
                  <a:schemeClr val="tx2"/>
                </a:solidFill>
                <a:latin typeface="+mj-lt"/>
              </a:rPr>
              <a:t>+7 (985) 918-07-77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9A95CB-BDB5-BD39-95B7-CFB40FFAA16B}"/>
              </a:ext>
            </a:extLst>
          </p:cNvPr>
          <p:cNvSpPr txBox="1"/>
          <p:nvPr/>
        </p:nvSpPr>
        <p:spPr>
          <a:xfrm>
            <a:off x="2087076" y="5274687"/>
            <a:ext cx="5176754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defTabSz="301842"/>
            <a:r>
              <a:rPr lang="ru-RU" sz="1600" dirty="0">
                <a:solidFill>
                  <a:schemeClr val="tx2"/>
                </a:solidFill>
                <a:latin typeface="+mj-lt"/>
              </a:rPr>
              <a:t>Благотворительный фонд «Вклад в будущее»</a:t>
            </a:r>
          </a:p>
          <a:p>
            <a:pPr algn="l" defTabSz="301842"/>
            <a:r>
              <a:rPr lang="ru-RU" sz="1600" dirty="0">
                <a:solidFill>
                  <a:schemeClr val="tx2"/>
                </a:solidFill>
                <a:latin typeface="+mj-lt"/>
                <a:hlinkClick r:id="rId3"/>
              </a:rPr>
              <a:t>https://vbudushee.ru/</a:t>
            </a:r>
            <a:r>
              <a:rPr lang="ru-RU" sz="1600" dirty="0">
                <a:solidFill>
                  <a:schemeClr val="tx2"/>
                </a:solidFill>
                <a:latin typeface="+mj-lt"/>
              </a:rPr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230D3FF-5444-931F-D3CE-A6185D864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78679" y="5274687"/>
            <a:ext cx="1165973" cy="116597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02 Текст">
  <a:themeElements>
    <a:clrScheme name="VvB 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C2A7"/>
      </a:accent1>
      <a:accent2>
        <a:srgbClr val="B2EB38"/>
      </a:accent2>
      <a:accent3>
        <a:srgbClr val="1C4F5F"/>
      </a:accent3>
      <a:accent4>
        <a:srgbClr val="6BEAC7"/>
      </a:accent4>
      <a:accent5>
        <a:srgbClr val="FFFF00"/>
      </a:accent5>
      <a:accent6>
        <a:srgbClr val="21A038"/>
      </a:accent6>
      <a:hlink>
        <a:srgbClr val="0563C1"/>
      </a:hlink>
      <a:folHlink>
        <a:srgbClr val="954F72"/>
      </a:folHlink>
    </a:clrScheme>
    <a:fontScheme name="VkladVBudushee">
      <a:majorFont>
        <a:latin typeface="SB Sans Display"/>
        <a:ea typeface=""/>
        <a:cs typeface=""/>
      </a:majorFont>
      <a:minorFont>
        <a:latin typeface="SB Sans Text"/>
        <a:ea typeface=""/>
        <a:cs typeface="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01 Структура презентации">
  <a:themeElements>
    <a:clrScheme name="VvB 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C2A7"/>
      </a:accent1>
      <a:accent2>
        <a:srgbClr val="B2EB38"/>
      </a:accent2>
      <a:accent3>
        <a:srgbClr val="1C4F5F"/>
      </a:accent3>
      <a:accent4>
        <a:srgbClr val="6BEAC7"/>
      </a:accent4>
      <a:accent5>
        <a:srgbClr val="FFFF00"/>
      </a:accent5>
      <a:accent6>
        <a:srgbClr val="21A038"/>
      </a:accent6>
      <a:hlink>
        <a:srgbClr val="0563C1"/>
      </a:hlink>
      <a:folHlink>
        <a:srgbClr val="954F72"/>
      </a:folHlink>
    </a:clrScheme>
    <a:fontScheme name="Другая 37">
      <a:majorFont>
        <a:latin typeface="SB Sans Display Semibold"/>
        <a:ea typeface=""/>
        <a:cs typeface=""/>
      </a:majorFont>
      <a:minorFont>
        <a:latin typeface="SB Sans Display"/>
        <a:ea typeface=""/>
        <a:cs typeface="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45363</TotalTime>
  <Words>1506</Words>
  <Application>Microsoft Office PowerPoint</Application>
  <PresentationFormat>Произвольный</PresentationFormat>
  <Paragraphs>228</Paragraphs>
  <Slides>16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Verdana</vt:lpstr>
      <vt:lpstr>Wingdings</vt:lpstr>
      <vt:lpstr>SB Sans Text</vt:lpstr>
      <vt:lpstr>SB Sans Display Semibold</vt:lpstr>
      <vt:lpstr>Helvetica Neue</vt:lpstr>
      <vt:lpstr>SB Sans Display</vt:lpstr>
      <vt:lpstr>Arial</vt:lpstr>
      <vt:lpstr>SB Sans Display Light</vt:lpstr>
      <vt:lpstr>Helvetica Neue Medium</vt:lpstr>
      <vt:lpstr>Calibri</vt:lpstr>
      <vt:lpstr>02 Текст</vt:lpstr>
      <vt:lpstr>01 Структура презентации</vt:lpstr>
      <vt:lpstr>Среда психологического благополучия.  Инструменты формирования культуры безопасного поведения</vt:lpstr>
      <vt:lpstr>Программа «Развивающая среда»</vt:lpstr>
      <vt:lpstr>Презентация PowerPoint</vt:lpstr>
      <vt:lpstr>Презентация PowerPoint</vt:lpstr>
      <vt:lpstr>Экспертные заключения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ООООООООООчень длиннннннный заголовооооок</dc:title>
  <dc:creator>Kamasov, Abduljafar</dc:creator>
  <cp:lastModifiedBy>Рычка Нина Е.</cp:lastModifiedBy>
  <cp:revision>836</cp:revision>
  <dcterms:modified xsi:type="dcterms:W3CDTF">2026-09-10T11:11:28Z</dcterms:modified>
</cp:coreProperties>
</file>