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70" r:id="rId2"/>
    <p:sldId id="267" r:id="rId3"/>
    <p:sldId id="272" r:id="rId4"/>
    <p:sldId id="271" r:id="rId5"/>
    <p:sldId id="269" r:id="rId6"/>
    <p:sldId id="273" r:id="rId7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99CC4"/>
    <a:srgbClr val="415B77"/>
    <a:srgbClr val="152D5D"/>
    <a:srgbClr val="EF8600"/>
    <a:srgbClr val="031E58"/>
    <a:srgbClr val="031E57"/>
    <a:srgbClr val="85EBFF"/>
    <a:srgbClr val="0093B0"/>
    <a:srgbClr val="767F82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3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59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162696" y="333001"/>
            <a:ext cx="374394" cy="422535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8" y="259311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xmlns="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xmlns="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xmlns="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xmlns="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xmlns="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xmlns="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xmlns="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xmlns="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57" r:id="rId3"/>
    <p:sldLayoutId id="2147483664" r:id="rId4"/>
    <p:sldLayoutId id="2147483661" r:id="rId5"/>
    <p:sldLayoutId id="2147483666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gi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gif"/><Relationship Id="rId11" Type="http://schemas.openxmlformats.org/officeDocument/2006/relationships/image" Target="../media/image22.jpeg"/><Relationship Id="rId5" Type="http://schemas.openxmlformats.org/officeDocument/2006/relationships/image" Target="../media/image16.gif"/><Relationship Id="rId10" Type="http://schemas.openxmlformats.org/officeDocument/2006/relationships/image" Target="../media/image21.gif"/><Relationship Id="rId4" Type="http://schemas.openxmlformats.org/officeDocument/2006/relationships/image" Target="../media/image15.gif"/><Relationship Id="rId9" Type="http://schemas.openxmlformats.org/officeDocument/2006/relationships/image" Target="../media/image2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mailto:talanova_va@mo-kuro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B3B828A-4E25-5D39-C993-30948485D234}"/>
              </a:ext>
            </a:extLst>
          </p:cNvPr>
          <p:cNvSpPr txBox="1"/>
          <p:nvPr/>
        </p:nvSpPr>
        <p:spPr bwMode="auto">
          <a:xfrm>
            <a:off x="692948" y="2096573"/>
            <a:ext cx="4700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Система безопасного окружения: эффективная профилактика, факторы риска, направления работы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35BB4E-6EA4-3882-50E2-29D6E7DD8FBF}"/>
              </a:ext>
            </a:extLst>
          </p:cNvPr>
          <p:cNvSpPr txBox="1"/>
          <p:nvPr/>
        </p:nvSpPr>
        <p:spPr bwMode="auto">
          <a:xfrm>
            <a:off x="756953" y="3497943"/>
            <a:ext cx="4572000" cy="465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Таланова В.А., ведущий специалист региональной консультационно-кризисной службы</a:t>
            </a:r>
            <a:endParaRPr lang="ru-RU" sz="11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4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qrcoder.ru/code/?https%3A%2F%2Fdisk.yandex.ru%2Fi%2FxmVBwoK0g3zW8g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838" y="3915077"/>
            <a:ext cx="1123685" cy="112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Особенности организации профилактической работы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1303" y="1022104"/>
            <a:ext cx="2670867" cy="323343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Уровень профилактической работы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9213" y="2928428"/>
            <a:ext cx="2611678" cy="354552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Возрастные особенности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1572" y="1500132"/>
            <a:ext cx="2611678" cy="35303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Первичная профилактика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1572" y="1973061"/>
            <a:ext cx="2611678" cy="35303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Вторичная профилактика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1572" y="2438660"/>
            <a:ext cx="2611678" cy="35303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Третичная п</a:t>
            </a:r>
            <a:r>
              <a:rPr lang="ru-RU" sz="1000" dirty="0">
                <a:solidFill>
                  <a:schemeClr val="tx1"/>
                </a:solidFill>
              </a:rPr>
              <a:t>рофи</a:t>
            </a:r>
            <a:r>
              <a:rPr lang="ru-RU" sz="1000" dirty="0" smtClean="0">
                <a:solidFill>
                  <a:schemeClr val="tx1"/>
                </a:solidFill>
              </a:rPr>
              <a:t>лактика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 rot="16200000">
            <a:off x="-204506" y="2221738"/>
            <a:ext cx="881923" cy="3845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Работа узкопрофильных специалистов</a:t>
            </a:r>
            <a:endParaRPr lang="ru-RU" sz="5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qrcoder.ru/code/?https%3A%2F%2Fxn--80adrabb4aegksdjbafk0u.xn--p1ai%2Fupload%2Fmedialibrary%2F076%2Fd7t4sndiz5f4gtta4n40hi0tg08g9k7m.pd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14" y="4084670"/>
            <a:ext cx="9334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4464" y="4064013"/>
            <a:ext cx="21719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chemeClr val="tx1"/>
                </a:solidFill>
              </a:rPr>
              <a:t>Реализация профилактики на всех уровнях в рамках РПВ</a:t>
            </a:r>
            <a:endParaRPr lang="ru-RU" sz="800" dirty="0"/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64" y="4524720"/>
            <a:ext cx="1979228" cy="49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qrcoder.ru/code/?https%3A%2F%2Fxn--80adrabb4aegksdjbafk0u.xn--p1ai%2Fupload%2Fiblock%2F1d4%2Ftm67sv6tavtk0p6ywm5h7hvsz8ot1r9w.pdf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746" y="3993552"/>
            <a:ext cx="1031844" cy="103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247142" y="4003293"/>
            <a:ext cx="2171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/>
              <a:t>Профилактика девиантного поведения: современные подходы и эффективные технологии для работы с детьми и подростками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1572" y="3503413"/>
            <a:ext cx="2611678" cy="476384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Актуальные инструменты </a:t>
            </a:r>
            <a:r>
              <a:rPr lang="ru-RU" sz="1000" dirty="0" smtClean="0">
                <a:solidFill>
                  <a:schemeClr val="tx1"/>
                </a:solidFill>
              </a:rPr>
              <a:t>профилактики, внеурочная занятость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>
            <a:stCxn id="5" idx="2"/>
          </p:cNvCxnSpPr>
          <p:nvPr/>
        </p:nvCxnSpPr>
        <p:spPr>
          <a:xfrm>
            <a:off x="1775052" y="3282980"/>
            <a:ext cx="0" cy="167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3434193" y="1096030"/>
            <a:ext cx="2587124" cy="547054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Раннее выявление маркеров риска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14488" y="3979797"/>
            <a:ext cx="175146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/>
              <a:t>Методические </a:t>
            </a:r>
            <a:r>
              <a:rPr lang="ru-RU" sz="800" dirty="0"/>
              <a:t>материалы по учету и профилактической работе с несовершеннолетними (письмо Министерства образования Московской области от 24.09.2025 №</a:t>
            </a:r>
            <a:r>
              <a:rPr lang="ru-RU" sz="800" dirty="0" smtClean="0"/>
              <a:t>18Исх-13230/14-01</a:t>
            </a:r>
            <a:r>
              <a:rPr lang="ru-RU" sz="900" dirty="0" smtClean="0"/>
              <a:t>)</a:t>
            </a:r>
            <a:endParaRPr lang="ru-RU" sz="9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506401" y="1729136"/>
            <a:ext cx="2514915" cy="1065422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506402" y="2976197"/>
            <a:ext cx="2514914" cy="364909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 smtClean="0">
              <a:solidFill>
                <a:srgbClr val="000000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/>
          <a:srcRect l="33646" t="24630" r="30833" b="27778"/>
          <a:stretch/>
        </p:blipFill>
        <p:spPr>
          <a:xfrm>
            <a:off x="6254251" y="1185035"/>
            <a:ext cx="2654028" cy="2000250"/>
          </a:xfrm>
          <a:prstGeom prst="rect">
            <a:avLst/>
          </a:prstGeom>
        </p:spPr>
      </p:pic>
      <p:sp>
        <p:nvSpPr>
          <p:cNvPr id="37" name="Скругленный прямоугольник 36"/>
          <p:cNvSpPr/>
          <p:nvPr/>
        </p:nvSpPr>
        <p:spPr>
          <a:xfrm>
            <a:off x="3772618" y="2370491"/>
            <a:ext cx="1982479" cy="331249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Психологическое просвещение </a:t>
            </a:r>
            <a:r>
              <a:rPr lang="ru-RU" sz="800" dirty="0" smtClean="0">
                <a:solidFill>
                  <a:schemeClr val="tx1"/>
                </a:solidFill>
              </a:rPr>
              <a:t>педагогов и родителей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615401" y="1750067"/>
            <a:ext cx="2136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Наблюдение</a:t>
            </a:r>
          </a:p>
          <a:p>
            <a:pPr algn="ctr"/>
            <a:r>
              <a:rPr lang="ru-RU" sz="9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(внимание к изменениям в поведении и состоянии ребенка)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882045" y="2996792"/>
            <a:ext cx="17636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Психодиагностика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01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16" descr="https://xn--80adrabb4aegksdjbafk0u.xn--p1ai/upload/medialibrary/d42/c9qqex02i41iq8ynpp2y4f9czbymwk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06" y="4331131"/>
            <a:ext cx="1257966" cy="75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l="35695" t="21475" r="30896" b="52491"/>
          <a:stretch/>
        </p:blipFill>
        <p:spPr>
          <a:xfrm>
            <a:off x="930204" y="4487769"/>
            <a:ext cx="1328517" cy="582282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99083" y="930395"/>
            <a:ext cx="8520600" cy="507831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ru-RU" sz="1100" b="1" dirty="0">
                <a:solidFill>
                  <a:srgbClr val="1D3152"/>
                </a:solidFill>
                <a:latin typeface="+mn-lt"/>
                <a:ea typeface="+mn-ea"/>
                <a:cs typeface="+mn-cs"/>
              </a:rPr>
              <a:t>План мероприятий по реализации </a:t>
            </a:r>
            <a:r>
              <a:rPr lang="ru-RU" sz="1100" b="1" dirty="0" smtClean="0">
                <a:solidFill>
                  <a:srgbClr val="1D3152"/>
                </a:solidFill>
                <a:latin typeface="+mn-lt"/>
                <a:ea typeface="+mn-ea"/>
                <a:cs typeface="+mn-cs"/>
              </a:rPr>
              <a:t>Комплексного </a:t>
            </a:r>
            <a:r>
              <a:rPr lang="ru-RU" sz="1100" b="1" dirty="0">
                <a:solidFill>
                  <a:srgbClr val="1D3152"/>
                </a:solidFill>
                <a:latin typeface="+mn-lt"/>
                <a:ea typeface="+mn-ea"/>
                <a:cs typeface="+mn-cs"/>
              </a:rPr>
              <a:t>плана противодействия идеологии терроризма в Московской области на 2024-2028 годы в 2026 году </a:t>
            </a:r>
          </a:p>
          <a:p>
            <a:pPr algn="ctr">
              <a:lnSpc>
                <a:spcPct val="100000"/>
              </a:lnSpc>
              <a:buClr>
                <a:srgbClr val="000000"/>
              </a:buClr>
            </a:pPr>
            <a:endParaRPr lang="ru-RU" sz="1100" b="1" dirty="0">
              <a:solidFill>
                <a:srgbClr val="1D315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Профилактика </a:t>
            </a:r>
            <a:r>
              <a:rPr lang="ru-RU" dirty="0" err="1" smtClean="0"/>
              <a:t>радикализации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59383" y="2002264"/>
            <a:ext cx="4350916" cy="681038"/>
          </a:xfrm>
          <a:prstGeom prst="roundRect">
            <a:avLst/>
          </a:prstGeom>
          <a:ln>
            <a:solidFill>
              <a:srgbClr val="799CC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dirty="0">
                <a:solidFill>
                  <a:srgbClr val="1D3152"/>
                </a:solidFill>
              </a:rPr>
              <a:t>В рамках проведения советов по профилактике: </a:t>
            </a:r>
          </a:p>
          <a:p>
            <a:pPr algn="ctr"/>
            <a:r>
              <a:rPr lang="ru-RU" sz="800" dirty="0">
                <a:solidFill>
                  <a:srgbClr val="1D3152"/>
                </a:solidFill>
              </a:rPr>
              <a:t>При разборе конфликтных ситуаций предлагать сторонам </a:t>
            </a:r>
            <a:r>
              <a:rPr lang="ru-RU" sz="800" u="sng" dirty="0">
                <a:solidFill>
                  <a:srgbClr val="1D3152"/>
                </a:solidFill>
              </a:rPr>
              <a:t>решение конфликта с задействованием службы медиации</a:t>
            </a:r>
          </a:p>
          <a:p>
            <a:pPr algn="ctr"/>
            <a:endParaRPr lang="ru-RU" sz="800" dirty="0">
              <a:solidFill>
                <a:srgbClr val="1D3152"/>
              </a:solidFill>
            </a:endParaRPr>
          </a:p>
          <a:p>
            <a:pPr algn="ctr"/>
            <a:r>
              <a:rPr lang="ru-RU" sz="800" b="1" dirty="0">
                <a:solidFill>
                  <a:srgbClr val="C00000"/>
                </a:solidFill>
              </a:rPr>
              <a:t>Регулярное проведение мониторинга аккаунтов обучающихся в социальных сетях</a:t>
            </a:r>
          </a:p>
        </p:txBody>
      </p:sp>
      <p:pic>
        <p:nvPicPr>
          <p:cNvPr id="16" name="Picture 16" descr="http://qrcoder.ru/code/?https%3A%2F%2Fmgppu.ru%2Fabout%2Fpublications%2Fprevention_digital_risk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026" y="4376748"/>
            <a:ext cx="733244" cy="73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952720" y="4450123"/>
            <a:ext cx="8382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 smtClean="0">
                <a:solidFill>
                  <a:srgbClr val="1D3152"/>
                </a:solidFill>
                <a:latin typeface="+mn-lt"/>
                <a:ea typeface="+mn-ea"/>
                <a:cs typeface="+mn-cs"/>
              </a:rPr>
              <a:t>Навигатор профилактики</a:t>
            </a:r>
            <a:br>
              <a:rPr lang="ru-RU" sz="600" dirty="0" smtClean="0">
                <a:solidFill>
                  <a:srgbClr val="1D3152"/>
                </a:solidFill>
                <a:latin typeface="+mn-lt"/>
                <a:ea typeface="+mn-ea"/>
                <a:cs typeface="+mn-cs"/>
              </a:rPr>
            </a:br>
            <a:r>
              <a:rPr lang="ru-RU" sz="600" dirty="0" smtClean="0">
                <a:solidFill>
                  <a:srgbClr val="1D3152"/>
                </a:solidFill>
                <a:latin typeface="+mn-lt"/>
                <a:ea typeface="+mn-ea"/>
                <a:cs typeface="+mn-cs"/>
              </a:rPr>
              <a:t>рисков в Цифровой среде</a:t>
            </a:r>
            <a:endParaRPr lang="ru-RU" sz="600" dirty="0">
              <a:solidFill>
                <a:srgbClr val="1D315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Picture 2" descr="http://qrcoder.ru/code/?https%3A%2F%2Fnac.gov.ru%2Flist%2FcategoryId%2F53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945" y="1241959"/>
            <a:ext cx="718005" cy="71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qrcoder.ru/code/?https%3A%2F%2Fncpti.su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4" y="1220623"/>
            <a:ext cx="756786" cy="75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549" y="1375478"/>
            <a:ext cx="376416" cy="507010"/>
          </a:xfrm>
          <a:prstGeom prst="rect">
            <a:avLst/>
          </a:prstGeom>
        </p:spPr>
      </p:pic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042" y="1397664"/>
            <a:ext cx="432566" cy="43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qrcoder.ru/code/?https%3A%2F%2Ffioco.ru%2Fabout_ac&amp;4&amp;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72" y="4387528"/>
            <a:ext cx="755972" cy="7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qrcoder.ru/code/?https%3A%2F%2Fxn--80adrabb4aegksdjbafk0u.xn--p1ai%2Fmaterialy%2F%3Fsearch%3D%26tags%255B%255D%3D%25D0%25BF%25D1%2580%25D0%25BE%25D1%2584%25D0%25B8%25D0%25BB%25D0%25B0%25D0%25BA%25D1%2582%25D0%25B8%25D0%25BA%25D0%25B0&amp;4&amp;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58" y="4381924"/>
            <a:ext cx="720065" cy="72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83264" y="1781919"/>
            <a:ext cx="4350915" cy="374571"/>
          </a:xfrm>
          <a:prstGeom prst="roundRect">
            <a:avLst/>
          </a:prstGeom>
          <a:ln>
            <a:solidFill>
              <a:srgbClr val="799CC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b="1" dirty="0">
                <a:solidFill>
                  <a:srgbClr val="1D3152"/>
                </a:solidFill>
                <a:sym typeface="Calibri"/>
              </a:rPr>
              <a:t>Адресная </a:t>
            </a:r>
            <a:r>
              <a:rPr lang="ru-RU" sz="800" b="1" dirty="0" smtClean="0">
                <a:solidFill>
                  <a:srgbClr val="1D3152"/>
                </a:solidFill>
                <a:sym typeface="Calibri"/>
              </a:rPr>
              <a:t>профилактика</a:t>
            </a:r>
          </a:p>
          <a:p>
            <a:pPr algn="ctr"/>
            <a:r>
              <a:rPr lang="ru-RU" sz="800" b="1" dirty="0" smtClean="0">
                <a:solidFill>
                  <a:srgbClr val="1D3152"/>
                </a:solidFill>
              </a:rPr>
              <a:t> </a:t>
            </a:r>
            <a:r>
              <a:rPr lang="ru-RU" sz="600" dirty="0" smtClean="0">
                <a:solidFill>
                  <a:srgbClr val="1D3152"/>
                </a:solidFill>
              </a:rPr>
              <a:t>деятельность по реализации мероприятий с отдельными социальными группами лиц, уязвимых к воздействию идеологии терроризма, либо отдельными их представителями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08520" y="1294320"/>
            <a:ext cx="4325659" cy="442674"/>
          </a:xfrm>
          <a:prstGeom prst="roundRect">
            <a:avLst/>
          </a:prstGeom>
          <a:ln>
            <a:solidFill>
              <a:srgbClr val="799CC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b="1" dirty="0">
                <a:solidFill>
                  <a:srgbClr val="1D3152"/>
                </a:solidFill>
                <a:sym typeface="Calibri"/>
              </a:rPr>
              <a:t>Общая (первичная) профилактика</a:t>
            </a:r>
          </a:p>
          <a:p>
            <a:pPr algn="ctr"/>
            <a:r>
              <a:rPr lang="ru-RU" sz="600" dirty="0" smtClean="0">
                <a:solidFill>
                  <a:srgbClr val="1D3152"/>
                </a:solidFill>
                <a:sym typeface="Calibri"/>
              </a:rPr>
              <a:t>направлена </a:t>
            </a:r>
            <a:r>
              <a:rPr lang="ru-RU" sz="600" dirty="0">
                <a:solidFill>
                  <a:srgbClr val="1D3152"/>
                </a:solidFill>
                <a:sym typeface="Calibri"/>
              </a:rPr>
              <a:t>на формирование антитеррористического и </a:t>
            </a:r>
            <a:r>
              <a:rPr lang="ru-RU" sz="600" dirty="0" err="1">
                <a:solidFill>
                  <a:srgbClr val="1D3152"/>
                </a:solidFill>
                <a:sym typeface="Calibri"/>
              </a:rPr>
              <a:t>антиэкстремистского</a:t>
            </a:r>
            <a:r>
              <a:rPr lang="ru-RU" sz="600" dirty="0">
                <a:solidFill>
                  <a:srgbClr val="1D3152"/>
                </a:solidFill>
                <a:sym typeface="Calibri"/>
              </a:rPr>
              <a:t> мировоззрения, поддержание среди детей и молодёжи высокого уровня неприятия террористических и других деструктивных идеологий.</a:t>
            </a:r>
          </a:p>
          <a:p>
            <a:pPr algn="ctr"/>
            <a:r>
              <a:rPr lang="ru-RU" sz="600" dirty="0">
                <a:solidFill>
                  <a:srgbClr val="1D3152"/>
                </a:solidFill>
                <a:sym typeface="Calibri"/>
              </a:rPr>
              <a:t>Профилактика совершения преступлений террористического и экстремистского характера 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3264" y="2206515"/>
            <a:ext cx="4350915" cy="442674"/>
          </a:xfrm>
          <a:prstGeom prst="roundRect">
            <a:avLst/>
          </a:prstGeom>
          <a:ln>
            <a:solidFill>
              <a:srgbClr val="799CC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b="1" dirty="0">
                <a:solidFill>
                  <a:srgbClr val="1D3152"/>
                </a:solidFill>
                <a:sym typeface="Calibri"/>
              </a:rPr>
              <a:t>Индивидуальная профилактика</a:t>
            </a:r>
          </a:p>
          <a:p>
            <a:pPr algn="ctr"/>
            <a:r>
              <a:rPr lang="ru-RU" sz="600" dirty="0">
                <a:solidFill>
                  <a:srgbClr val="1D3152"/>
                </a:solidFill>
                <a:sym typeface="Calibri"/>
              </a:rPr>
              <a:t>деятельность по реализации мероприятий с лицами, подверженными воздействию идеологии терроризма либо подпавшими под ее влияние, целью которой является формирование у них мотивов к отказу от участия в террористической деятельности</a:t>
            </a:r>
          </a:p>
        </p:txBody>
      </p:sp>
      <p:pic>
        <p:nvPicPr>
          <p:cNvPr id="32" name="Рисунок 3"/>
          <p:cNvPicPr>
            <a:picLocks/>
          </p:cNvPicPr>
          <p:nvPr/>
        </p:nvPicPr>
        <p:blipFill>
          <a:blip r:embed="rId11" cstate="hqprint"/>
          <a:stretch>
            <a:fillRect/>
          </a:stretch>
        </p:blipFill>
        <p:spPr>
          <a:xfrm>
            <a:off x="5875873" y="4360315"/>
            <a:ext cx="722893" cy="722893"/>
          </a:xfrm>
          <a:prstGeom prst="roundRect">
            <a:avLst/>
          </a:prstGeom>
          <a:ln w="28575">
            <a:noFill/>
            <a:prstDash val="dash"/>
          </a:ln>
        </p:spPr>
      </p:pic>
      <p:sp>
        <p:nvSpPr>
          <p:cNvPr id="33" name="Прямоугольник 32"/>
          <p:cNvSpPr/>
          <p:nvPr/>
        </p:nvSpPr>
        <p:spPr>
          <a:xfrm>
            <a:off x="6280297" y="4819455"/>
            <a:ext cx="1614001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solidFill>
                  <a:srgbClr val="1D3152"/>
                </a:solidFill>
                <a:latin typeface="+mn-lt"/>
                <a:ea typeface="+mn-ea"/>
                <a:cs typeface="+mn-cs"/>
              </a:rPr>
              <a:t>Методические материалы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764106" y="3392998"/>
            <a:ext cx="179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srgbClr val="C00000"/>
                </a:solidFill>
                <a:latin typeface="+mn-lt"/>
                <a:cs typeface="Calibri"/>
              </a:rPr>
              <a:t>15.05.2026</a:t>
            </a:r>
          </a:p>
          <a:p>
            <a:pPr algn="ctr"/>
            <a:r>
              <a:rPr lang="ru-RU" sz="800" dirty="0" smtClean="0">
                <a:solidFill>
                  <a:srgbClr val="C00000"/>
                </a:solidFill>
                <a:latin typeface="+mn-lt"/>
                <a:cs typeface="Calibri"/>
              </a:rPr>
              <a:t>15.08.2026</a:t>
            </a:r>
          </a:p>
          <a:p>
            <a:pPr algn="ctr"/>
            <a:r>
              <a:rPr lang="ru-RU" sz="800" dirty="0" smtClean="0">
                <a:solidFill>
                  <a:srgbClr val="C00000"/>
                </a:solidFill>
                <a:latin typeface="+mn-lt"/>
                <a:cs typeface="Calibri"/>
              </a:rPr>
              <a:t>15.11.2026</a:t>
            </a:r>
            <a:endParaRPr lang="ru-RU" sz="800" dirty="0">
              <a:solidFill>
                <a:srgbClr val="C00000"/>
              </a:solidFill>
              <a:latin typeface="+mn-lt"/>
              <a:cs typeface="Calibri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2"/>
          <a:srcRect l="1439" t="9798" r="4696" b="5758"/>
          <a:stretch/>
        </p:blipFill>
        <p:spPr>
          <a:xfrm>
            <a:off x="4692418" y="3107120"/>
            <a:ext cx="2096740" cy="1061062"/>
          </a:xfrm>
          <a:prstGeom prst="rect">
            <a:avLst/>
          </a:prstGeom>
        </p:spPr>
      </p:pic>
      <p:pic>
        <p:nvPicPr>
          <p:cNvPr id="36" name="Picture 2" descr="http://qrcoder.ru/code/?https%3A%2F%2Fforms.yandex.ru%2Fcloud%2F69ce715e9029021d03226b4c&amp;4&amp;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702" y="3256843"/>
            <a:ext cx="680461" cy="68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6845521" y="3149121"/>
            <a:ext cx="14398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 smtClean="0">
                <a:solidFill>
                  <a:srgbClr val="C00000"/>
                </a:solidFill>
                <a:latin typeface="+mn-lt"/>
              </a:rPr>
              <a:t>Сроки заполнения формы</a:t>
            </a:r>
            <a:endParaRPr lang="ru-RU" sz="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800497" y="4140541"/>
            <a:ext cx="1482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C00000"/>
                </a:solidFill>
              </a:rPr>
              <a:t>Мониторинг мероприятий через РСЭМ</a:t>
            </a:r>
          </a:p>
          <a:p>
            <a:endParaRPr lang="ru-RU" sz="900" dirty="0">
              <a:solidFill>
                <a:srgbClr val="C00000"/>
              </a:solidFill>
            </a:endParaRPr>
          </a:p>
          <a:p>
            <a:r>
              <a:rPr lang="ru-RU" sz="900" dirty="0">
                <a:solidFill>
                  <a:srgbClr val="C00000"/>
                </a:solidFill>
              </a:rPr>
              <a:t>До 15.05.2026</a:t>
            </a:r>
          </a:p>
          <a:p>
            <a:r>
              <a:rPr lang="ru-RU" sz="900" dirty="0">
                <a:solidFill>
                  <a:srgbClr val="C00000"/>
                </a:solidFill>
              </a:rPr>
              <a:t>До 15.11.2026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8519" y="2744678"/>
            <a:ext cx="4325659" cy="272415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dirty="0">
                <a:solidFill>
                  <a:srgbClr val="1D3152"/>
                </a:solidFill>
                <a:sym typeface="Calibri"/>
              </a:rPr>
              <a:t>В</a:t>
            </a:r>
            <a:r>
              <a:rPr lang="ru-RU" sz="800" dirty="0" smtClean="0">
                <a:solidFill>
                  <a:srgbClr val="1D3152"/>
                </a:solidFill>
                <a:sym typeface="Calibri"/>
              </a:rPr>
              <a:t>ключать </a:t>
            </a:r>
            <a:r>
              <a:rPr lang="ru-RU" sz="800" dirty="0">
                <a:solidFill>
                  <a:srgbClr val="1D3152"/>
                </a:solidFill>
                <a:sym typeface="Calibri"/>
              </a:rPr>
              <a:t>антитеррористическую тематику в </a:t>
            </a:r>
            <a:r>
              <a:rPr lang="ru-RU" sz="800" dirty="0" smtClean="0">
                <a:solidFill>
                  <a:srgbClr val="1D3152"/>
                </a:solidFill>
                <a:sym typeface="Calibri"/>
              </a:rPr>
              <a:t>общественно-политические</a:t>
            </a:r>
            <a:r>
              <a:rPr lang="ru-RU" sz="800" dirty="0">
                <a:solidFill>
                  <a:srgbClr val="1D3152"/>
                </a:solidFill>
                <a:sym typeface="Calibri"/>
              </a:rPr>
              <a:t>, воспитательные, просветительские, культурные, досуговые и спортивные </a:t>
            </a:r>
            <a:r>
              <a:rPr lang="ru-RU" sz="800" dirty="0" smtClean="0">
                <a:solidFill>
                  <a:srgbClr val="1D3152"/>
                </a:solidFill>
                <a:sym typeface="Calibri"/>
              </a:rPr>
              <a:t>мероприятия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21148" y="3130480"/>
            <a:ext cx="4325659" cy="40862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dirty="0" smtClean="0">
                <a:solidFill>
                  <a:srgbClr val="1D3152"/>
                </a:solidFill>
              </a:rPr>
              <a:t>Проводить </a:t>
            </a:r>
            <a:r>
              <a:rPr lang="ru-RU" sz="800" dirty="0">
                <a:solidFill>
                  <a:srgbClr val="1D3152"/>
                </a:solidFill>
              </a:rPr>
              <a:t>профилактические мероприятия, направленные на разъяснение преступной </a:t>
            </a:r>
            <a:r>
              <a:rPr lang="ru-RU" sz="800" dirty="0" smtClean="0">
                <a:solidFill>
                  <a:srgbClr val="1D3152"/>
                </a:solidFill>
              </a:rPr>
              <a:t>сущности террористических</a:t>
            </a:r>
            <a:r>
              <a:rPr lang="ru-RU" sz="800" dirty="0">
                <a:solidFill>
                  <a:srgbClr val="1D3152"/>
                </a:solidFill>
              </a:rPr>
              <a:t>, украинских националистических и неонацистских </a:t>
            </a:r>
            <a:r>
              <a:rPr lang="ru-RU" sz="800" dirty="0" smtClean="0">
                <a:solidFill>
                  <a:srgbClr val="1D3152"/>
                </a:solidFill>
              </a:rPr>
              <a:t>организаций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96904" y="3653274"/>
            <a:ext cx="4298380" cy="272415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dirty="0" smtClean="0">
                <a:solidFill>
                  <a:srgbClr val="1D3152"/>
                </a:solidFill>
              </a:rPr>
              <a:t>Привлекать </a:t>
            </a:r>
            <a:r>
              <a:rPr lang="ru-RU" sz="800" dirty="0">
                <a:solidFill>
                  <a:srgbClr val="1D3152"/>
                </a:solidFill>
              </a:rPr>
              <a:t>детей и молодежи к деятельности общественных организаций, волонтерских военно-патриотических молодежных и детских объединений</a:t>
            </a:r>
            <a:endParaRPr lang="ru-RU" sz="800" dirty="0">
              <a:solidFill>
                <a:srgbClr val="1D3152"/>
              </a:solidFill>
              <a:sym typeface="Calibri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3264" y="4020394"/>
            <a:ext cx="4325659" cy="272415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ru-RU" sz="800" dirty="0" smtClean="0">
                <a:solidFill>
                  <a:srgbClr val="1D3152"/>
                </a:solidFill>
                <a:sym typeface="Calibri"/>
              </a:rPr>
              <a:t>Обеспечить индивидуально-профилактической работы, с привлечением специалистов органов и учреждений системы профилактики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636422" y="2825179"/>
            <a:ext cx="44181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rgbClr val="1D3152"/>
                </a:solidFill>
              </a:rPr>
              <a:t>Интерактивная карта профилактической деятельности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25530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qrcoder.ru/code/?https%3A%2F%2Fmgppu.ru%2Fabout%2Fpublications%2Fdeviant_behaviour%3Fclckid%3Daeb113b9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581" y="3708576"/>
            <a:ext cx="1149710" cy="114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/>
          <a:srcRect l="7396" t="40185" r="52187" b="12407"/>
          <a:stretch/>
        </p:blipFill>
        <p:spPr>
          <a:xfrm>
            <a:off x="7155910" y="2402157"/>
            <a:ext cx="1943465" cy="1282286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Профилактика употребления ПАВ</a:t>
            </a:r>
            <a:endParaRPr lang="ru-RU" dirty="0"/>
          </a:p>
        </p:txBody>
      </p:sp>
      <p:pic>
        <p:nvPicPr>
          <p:cNvPr id="6" name="Picture 2" descr="http://qrcoder.ru/code/?https%3A%2F%2Fdisk.yandex.ru%2Fi%2Ff3Ex_YDqAnWRxA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0" y="3948757"/>
            <a:ext cx="1202946" cy="120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43263" y="3951374"/>
            <a:ext cx="3132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/>
              <a:t>«Методические </a:t>
            </a:r>
            <a:r>
              <a:rPr lang="ru-RU" sz="800" dirty="0"/>
              <a:t>рекомендации для педагогических работников, родителей и руководителей образовательных организаций по педагогическому, психологическому и родительскому попечению и сопровождению групп риска вовлечения обучающихся в потребление наркотических средств и психотропных </a:t>
            </a:r>
            <a:r>
              <a:rPr lang="ru-RU" sz="800" dirty="0" smtClean="0"/>
              <a:t>веществ»</a:t>
            </a:r>
          </a:p>
          <a:p>
            <a:r>
              <a:rPr lang="ru-RU" sz="800" dirty="0" smtClean="0"/>
              <a:t>(</a:t>
            </a:r>
            <a:r>
              <a:rPr lang="ru-RU" sz="800" dirty="0"/>
              <a:t>направлены письмом Департамента государственной политики в сфере защиты прав детей </a:t>
            </a:r>
            <a:r>
              <a:rPr lang="ru-RU" sz="800" dirty="0" err="1"/>
              <a:t>Минобрнауки</a:t>
            </a:r>
            <a:r>
              <a:rPr lang="ru-RU" sz="800" dirty="0"/>
              <a:t> России </a:t>
            </a:r>
            <a:r>
              <a:rPr lang="ru-RU" sz="800" dirty="0" smtClean="0"/>
              <a:t>от </a:t>
            </a:r>
            <a:r>
              <a:rPr lang="ru-RU" sz="800" dirty="0"/>
              <a:t>09.02.2016 </a:t>
            </a:r>
            <a:r>
              <a:rPr lang="ru-RU" sz="800" dirty="0" smtClean="0"/>
              <a:t>№ </a:t>
            </a:r>
            <a:r>
              <a:rPr lang="ru-RU" sz="800" dirty="0"/>
              <a:t>07-505)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00348" y="2461334"/>
            <a:ext cx="28010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Clr>
                <a:schemeClr val="accent2"/>
              </a:buClr>
            </a:pPr>
            <a:r>
              <a:rPr lang="ru-RU" sz="900" dirty="0" smtClean="0"/>
              <a:t>Регламентирует порядок действий: 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900" dirty="0" smtClean="0"/>
              <a:t>Классного руководителя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900" dirty="0" smtClean="0"/>
              <a:t>Педагога-психолога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900" dirty="0" smtClean="0"/>
              <a:t>Социального педагога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900" dirty="0"/>
              <a:t> </a:t>
            </a:r>
            <a:r>
              <a:rPr lang="ru-RU" sz="900" dirty="0" smtClean="0"/>
              <a:t>Заместителя директора по воспитанию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900" dirty="0" smtClean="0"/>
              <a:t>Советника по воспитанию</a:t>
            </a:r>
          </a:p>
          <a:p>
            <a:pPr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ru-RU" sz="900" dirty="0" smtClean="0"/>
              <a:t>Заместителя директора по безопасности</a:t>
            </a:r>
            <a:endParaRPr lang="ru-RU" sz="900" dirty="0"/>
          </a:p>
        </p:txBody>
      </p:sp>
      <p:pic>
        <p:nvPicPr>
          <p:cNvPr id="9" name="Picture 2" descr="http://qrcoder.ru/code/?https%3A%2F%2Fdisk.yandex.ru%2Fi%2FOs4-os761xKj2Q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569" y="1234181"/>
            <a:ext cx="1227153" cy="122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33054" y="928707"/>
            <a:ext cx="26468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Первичная профилактика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5" y="1193830"/>
            <a:ext cx="4485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/>
              <a:t>Комплекс </a:t>
            </a:r>
            <a:r>
              <a:rPr lang="ru-RU" sz="1000" dirty="0"/>
              <a:t>социальных, образовательных и медико-психологических мероприятий, предупреждающих </a:t>
            </a:r>
            <a:r>
              <a:rPr lang="ru-RU" sz="1000" dirty="0" smtClean="0"/>
              <a:t>употребление </a:t>
            </a:r>
            <a:r>
              <a:rPr lang="ru-RU" sz="1000" dirty="0"/>
              <a:t>ПАВ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3054" y="1628569"/>
            <a:ext cx="34034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1. Развитие конструктивных поведенческих стратегий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3054" y="1877892"/>
            <a:ext cx="24529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2. Развитие жизнестойкости личности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895141" y="2136853"/>
            <a:ext cx="60991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3. Работа с социальной ситуацией развития детей и подростков</a:t>
            </a:r>
          </a:p>
        </p:txBody>
      </p:sp>
      <p:pic>
        <p:nvPicPr>
          <p:cNvPr id="3078" name="Picture 6" descr="http://qrcoder.ru/code/?https%3A%2F%2Ffcprc.ru%2Fmedia%2Fmedia%2Fmediacia%2F%25D0%259C%25D0%25A0_%25D0%25BD%25D0%25B0%25D1%2580%25D0%25BA%25D0%25BE%25D0%25BF%25D1%2580%25D0%25BE%25D1%2584%25D0%25B8%25D0%25BB%25D0%25B0%25D0%25BA%25D1%2582%25D0%25B8%25D0%25BA%25D0%25B0_%25D0%25B2_%25D0%259E%25D0%259E.pd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0" y="2394561"/>
            <a:ext cx="1202946" cy="120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330023" y="2402157"/>
            <a:ext cx="3159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/>
              <a:t>Организация деятельности образовательных организаций, направленной на профилактику употребления </a:t>
            </a:r>
            <a:r>
              <a:rPr lang="ru-RU" sz="800" dirty="0" err="1"/>
              <a:t>психоактивных</a:t>
            </a:r>
            <a:r>
              <a:rPr lang="ru-RU" sz="800" dirty="0"/>
              <a:t> веществ, пропаганду здорового образа жизни среди обучающихся</a:t>
            </a:r>
          </a:p>
        </p:txBody>
      </p:sp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932" y="2763454"/>
            <a:ext cx="1753844" cy="125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icture background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0" t="14973" r="28694" b="20264"/>
          <a:stretch/>
        </p:blipFill>
        <p:spPr bwMode="auto">
          <a:xfrm>
            <a:off x="1359511" y="2946859"/>
            <a:ext cx="1262384" cy="98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4965569" y="889760"/>
            <a:ext cx="3869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Алгоритм работы по факту выявления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46151" y="1228314"/>
            <a:ext cx="26748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/>
              <a:t>Распоряжение Министерства образования Московской области от 02.04.2025 № Р-418 </a:t>
            </a:r>
          </a:p>
          <a:p>
            <a:r>
              <a:rPr lang="ru-RU" sz="800" dirty="0"/>
              <a:t>«Об утверждении порядка действий в образовательных организациях при работе с несовершеннолетними с </a:t>
            </a:r>
            <a:r>
              <a:rPr lang="ru-RU" sz="800" dirty="0" err="1"/>
              <a:t>девиантным</a:t>
            </a:r>
            <a:r>
              <a:rPr lang="ru-RU" sz="800" dirty="0"/>
              <a:t> поведением и типового плана работы образовательных организаций по профилактике правонарушений и преступлений обучающихся, состоящих на различных видах профилактического учета»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392533" y="4736589"/>
            <a:ext cx="1910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/>
              <a:t>Навигатор профилактики девиантного поведения</a:t>
            </a:r>
          </a:p>
          <a:p>
            <a:endParaRPr lang="ru-RU" sz="800" dirty="0"/>
          </a:p>
        </p:txBody>
      </p:sp>
      <p:pic>
        <p:nvPicPr>
          <p:cNvPr id="32" name="Picture 4" descr="Профилактика — Молодежная политика и воспитательная деятельность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569" y="3886605"/>
            <a:ext cx="1652285" cy="123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34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Отклоняющееся поведение – факторы риска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08122" y="3633976"/>
            <a:ext cx="5549030" cy="501041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Психологические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(состояние психики, личностные характеристики и др.)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08122" y="4252468"/>
            <a:ext cx="5549031" cy="547054"/>
          </a:xfrm>
          <a:prstGeom prst="roundRect">
            <a:avLst/>
          </a:prstGeom>
          <a:noFill/>
          <a:ln>
            <a:solidFill>
              <a:srgbClr val="799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Биологические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(наследственность, травмы, особенности развития и др.)</a:t>
            </a:r>
            <a:endParaRPr lang="ru-RU" sz="900" dirty="0">
              <a:solidFill>
                <a:schemeClr val="tx1"/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408122" y="1097334"/>
            <a:ext cx="5549030" cy="2419191"/>
            <a:chOff x="3331923" y="1964919"/>
            <a:chExt cx="5549030" cy="2419191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331923" y="1964919"/>
              <a:ext cx="5549030" cy="2419191"/>
            </a:xfrm>
            <a:prstGeom prst="roundRect">
              <a:avLst/>
            </a:prstGeom>
            <a:noFill/>
            <a:ln>
              <a:solidFill>
                <a:srgbClr val="799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693427" y="2019588"/>
              <a:ext cx="282602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Социальные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3487213" y="2589382"/>
              <a:ext cx="5281006" cy="735350"/>
            </a:xfrm>
            <a:prstGeom prst="roundRect">
              <a:avLst/>
            </a:prstGeom>
            <a:noFill/>
            <a:ln>
              <a:solidFill>
                <a:srgbClr val="799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Семья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</a:t>
              </a:r>
              <a:r>
                <a:rPr lang="ru-RU" sz="900" dirty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попустительство в воспитании, недостаток любви и заботы, СОП, криминальные </a:t>
              </a:r>
              <a:r>
                <a:rPr lang="ru-RU" sz="900" dirty="0" smtClean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наклонности/деяния и др.) </a:t>
              </a:r>
              <a:endParaRPr lang="ru-RU" sz="900" dirty="0"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3487213" y="3467449"/>
              <a:ext cx="5281006" cy="669032"/>
            </a:xfrm>
            <a:prstGeom prst="roundRect">
              <a:avLst/>
            </a:prstGeom>
            <a:noFill/>
            <a:ln>
              <a:solidFill>
                <a:srgbClr val="799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Школа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(стресс в ситуации оценивания, негативное восприятие школы, низкая мотивация, конфликты с педагогами и учениками, травля, недостаточность ресурсов)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331923" y="2281605"/>
              <a:ext cx="554903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(специфика актуальной социальной ситуации, контингент, доступность ПАВ, и др.)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0" y="2282256"/>
            <a:ext cx="2741265" cy="182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85865" y="4510350"/>
            <a:ext cx="3600859" cy="424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3089" y="246042"/>
            <a:ext cx="596902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Ведущий специалист региональной консультационно-кризисной службы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Таланова Виктория Александровна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Контакты:</a:t>
            </a:r>
          </a:p>
          <a:p>
            <a:r>
              <a:rPr lang="ru-RU" sz="2000" dirty="0">
                <a:solidFill>
                  <a:schemeClr val="bg1"/>
                </a:solidFill>
              </a:rPr>
              <a:t>Москва, ул. Енисейская д.3 к.5, </a:t>
            </a:r>
            <a:r>
              <a:rPr lang="ru-RU" sz="2000" dirty="0" err="1">
                <a:solidFill>
                  <a:schemeClr val="bg1"/>
                </a:solidFill>
              </a:rPr>
              <a:t>каб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r>
              <a:rPr lang="ru-RU" sz="2000" dirty="0" smtClean="0">
                <a:solidFill>
                  <a:schemeClr val="bg1"/>
                </a:solidFill>
              </a:rPr>
              <a:t>331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Тел</a:t>
            </a:r>
            <a:r>
              <a:rPr lang="ru-RU" sz="2000" dirty="0">
                <a:solidFill>
                  <a:schemeClr val="bg1"/>
                </a:solidFill>
              </a:rPr>
              <a:t>.: +7 499 940 10 38, доб. 167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Почта</a:t>
            </a:r>
            <a:r>
              <a:rPr lang="ru-RU" sz="2000" dirty="0">
                <a:solidFill>
                  <a:schemeClr val="bg1"/>
                </a:solidFill>
              </a:rPr>
              <a:t>: </a:t>
            </a:r>
            <a:r>
              <a:rPr lang="ru-RU" sz="2000" dirty="0" smtClean="0">
                <a:solidFill>
                  <a:schemeClr val="bg1"/>
                </a:solidFill>
                <a:hlinkClick r:id="rId2"/>
              </a:rPr>
              <a:t>talanova_va@mo-kuro.ru</a:t>
            </a:r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055" t="37561" r="5961" b="4644"/>
          <a:stretch/>
        </p:blipFill>
        <p:spPr>
          <a:xfrm>
            <a:off x="723909" y="2987994"/>
            <a:ext cx="1978429" cy="19500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169" y="4510350"/>
            <a:ext cx="3426249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2174</TotalTime>
  <Words>605</Words>
  <Application>Microsoft Office PowerPoint</Application>
  <PresentationFormat>Экран (16:9)</PresentationFormat>
  <Paragraphs>84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MS Mincho</vt:lpstr>
      <vt:lpstr>Times New Roman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Акимов Лидия Викторовна</cp:lastModifiedBy>
  <cp:revision>84</cp:revision>
  <cp:lastPrinted>2025-12-05T09:25:59Z</cp:lastPrinted>
  <dcterms:modified xsi:type="dcterms:W3CDTF">2026-09-10T12:08:26Z</dcterms:modified>
</cp:coreProperties>
</file>