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317" r:id="rId3"/>
    <p:sldId id="387" r:id="rId4"/>
    <p:sldId id="377" r:id="rId5"/>
    <p:sldId id="385" r:id="rId6"/>
    <p:sldId id="386" r:id="rId7"/>
    <p:sldId id="292" r:id="rId8"/>
    <p:sldId id="311" r:id="rId9"/>
    <p:sldId id="378" r:id="rId10"/>
    <p:sldId id="379" r:id="rId11"/>
    <p:sldId id="380" r:id="rId12"/>
    <p:sldId id="381" r:id="rId13"/>
    <p:sldId id="382" r:id="rId14"/>
    <p:sldId id="284" r:id="rId15"/>
    <p:sldId id="295" r:id="rId16"/>
    <p:sldId id="296" r:id="rId17"/>
    <p:sldId id="297" r:id="rId18"/>
    <p:sldId id="298" r:id="rId19"/>
    <p:sldId id="294" r:id="rId20"/>
    <p:sldId id="285" r:id="rId21"/>
    <p:sldId id="276" r:id="rId22"/>
    <p:sldId id="277" r:id="rId23"/>
    <p:sldId id="383" r:id="rId24"/>
    <p:sldId id="289" r:id="rId25"/>
    <p:sldId id="390" r:id="rId26"/>
    <p:sldId id="389" r:id="rId27"/>
    <p:sldId id="388" r:id="rId28"/>
    <p:sldId id="282" r:id="rId29"/>
  </p:sldIdLst>
  <p:sldSz cx="9144000" cy="5143500" type="screen16x9"/>
  <p:notesSz cx="9926638" cy="6797675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15B77"/>
    <a:srgbClr val="031E58"/>
    <a:srgbClr val="152D5D"/>
    <a:srgbClr val="031E57"/>
    <a:srgbClr val="EF8600"/>
    <a:srgbClr val="85EBFF"/>
    <a:srgbClr val="0093B0"/>
    <a:srgbClr val="767F82"/>
    <a:srgbClr val="4285F4"/>
    <a:srgbClr val="697A9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30" d="100"/>
          <a:sy n="130" d="100"/>
        </p:scale>
        <p:origin x="-78" y="-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0838FA-3864-4071-BDC0-C083BFC2E1B9}" type="doc">
      <dgm:prSet loTypeId="urn:microsoft.com/office/officeart/2005/8/layout/target3" loCatId="relationship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7555CAD2-013E-44CB-AD1F-0924F4EC6E1A}">
      <dgm:prSet phldrT="[Текст]" custT="1"/>
      <dgm:spPr/>
      <dgm:t>
        <a:bodyPr/>
        <a:lstStyle/>
        <a:p>
          <a:r>
            <a:rPr lang="ru-RU" sz="2000" b="1" dirty="0">
              <a:solidFill>
                <a:srgbClr val="031E58"/>
              </a:solidFill>
            </a:rPr>
            <a:t>Страхи-</a:t>
          </a:r>
          <a:r>
            <a:rPr lang="ru-RU" sz="2000" b="1" dirty="0" err="1">
              <a:solidFill>
                <a:srgbClr val="031E58"/>
              </a:solidFill>
            </a:rPr>
            <a:t>тревои</a:t>
          </a:r>
          <a:endParaRPr lang="ru-RU" sz="2000" b="1" dirty="0">
            <a:solidFill>
              <a:srgbClr val="031E58"/>
            </a:solidFill>
          </a:endParaRPr>
        </a:p>
      </dgm:t>
    </dgm:pt>
    <dgm:pt modelId="{AA5199B6-D002-43BE-8097-03BC093C4E2F}" type="parTrans" cxnId="{D043F042-2CF6-4CA0-9BFF-1452A9E7E7C8}">
      <dgm:prSet/>
      <dgm:spPr/>
      <dgm:t>
        <a:bodyPr/>
        <a:lstStyle/>
        <a:p>
          <a:endParaRPr lang="ru-RU"/>
        </a:p>
      </dgm:t>
    </dgm:pt>
    <dgm:pt modelId="{2D211339-23CB-4DD9-9025-D847E0E746D7}" type="sibTrans" cxnId="{D043F042-2CF6-4CA0-9BFF-1452A9E7E7C8}">
      <dgm:prSet/>
      <dgm:spPr/>
      <dgm:t>
        <a:bodyPr/>
        <a:lstStyle/>
        <a:p>
          <a:endParaRPr lang="ru-RU"/>
        </a:p>
      </dgm:t>
    </dgm:pt>
    <dgm:pt modelId="{41A5B6FE-0E57-4BFA-A30D-AF4225DE46E7}">
      <dgm:prSet custT="1"/>
      <dgm:spPr/>
      <dgm:t>
        <a:bodyPr/>
        <a:lstStyle/>
        <a:p>
          <a:r>
            <a:rPr lang="ru-RU" sz="2000" b="1" dirty="0">
              <a:solidFill>
                <a:srgbClr val="031E58"/>
              </a:solidFill>
            </a:rPr>
            <a:t>Сильные стороны</a:t>
          </a:r>
        </a:p>
      </dgm:t>
    </dgm:pt>
    <dgm:pt modelId="{88703EB4-469E-4B53-97A3-90A3230A1167}" type="parTrans" cxnId="{C88C5BE7-9A37-449B-9CD8-AFD2DFE3C4E0}">
      <dgm:prSet/>
      <dgm:spPr/>
      <dgm:t>
        <a:bodyPr/>
        <a:lstStyle/>
        <a:p>
          <a:endParaRPr lang="ru-RU"/>
        </a:p>
      </dgm:t>
    </dgm:pt>
    <dgm:pt modelId="{99619740-1380-45DA-8502-1E0D30F5D222}" type="sibTrans" cxnId="{C88C5BE7-9A37-449B-9CD8-AFD2DFE3C4E0}">
      <dgm:prSet/>
      <dgm:spPr/>
      <dgm:t>
        <a:bodyPr/>
        <a:lstStyle/>
        <a:p>
          <a:endParaRPr lang="ru-RU"/>
        </a:p>
      </dgm:t>
    </dgm:pt>
    <dgm:pt modelId="{91D241D3-624D-4D7B-8917-E103D693FA7B}">
      <dgm:prSet custT="1"/>
      <dgm:spPr/>
      <dgm:t>
        <a:bodyPr/>
        <a:lstStyle/>
        <a:p>
          <a:r>
            <a:rPr lang="ru-RU" sz="2000" b="1" dirty="0">
              <a:solidFill>
                <a:srgbClr val="031E58"/>
              </a:solidFill>
            </a:rPr>
            <a:t>Слабые</a:t>
          </a:r>
        </a:p>
      </dgm:t>
    </dgm:pt>
    <dgm:pt modelId="{EDB03712-A93D-4212-911D-B7DEFBC2C58E}" type="parTrans" cxnId="{0E606BBB-F813-4486-84C4-F27E81060335}">
      <dgm:prSet/>
      <dgm:spPr/>
      <dgm:t>
        <a:bodyPr/>
        <a:lstStyle/>
        <a:p>
          <a:endParaRPr lang="ru-RU"/>
        </a:p>
      </dgm:t>
    </dgm:pt>
    <dgm:pt modelId="{13CB93C9-B118-458C-BFE6-82F6762DB132}" type="sibTrans" cxnId="{0E606BBB-F813-4486-84C4-F27E81060335}">
      <dgm:prSet/>
      <dgm:spPr/>
      <dgm:t>
        <a:bodyPr/>
        <a:lstStyle/>
        <a:p>
          <a:endParaRPr lang="ru-RU"/>
        </a:p>
      </dgm:t>
    </dgm:pt>
    <dgm:pt modelId="{C5A57D00-A542-4039-8632-8E8E4530E96A}">
      <dgm:prSet custT="1"/>
      <dgm:spPr/>
      <dgm:t>
        <a:bodyPr/>
        <a:lstStyle/>
        <a:p>
          <a:r>
            <a:rPr lang="ru-RU" sz="2000" b="1" dirty="0">
              <a:solidFill>
                <a:srgbClr val="031E58"/>
              </a:solidFill>
            </a:rPr>
            <a:t>Увлечения</a:t>
          </a:r>
        </a:p>
      </dgm:t>
    </dgm:pt>
    <dgm:pt modelId="{579B4A13-06EA-4BC5-BEC0-B75BC39970B3}" type="parTrans" cxnId="{6B0B0C47-F989-4785-B266-144E8024A132}">
      <dgm:prSet/>
      <dgm:spPr/>
      <dgm:t>
        <a:bodyPr/>
        <a:lstStyle/>
        <a:p>
          <a:endParaRPr lang="ru-RU"/>
        </a:p>
      </dgm:t>
    </dgm:pt>
    <dgm:pt modelId="{C7921967-C136-4EF1-9046-AA1A3AFBB92C}" type="sibTrans" cxnId="{6B0B0C47-F989-4785-B266-144E8024A132}">
      <dgm:prSet/>
      <dgm:spPr/>
      <dgm:t>
        <a:bodyPr/>
        <a:lstStyle/>
        <a:p>
          <a:endParaRPr lang="ru-RU"/>
        </a:p>
      </dgm:t>
    </dgm:pt>
    <dgm:pt modelId="{D9917A73-BE31-4663-9288-1DD8ECBCAFC4}">
      <dgm:prSet phldrT="[Текст]" custT="1"/>
      <dgm:spPr/>
      <dgm:t>
        <a:bodyPr/>
        <a:lstStyle/>
        <a:p>
          <a:r>
            <a:rPr lang="ru-RU" sz="2000" b="1" dirty="0">
              <a:solidFill>
                <a:srgbClr val="031E58"/>
              </a:solidFill>
            </a:rPr>
            <a:t>Степень комфорта дома</a:t>
          </a:r>
        </a:p>
      </dgm:t>
    </dgm:pt>
    <dgm:pt modelId="{E305334D-E914-46CB-A941-761E5BAD2DED}" type="sibTrans" cxnId="{2277856E-8643-46A4-997D-91C9BE13FF77}">
      <dgm:prSet/>
      <dgm:spPr/>
      <dgm:t>
        <a:bodyPr/>
        <a:lstStyle/>
        <a:p>
          <a:endParaRPr lang="ru-RU"/>
        </a:p>
      </dgm:t>
    </dgm:pt>
    <dgm:pt modelId="{FFDCB48E-7A6B-4925-AAE7-3F1D642C309C}" type="parTrans" cxnId="{2277856E-8643-46A4-997D-91C9BE13FF77}">
      <dgm:prSet/>
      <dgm:spPr/>
      <dgm:t>
        <a:bodyPr/>
        <a:lstStyle/>
        <a:p>
          <a:endParaRPr lang="ru-RU"/>
        </a:p>
      </dgm:t>
    </dgm:pt>
    <dgm:pt modelId="{B6E324D2-955C-43CF-A24F-A0B6820BC09C}">
      <dgm:prSet custT="1"/>
      <dgm:spPr/>
      <dgm:t>
        <a:bodyPr/>
        <a:lstStyle/>
        <a:p>
          <a:r>
            <a:rPr lang="ru-RU" sz="2000" b="1" dirty="0">
              <a:solidFill>
                <a:srgbClr val="031E58"/>
              </a:solidFill>
            </a:rPr>
            <a:t>Возможные мотивационные основания</a:t>
          </a:r>
        </a:p>
      </dgm:t>
    </dgm:pt>
    <dgm:pt modelId="{50446BDA-8328-4BB7-A7E5-3763498BA1F2}" type="parTrans" cxnId="{8607A79D-2231-41A6-B307-E4883ECB1639}">
      <dgm:prSet/>
      <dgm:spPr/>
      <dgm:t>
        <a:bodyPr/>
        <a:lstStyle/>
        <a:p>
          <a:endParaRPr lang="ru-RU"/>
        </a:p>
      </dgm:t>
    </dgm:pt>
    <dgm:pt modelId="{619849AB-5ABB-4E5B-B781-C5361ECDD13B}" type="sibTrans" cxnId="{8607A79D-2231-41A6-B307-E4883ECB1639}">
      <dgm:prSet/>
      <dgm:spPr/>
      <dgm:t>
        <a:bodyPr/>
        <a:lstStyle/>
        <a:p>
          <a:endParaRPr lang="ru-RU"/>
        </a:p>
      </dgm:t>
    </dgm:pt>
    <dgm:pt modelId="{3D87045C-838C-43FB-B3B5-26F63EAAA7F2}" type="pres">
      <dgm:prSet presAssocID="{6F0838FA-3864-4071-BDC0-C083BFC2E1B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1AC9B9-D0BD-41D8-9897-EE7A37617EC5}" type="pres">
      <dgm:prSet presAssocID="{7555CAD2-013E-44CB-AD1F-0924F4EC6E1A}" presName="circle1" presStyleLbl="node1" presStyleIdx="0" presStyleCnt="6"/>
      <dgm:spPr/>
    </dgm:pt>
    <dgm:pt modelId="{F7B61309-18DC-4554-8070-C7F948BD96EE}" type="pres">
      <dgm:prSet presAssocID="{7555CAD2-013E-44CB-AD1F-0924F4EC6E1A}" presName="space" presStyleCnt="0"/>
      <dgm:spPr/>
    </dgm:pt>
    <dgm:pt modelId="{63A138CC-99AB-494E-8E17-07314F035889}" type="pres">
      <dgm:prSet presAssocID="{7555CAD2-013E-44CB-AD1F-0924F4EC6E1A}" presName="rect1" presStyleLbl="alignAcc1" presStyleIdx="0" presStyleCnt="6" custLinFactNeighborY="-1908"/>
      <dgm:spPr/>
      <dgm:t>
        <a:bodyPr/>
        <a:lstStyle/>
        <a:p>
          <a:endParaRPr lang="ru-RU"/>
        </a:p>
      </dgm:t>
    </dgm:pt>
    <dgm:pt modelId="{AE060D9A-1E29-4BD9-856B-BAAE094915D7}" type="pres">
      <dgm:prSet presAssocID="{91D241D3-624D-4D7B-8917-E103D693FA7B}" presName="vertSpace2" presStyleLbl="node1" presStyleIdx="0" presStyleCnt="6"/>
      <dgm:spPr/>
    </dgm:pt>
    <dgm:pt modelId="{3B98E4F3-ED62-4730-8543-5285A131669C}" type="pres">
      <dgm:prSet presAssocID="{91D241D3-624D-4D7B-8917-E103D693FA7B}" presName="circle2" presStyleLbl="node1" presStyleIdx="1" presStyleCnt="6"/>
      <dgm:spPr/>
    </dgm:pt>
    <dgm:pt modelId="{2E15CD07-20FE-4B96-90B0-51994D5B0FEF}" type="pres">
      <dgm:prSet presAssocID="{91D241D3-624D-4D7B-8917-E103D693FA7B}" presName="rect2" presStyleLbl="alignAcc1" presStyleIdx="1" presStyleCnt="6" custLinFactNeighborY="-2313"/>
      <dgm:spPr/>
      <dgm:t>
        <a:bodyPr/>
        <a:lstStyle/>
        <a:p>
          <a:endParaRPr lang="ru-RU"/>
        </a:p>
      </dgm:t>
    </dgm:pt>
    <dgm:pt modelId="{3517DDB6-BF75-4E90-9B28-BF09D7904F34}" type="pres">
      <dgm:prSet presAssocID="{41A5B6FE-0E57-4BFA-A30D-AF4225DE46E7}" presName="vertSpace3" presStyleLbl="node1" presStyleIdx="1" presStyleCnt="6"/>
      <dgm:spPr/>
    </dgm:pt>
    <dgm:pt modelId="{C517C6BD-F7D5-41BF-99F3-F67FE72E93A2}" type="pres">
      <dgm:prSet presAssocID="{41A5B6FE-0E57-4BFA-A30D-AF4225DE46E7}" presName="circle3" presStyleLbl="node1" presStyleIdx="2" presStyleCnt="6"/>
      <dgm:spPr/>
    </dgm:pt>
    <dgm:pt modelId="{63F88494-2A35-4BC4-A1C2-B8D5394EC560}" type="pres">
      <dgm:prSet presAssocID="{41A5B6FE-0E57-4BFA-A30D-AF4225DE46E7}" presName="rect3" presStyleLbl="alignAcc1" presStyleIdx="2" presStyleCnt="6"/>
      <dgm:spPr/>
      <dgm:t>
        <a:bodyPr/>
        <a:lstStyle/>
        <a:p>
          <a:endParaRPr lang="ru-RU"/>
        </a:p>
      </dgm:t>
    </dgm:pt>
    <dgm:pt modelId="{39490B6D-72D5-4322-A366-B7B991DD9028}" type="pres">
      <dgm:prSet presAssocID="{B6E324D2-955C-43CF-A24F-A0B6820BC09C}" presName="vertSpace4" presStyleLbl="node1" presStyleIdx="2" presStyleCnt="6"/>
      <dgm:spPr/>
    </dgm:pt>
    <dgm:pt modelId="{C0FEF620-908C-44A3-A5CC-9071139DB3F2}" type="pres">
      <dgm:prSet presAssocID="{B6E324D2-955C-43CF-A24F-A0B6820BC09C}" presName="circle4" presStyleLbl="node1" presStyleIdx="3" presStyleCnt="6"/>
      <dgm:spPr/>
    </dgm:pt>
    <dgm:pt modelId="{DD233D5E-9AE7-4C6E-B2CB-71748252AA04}" type="pres">
      <dgm:prSet presAssocID="{B6E324D2-955C-43CF-A24F-A0B6820BC09C}" presName="rect4" presStyleLbl="alignAcc1" presStyleIdx="3" presStyleCnt="6"/>
      <dgm:spPr/>
      <dgm:t>
        <a:bodyPr/>
        <a:lstStyle/>
        <a:p>
          <a:endParaRPr lang="ru-RU"/>
        </a:p>
      </dgm:t>
    </dgm:pt>
    <dgm:pt modelId="{62A389CC-A4D3-4B29-9378-49828789EB8A}" type="pres">
      <dgm:prSet presAssocID="{C5A57D00-A542-4039-8632-8E8E4530E96A}" presName="vertSpace5" presStyleLbl="node1" presStyleIdx="3" presStyleCnt="6"/>
      <dgm:spPr/>
    </dgm:pt>
    <dgm:pt modelId="{C9520756-14F9-4CA1-B92E-9E028DF4BBB1}" type="pres">
      <dgm:prSet presAssocID="{C5A57D00-A542-4039-8632-8E8E4530E96A}" presName="circle5" presStyleLbl="node1" presStyleIdx="4" presStyleCnt="6"/>
      <dgm:spPr/>
    </dgm:pt>
    <dgm:pt modelId="{2D9BE99B-9C1F-4C03-B38B-7470D5A0491D}" type="pres">
      <dgm:prSet presAssocID="{C5A57D00-A542-4039-8632-8E8E4530E96A}" presName="rect5" presStyleLbl="alignAcc1" presStyleIdx="4" presStyleCnt="6"/>
      <dgm:spPr/>
      <dgm:t>
        <a:bodyPr/>
        <a:lstStyle/>
        <a:p>
          <a:endParaRPr lang="ru-RU"/>
        </a:p>
      </dgm:t>
    </dgm:pt>
    <dgm:pt modelId="{FEE5309B-709B-43C6-A24B-1D7A59F203C3}" type="pres">
      <dgm:prSet presAssocID="{D9917A73-BE31-4663-9288-1DD8ECBCAFC4}" presName="vertSpace6" presStyleLbl="node1" presStyleIdx="4" presStyleCnt="6"/>
      <dgm:spPr/>
    </dgm:pt>
    <dgm:pt modelId="{43AEDFB2-D3C4-46E5-A886-AD03F2E5752B}" type="pres">
      <dgm:prSet presAssocID="{D9917A73-BE31-4663-9288-1DD8ECBCAFC4}" presName="circle6" presStyleLbl="node1" presStyleIdx="5" presStyleCnt="6"/>
      <dgm:spPr/>
    </dgm:pt>
    <dgm:pt modelId="{D2222112-11C5-47F3-B884-D71A66407F9D}" type="pres">
      <dgm:prSet presAssocID="{D9917A73-BE31-4663-9288-1DD8ECBCAFC4}" presName="rect6" presStyleLbl="alignAcc1" presStyleIdx="5" presStyleCnt="6"/>
      <dgm:spPr/>
      <dgm:t>
        <a:bodyPr/>
        <a:lstStyle/>
        <a:p>
          <a:endParaRPr lang="ru-RU"/>
        </a:p>
      </dgm:t>
    </dgm:pt>
    <dgm:pt modelId="{A98912AA-1560-4A3D-A2F6-9FE809760326}" type="pres">
      <dgm:prSet presAssocID="{7555CAD2-013E-44CB-AD1F-0924F4EC6E1A}" presName="rect1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CFE641-7357-47D0-BE32-E6623FAD05F5}" type="pres">
      <dgm:prSet presAssocID="{91D241D3-624D-4D7B-8917-E103D693FA7B}" presName="rect2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794377-0167-47A4-9B23-EAF0EEE1113D}" type="pres">
      <dgm:prSet presAssocID="{41A5B6FE-0E57-4BFA-A30D-AF4225DE46E7}" presName="rect3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FB75C9-DC55-4C73-9488-3095D4A07702}" type="pres">
      <dgm:prSet presAssocID="{B6E324D2-955C-43CF-A24F-A0B6820BC09C}" presName="rect4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2A930E-DB46-4905-A140-AF460FA0B191}" type="pres">
      <dgm:prSet presAssocID="{C5A57D00-A542-4039-8632-8E8E4530E96A}" presName="rect5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CE025C-C3C4-4B17-9466-4606CAD15224}" type="pres">
      <dgm:prSet presAssocID="{D9917A73-BE31-4663-9288-1DD8ECBCAFC4}" presName="rect6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43F042-2CF6-4CA0-9BFF-1452A9E7E7C8}" srcId="{6F0838FA-3864-4071-BDC0-C083BFC2E1B9}" destId="{7555CAD2-013E-44CB-AD1F-0924F4EC6E1A}" srcOrd="0" destOrd="0" parTransId="{AA5199B6-D002-43BE-8097-03BC093C4E2F}" sibTransId="{2D211339-23CB-4DD9-9025-D847E0E746D7}"/>
    <dgm:cxn modelId="{D63F0763-FE49-4EA9-A68A-F99674DA8A3D}" type="presOf" srcId="{7555CAD2-013E-44CB-AD1F-0924F4EC6E1A}" destId="{A98912AA-1560-4A3D-A2F6-9FE809760326}" srcOrd="1" destOrd="0" presId="urn:microsoft.com/office/officeart/2005/8/layout/target3"/>
    <dgm:cxn modelId="{AD855E78-CA7E-47BC-B511-740249FD6D1B}" type="presOf" srcId="{D9917A73-BE31-4663-9288-1DD8ECBCAFC4}" destId="{D2222112-11C5-47F3-B884-D71A66407F9D}" srcOrd="0" destOrd="0" presId="urn:microsoft.com/office/officeart/2005/8/layout/target3"/>
    <dgm:cxn modelId="{8607A79D-2231-41A6-B307-E4883ECB1639}" srcId="{6F0838FA-3864-4071-BDC0-C083BFC2E1B9}" destId="{B6E324D2-955C-43CF-A24F-A0B6820BC09C}" srcOrd="3" destOrd="0" parTransId="{50446BDA-8328-4BB7-A7E5-3763498BA1F2}" sibTransId="{619849AB-5ABB-4E5B-B781-C5361ECDD13B}"/>
    <dgm:cxn modelId="{9B6838BE-EDA7-4B80-8396-3EF37AE2B5E3}" type="presOf" srcId="{91D241D3-624D-4D7B-8917-E103D693FA7B}" destId="{96CFE641-7357-47D0-BE32-E6623FAD05F5}" srcOrd="1" destOrd="0" presId="urn:microsoft.com/office/officeart/2005/8/layout/target3"/>
    <dgm:cxn modelId="{E441A7A3-84CE-42F9-90BD-054A3AC590A0}" type="presOf" srcId="{C5A57D00-A542-4039-8632-8E8E4530E96A}" destId="{2D9BE99B-9C1F-4C03-B38B-7470D5A0491D}" srcOrd="0" destOrd="0" presId="urn:microsoft.com/office/officeart/2005/8/layout/target3"/>
    <dgm:cxn modelId="{6B0B0C47-F989-4785-B266-144E8024A132}" srcId="{6F0838FA-3864-4071-BDC0-C083BFC2E1B9}" destId="{C5A57D00-A542-4039-8632-8E8E4530E96A}" srcOrd="4" destOrd="0" parTransId="{579B4A13-06EA-4BC5-BEC0-B75BC39970B3}" sibTransId="{C7921967-C136-4EF1-9046-AA1A3AFBB92C}"/>
    <dgm:cxn modelId="{F90422AF-5FB1-4E82-B9CB-2C3AEEB33BF3}" type="presOf" srcId="{41A5B6FE-0E57-4BFA-A30D-AF4225DE46E7}" destId="{2C794377-0167-47A4-9B23-EAF0EEE1113D}" srcOrd="1" destOrd="0" presId="urn:microsoft.com/office/officeart/2005/8/layout/target3"/>
    <dgm:cxn modelId="{168F7BF5-DF2E-4877-B842-CD0F830361BD}" type="presOf" srcId="{41A5B6FE-0E57-4BFA-A30D-AF4225DE46E7}" destId="{63F88494-2A35-4BC4-A1C2-B8D5394EC560}" srcOrd="0" destOrd="0" presId="urn:microsoft.com/office/officeart/2005/8/layout/target3"/>
    <dgm:cxn modelId="{CDF5C99C-4010-4A22-9431-B566BDCA7A15}" type="presOf" srcId="{C5A57D00-A542-4039-8632-8E8E4530E96A}" destId="{022A930E-DB46-4905-A140-AF460FA0B191}" srcOrd="1" destOrd="0" presId="urn:microsoft.com/office/officeart/2005/8/layout/target3"/>
    <dgm:cxn modelId="{9DFABB3A-7EB5-4B50-906D-56E9D70E1CCB}" type="presOf" srcId="{B6E324D2-955C-43CF-A24F-A0B6820BC09C}" destId="{FEFB75C9-DC55-4C73-9488-3095D4A07702}" srcOrd="1" destOrd="0" presId="urn:microsoft.com/office/officeart/2005/8/layout/target3"/>
    <dgm:cxn modelId="{C88C5BE7-9A37-449B-9CD8-AFD2DFE3C4E0}" srcId="{6F0838FA-3864-4071-BDC0-C083BFC2E1B9}" destId="{41A5B6FE-0E57-4BFA-A30D-AF4225DE46E7}" srcOrd="2" destOrd="0" parTransId="{88703EB4-469E-4B53-97A3-90A3230A1167}" sibTransId="{99619740-1380-45DA-8502-1E0D30F5D222}"/>
    <dgm:cxn modelId="{0E606BBB-F813-4486-84C4-F27E81060335}" srcId="{6F0838FA-3864-4071-BDC0-C083BFC2E1B9}" destId="{91D241D3-624D-4D7B-8917-E103D693FA7B}" srcOrd="1" destOrd="0" parTransId="{EDB03712-A93D-4212-911D-B7DEFBC2C58E}" sibTransId="{13CB93C9-B118-458C-BFE6-82F6762DB132}"/>
    <dgm:cxn modelId="{C06B2235-109E-4241-AB9D-DB02769F19A6}" type="presOf" srcId="{B6E324D2-955C-43CF-A24F-A0B6820BC09C}" destId="{DD233D5E-9AE7-4C6E-B2CB-71748252AA04}" srcOrd="0" destOrd="0" presId="urn:microsoft.com/office/officeart/2005/8/layout/target3"/>
    <dgm:cxn modelId="{37FBDA1F-3D7C-475C-AF0B-790093A28EF9}" type="presOf" srcId="{6F0838FA-3864-4071-BDC0-C083BFC2E1B9}" destId="{3D87045C-838C-43FB-B3B5-26F63EAAA7F2}" srcOrd="0" destOrd="0" presId="urn:microsoft.com/office/officeart/2005/8/layout/target3"/>
    <dgm:cxn modelId="{796DE6B3-AE37-4E81-90A4-CDE395CB0ECA}" type="presOf" srcId="{91D241D3-624D-4D7B-8917-E103D693FA7B}" destId="{2E15CD07-20FE-4B96-90B0-51994D5B0FEF}" srcOrd="0" destOrd="0" presId="urn:microsoft.com/office/officeart/2005/8/layout/target3"/>
    <dgm:cxn modelId="{C89BDE43-3FEA-4D02-93B3-A768CF99653A}" type="presOf" srcId="{D9917A73-BE31-4663-9288-1DD8ECBCAFC4}" destId="{A6CE025C-C3C4-4B17-9466-4606CAD15224}" srcOrd="1" destOrd="0" presId="urn:microsoft.com/office/officeart/2005/8/layout/target3"/>
    <dgm:cxn modelId="{2277856E-8643-46A4-997D-91C9BE13FF77}" srcId="{6F0838FA-3864-4071-BDC0-C083BFC2E1B9}" destId="{D9917A73-BE31-4663-9288-1DD8ECBCAFC4}" srcOrd="5" destOrd="0" parTransId="{FFDCB48E-7A6B-4925-AAE7-3F1D642C309C}" sibTransId="{E305334D-E914-46CB-A941-761E5BAD2DED}"/>
    <dgm:cxn modelId="{FDB761FE-9D24-482B-A532-DA15ED0F159A}" type="presOf" srcId="{7555CAD2-013E-44CB-AD1F-0924F4EC6E1A}" destId="{63A138CC-99AB-494E-8E17-07314F035889}" srcOrd="0" destOrd="0" presId="urn:microsoft.com/office/officeart/2005/8/layout/target3"/>
    <dgm:cxn modelId="{BC7294A1-6F78-43FC-A45D-5645A4C1E038}" type="presParOf" srcId="{3D87045C-838C-43FB-B3B5-26F63EAAA7F2}" destId="{4C1AC9B9-D0BD-41D8-9897-EE7A37617EC5}" srcOrd="0" destOrd="0" presId="urn:microsoft.com/office/officeart/2005/8/layout/target3"/>
    <dgm:cxn modelId="{F7E2BEBA-5E94-4F38-96BF-E18113574ED3}" type="presParOf" srcId="{3D87045C-838C-43FB-B3B5-26F63EAAA7F2}" destId="{F7B61309-18DC-4554-8070-C7F948BD96EE}" srcOrd="1" destOrd="0" presId="urn:microsoft.com/office/officeart/2005/8/layout/target3"/>
    <dgm:cxn modelId="{E21FF4F9-5F50-458C-B47B-6B9F36CAD31F}" type="presParOf" srcId="{3D87045C-838C-43FB-B3B5-26F63EAAA7F2}" destId="{63A138CC-99AB-494E-8E17-07314F035889}" srcOrd="2" destOrd="0" presId="urn:microsoft.com/office/officeart/2005/8/layout/target3"/>
    <dgm:cxn modelId="{F3A8E7E6-BA24-48C0-B4A6-1B878E4F9D26}" type="presParOf" srcId="{3D87045C-838C-43FB-B3B5-26F63EAAA7F2}" destId="{AE060D9A-1E29-4BD9-856B-BAAE094915D7}" srcOrd="3" destOrd="0" presId="urn:microsoft.com/office/officeart/2005/8/layout/target3"/>
    <dgm:cxn modelId="{546710CD-CE45-4BBE-AE68-672581E96E2A}" type="presParOf" srcId="{3D87045C-838C-43FB-B3B5-26F63EAAA7F2}" destId="{3B98E4F3-ED62-4730-8543-5285A131669C}" srcOrd="4" destOrd="0" presId="urn:microsoft.com/office/officeart/2005/8/layout/target3"/>
    <dgm:cxn modelId="{4FF2C3D9-05C1-4330-BE0E-EFD400F11B1D}" type="presParOf" srcId="{3D87045C-838C-43FB-B3B5-26F63EAAA7F2}" destId="{2E15CD07-20FE-4B96-90B0-51994D5B0FEF}" srcOrd="5" destOrd="0" presId="urn:microsoft.com/office/officeart/2005/8/layout/target3"/>
    <dgm:cxn modelId="{C563B3DD-27D8-4DA5-BEE0-966674A0D812}" type="presParOf" srcId="{3D87045C-838C-43FB-B3B5-26F63EAAA7F2}" destId="{3517DDB6-BF75-4E90-9B28-BF09D7904F34}" srcOrd="6" destOrd="0" presId="urn:microsoft.com/office/officeart/2005/8/layout/target3"/>
    <dgm:cxn modelId="{012EB82A-F600-4FDD-9888-F2FC83C189FE}" type="presParOf" srcId="{3D87045C-838C-43FB-B3B5-26F63EAAA7F2}" destId="{C517C6BD-F7D5-41BF-99F3-F67FE72E93A2}" srcOrd="7" destOrd="0" presId="urn:microsoft.com/office/officeart/2005/8/layout/target3"/>
    <dgm:cxn modelId="{AB4349BD-010D-43C7-81E0-51870AFA9789}" type="presParOf" srcId="{3D87045C-838C-43FB-B3B5-26F63EAAA7F2}" destId="{63F88494-2A35-4BC4-A1C2-B8D5394EC560}" srcOrd="8" destOrd="0" presId="urn:microsoft.com/office/officeart/2005/8/layout/target3"/>
    <dgm:cxn modelId="{06E202EE-5B5A-4ADD-9979-DB3E5B652525}" type="presParOf" srcId="{3D87045C-838C-43FB-B3B5-26F63EAAA7F2}" destId="{39490B6D-72D5-4322-A366-B7B991DD9028}" srcOrd="9" destOrd="0" presId="urn:microsoft.com/office/officeart/2005/8/layout/target3"/>
    <dgm:cxn modelId="{B1D77E04-6D1E-4E7D-9094-695DB18D83CC}" type="presParOf" srcId="{3D87045C-838C-43FB-B3B5-26F63EAAA7F2}" destId="{C0FEF620-908C-44A3-A5CC-9071139DB3F2}" srcOrd="10" destOrd="0" presId="urn:microsoft.com/office/officeart/2005/8/layout/target3"/>
    <dgm:cxn modelId="{E3B8CF7A-A806-4B3F-88C1-72736A5757AD}" type="presParOf" srcId="{3D87045C-838C-43FB-B3B5-26F63EAAA7F2}" destId="{DD233D5E-9AE7-4C6E-B2CB-71748252AA04}" srcOrd="11" destOrd="0" presId="urn:microsoft.com/office/officeart/2005/8/layout/target3"/>
    <dgm:cxn modelId="{A2B42782-C623-49F4-BDB7-B58D2C513947}" type="presParOf" srcId="{3D87045C-838C-43FB-B3B5-26F63EAAA7F2}" destId="{62A389CC-A4D3-4B29-9378-49828789EB8A}" srcOrd="12" destOrd="0" presId="urn:microsoft.com/office/officeart/2005/8/layout/target3"/>
    <dgm:cxn modelId="{C4DA0DF4-F59B-4641-99FA-7BA2E0843D7D}" type="presParOf" srcId="{3D87045C-838C-43FB-B3B5-26F63EAAA7F2}" destId="{C9520756-14F9-4CA1-B92E-9E028DF4BBB1}" srcOrd="13" destOrd="0" presId="urn:microsoft.com/office/officeart/2005/8/layout/target3"/>
    <dgm:cxn modelId="{BB16774D-6F8A-427F-9ACD-D6D0734AEB94}" type="presParOf" srcId="{3D87045C-838C-43FB-B3B5-26F63EAAA7F2}" destId="{2D9BE99B-9C1F-4C03-B38B-7470D5A0491D}" srcOrd="14" destOrd="0" presId="urn:microsoft.com/office/officeart/2005/8/layout/target3"/>
    <dgm:cxn modelId="{B6912C85-0359-49BE-8A78-ECDCBE092029}" type="presParOf" srcId="{3D87045C-838C-43FB-B3B5-26F63EAAA7F2}" destId="{FEE5309B-709B-43C6-A24B-1D7A59F203C3}" srcOrd="15" destOrd="0" presId="urn:microsoft.com/office/officeart/2005/8/layout/target3"/>
    <dgm:cxn modelId="{9B28F522-4CD5-4C13-B81C-4C94B116A91D}" type="presParOf" srcId="{3D87045C-838C-43FB-B3B5-26F63EAAA7F2}" destId="{43AEDFB2-D3C4-46E5-A886-AD03F2E5752B}" srcOrd="16" destOrd="0" presId="urn:microsoft.com/office/officeart/2005/8/layout/target3"/>
    <dgm:cxn modelId="{99BF0F48-F01D-44E0-8CD2-C4F044DD75F1}" type="presParOf" srcId="{3D87045C-838C-43FB-B3B5-26F63EAAA7F2}" destId="{D2222112-11C5-47F3-B884-D71A66407F9D}" srcOrd="17" destOrd="0" presId="urn:microsoft.com/office/officeart/2005/8/layout/target3"/>
    <dgm:cxn modelId="{CF666AE7-BBDA-493E-933B-D90D2BDEF788}" type="presParOf" srcId="{3D87045C-838C-43FB-B3B5-26F63EAAA7F2}" destId="{A98912AA-1560-4A3D-A2F6-9FE809760326}" srcOrd="18" destOrd="0" presId="urn:microsoft.com/office/officeart/2005/8/layout/target3"/>
    <dgm:cxn modelId="{77B126AD-3D23-4BD8-BC29-2D3835831011}" type="presParOf" srcId="{3D87045C-838C-43FB-B3B5-26F63EAAA7F2}" destId="{96CFE641-7357-47D0-BE32-E6623FAD05F5}" srcOrd="19" destOrd="0" presId="urn:microsoft.com/office/officeart/2005/8/layout/target3"/>
    <dgm:cxn modelId="{7CC23E98-39B6-4DF3-944D-F2E83BCAC693}" type="presParOf" srcId="{3D87045C-838C-43FB-B3B5-26F63EAAA7F2}" destId="{2C794377-0167-47A4-9B23-EAF0EEE1113D}" srcOrd="20" destOrd="0" presId="urn:microsoft.com/office/officeart/2005/8/layout/target3"/>
    <dgm:cxn modelId="{B2FEED9C-DAFD-49D6-A54B-E13F84E113CF}" type="presParOf" srcId="{3D87045C-838C-43FB-B3B5-26F63EAAA7F2}" destId="{FEFB75C9-DC55-4C73-9488-3095D4A07702}" srcOrd="21" destOrd="0" presId="urn:microsoft.com/office/officeart/2005/8/layout/target3"/>
    <dgm:cxn modelId="{F692294F-BAB0-4E61-9833-CCDB40B967B3}" type="presParOf" srcId="{3D87045C-838C-43FB-B3B5-26F63EAAA7F2}" destId="{022A930E-DB46-4905-A140-AF460FA0B191}" srcOrd="22" destOrd="0" presId="urn:microsoft.com/office/officeart/2005/8/layout/target3"/>
    <dgm:cxn modelId="{932AA50A-551C-4A23-AF3C-490D899295A1}" type="presParOf" srcId="{3D87045C-838C-43FB-B3B5-26F63EAAA7F2}" destId="{A6CE025C-C3C4-4B17-9466-4606CAD15224}" srcOrd="2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1AC9B9-D0BD-41D8-9897-EE7A37617EC5}">
      <dsp:nvSpPr>
        <dsp:cNvPr id="0" name=""/>
        <dsp:cNvSpPr/>
      </dsp:nvSpPr>
      <dsp:spPr>
        <a:xfrm>
          <a:off x="0" y="88282"/>
          <a:ext cx="4039975" cy="403997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A138CC-99AB-494E-8E17-07314F035889}">
      <dsp:nvSpPr>
        <dsp:cNvPr id="0" name=""/>
        <dsp:cNvSpPr/>
      </dsp:nvSpPr>
      <dsp:spPr>
        <a:xfrm>
          <a:off x="2019987" y="11200"/>
          <a:ext cx="4713304" cy="40399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031E58"/>
              </a:solidFill>
            </a:rPr>
            <a:t>Страхи-</a:t>
          </a:r>
          <a:r>
            <a:rPr lang="ru-RU" sz="2000" b="1" kern="1200" dirty="0" err="1">
              <a:solidFill>
                <a:srgbClr val="031E58"/>
              </a:solidFill>
            </a:rPr>
            <a:t>тревои</a:t>
          </a:r>
          <a:endParaRPr lang="ru-RU" sz="2000" b="1" kern="1200" dirty="0">
            <a:solidFill>
              <a:srgbClr val="031E58"/>
            </a:solidFill>
          </a:endParaRPr>
        </a:p>
      </dsp:txBody>
      <dsp:txXfrm>
        <a:off x="2019987" y="11200"/>
        <a:ext cx="4713304" cy="504998"/>
      </dsp:txXfrm>
    </dsp:sp>
    <dsp:sp modelId="{3B98E4F3-ED62-4730-8543-5285A131669C}">
      <dsp:nvSpPr>
        <dsp:cNvPr id="0" name=""/>
        <dsp:cNvSpPr/>
      </dsp:nvSpPr>
      <dsp:spPr>
        <a:xfrm>
          <a:off x="353498" y="593281"/>
          <a:ext cx="3332978" cy="333297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15CD07-20FE-4B96-90B0-51994D5B0FEF}">
      <dsp:nvSpPr>
        <dsp:cNvPr id="0" name=""/>
        <dsp:cNvSpPr/>
      </dsp:nvSpPr>
      <dsp:spPr>
        <a:xfrm>
          <a:off x="2019987" y="516189"/>
          <a:ext cx="4713304" cy="333297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031E58"/>
              </a:solidFill>
            </a:rPr>
            <a:t>Слабые</a:t>
          </a:r>
        </a:p>
      </dsp:txBody>
      <dsp:txXfrm>
        <a:off x="2019987" y="516189"/>
        <a:ext cx="4713304" cy="504998"/>
      </dsp:txXfrm>
    </dsp:sp>
    <dsp:sp modelId="{C517C6BD-F7D5-41BF-99F3-F67FE72E93A2}">
      <dsp:nvSpPr>
        <dsp:cNvPr id="0" name=""/>
        <dsp:cNvSpPr/>
      </dsp:nvSpPr>
      <dsp:spPr>
        <a:xfrm>
          <a:off x="706996" y="1098279"/>
          <a:ext cx="2625981" cy="262598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F88494-2A35-4BC4-A1C2-B8D5394EC560}">
      <dsp:nvSpPr>
        <dsp:cNvPr id="0" name=""/>
        <dsp:cNvSpPr/>
      </dsp:nvSpPr>
      <dsp:spPr>
        <a:xfrm>
          <a:off x="2019987" y="1098279"/>
          <a:ext cx="4713304" cy="26259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031E58"/>
              </a:solidFill>
            </a:rPr>
            <a:t>Сильные стороны</a:t>
          </a:r>
        </a:p>
      </dsp:txBody>
      <dsp:txXfrm>
        <a:off x="2019987" y="1098279"/>
        <a:ext cx="4713304" cy="504994"/>
      </dsp:txXfrm>
    </dsp:sp>
    <dsp:sp modelId="{C0FEF620-908C-44A3-A5CC-9071139DB3F2}">
      <dsp:nvSpPr>
        <dsp:cNvPr id="0" name=""/>
        <dsp:cNvSpPr/>
      </dsp:nvSpPr>
      <dsp:spPr>
        <a:xfrm>
          <a:off x="1060493" y="1603273"/>
          <a:ext cx="1918988" cy="191898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233D5E-9AE7-4C6E-B2CB-71748252AA04}">
      <dsp:nvSpPr>
        <dsp:cNvPr id="0" name=""/>
        <dsp:cNvSpPr/>
      </dsp:nvSpPr>
      <dsp:spPr>
        <a:xfrm>
          <a:off x="2019987" y="1603273"/>
          <a:ext cx="4713304" cy="191898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031E58"/>
              </a:solidFill>
            </a:rPr>
            <a:t>Возможные мотивационные основания</a:t>
          </a:r>
        </a:p>
      </dsp:txBody>
      <dsp:txXfrm>
        <a:off x="2019987" y="1603273"/>
        <a:ext cx="4713304" cy="504998"/>
      </dsp:txXfrm>
    </dsp:sp>
    <dsp:sp modelId="{C9520756-14F9-4CA1-B92E-9E028DF4BBB1}">
      <dsp:nvSpPr>
        <dsp:cNvPr id="0" name=""/>
        <dsp:cNvSpPr/>
      </dsp:nvSpPr>
      <dsp:spPr>
        <a:xfrm>
          <a:off x="1413991" y="2108271"/>
          <a:ext cx="1211991" cy="121199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9BE99B-9C1F-4C03-B38B-7470D5A0491D}">
      <dsp:nvSpPr>
        <dsp:cNvPr id="0" name=""/>
        <dsp:cNvSpPr/>
      </dsp:nvSpPr>
      <dsp:spPr>
        <a:xfrm>
          <a:off x="2019987" y="2108271"/>
          <a:ext cx="4713304" cy="12119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031E58"/>
              </a:solidFill>
            </a:rPr>
            <a:t>Увлечения</a:t>
          </a:r>
        </a:p>
      </dsp:txBody>
      <dsp:txXfrm>
        <a:off x="2019987" y="2108271"/>
        <a:ext cx="4713304" cy="504998"/>
      </dsp:txXfrm>
    </dsp:sp>
    <dsp:sp modelId="{43AEDFB2-D3C4-46E5-A886-AD03F2E5752B}">
      <dsp:nvSpPr>
        <dsp:cNvPr id="0" name=""/>
        <dsp:cNvSpPr/>
      </dsp:nvSpPr>
      <dsp:spPr>
        <a:xfrm>
          <a:off x="1767490" y="2613270"/>
          <a:ext cx="504994" cy="50499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222112-11C5-47F3-B884-D71A66407F9D}">
      <dsp:nvSpPr>
        <dsp:cNvPr id="0" name=""/>
        <dsp:cNvSpPr/>
      </dsp:nvSpPr>
      <dsp:spPr>
        <a:xfrm>
          <a:off x="2019987" y="2613270"/>
          <a:ext cx="4713304" cy="50499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031E58"/>
              </a:solidFill>
            </a:rPr>
            <a:t>Степень комфорта дома</a:t>
          </a:r>
        </a:p>
      </dsp:txBody>
      <dsp:txXfrm>
        <a:off x="2019987" y="2613270"/>
        <a:ext cx="4713304" cy="5049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430170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339" y="3"/>
            <a:ext cx="4301702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C2CCA-76F0-4066-BFE0-59760BB81377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5" y="3271841"/>
            <a:ext cx="7940991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170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339" y="6456363"/>
            <a:ext cx="4301702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3D8F3-60C2-47FF-9C5B-C7DCCB825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4918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2" name="Рисунок 11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" y="3017520"/>
            <a:ext cx="2129936" cy="2125980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="" xmlns:a16="http://schemas.microsoft.com/office/drawing/2014/main" id="{96CED2D4-027C-4EF6-EA65-C98D49A206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62600" y="-1"/>
            <a:ext cx="3581399" cy="5143499"/>
          </a:xfrm>
        </p:spPr>
        <p:txBody>
          <a:bodyPr anchor="ctr"/>
          <a:lstStyle>
            <a:lvl1pPr marL="114300" indent="0" algn="ctr">
              <a:buNone/>
              <a:defRPr/>
            </a:lvl1pPr>
          </a:lstStyle>
          <a:p>
            <a:r>
              <a:rPr lang="ru-RU" dirty="0"/>
              <a:t>Вставьте </a:t>
            </a:r>
            <a:r>
              <a:rPr lang="ru-RU" dirty="0" err="1"/>
              <a:t>пикчу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393817"/>
            <a:ext cx="3756659" cy="374968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5562600" cy="51435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2068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4777" y="446336"/>
            <a:ext cx="4194169" cy="42508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99910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6180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240702" y="369667"/>
            <a:ext cx="1414728" cy="349203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8173" y="259311"/>
            <a:ext cx="5724361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="" xmlns:p14="http://schemas.microsoft.com/office/powerpoint/2010/main" val="4145935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=""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=""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=""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=""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=""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49646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=""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=""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=""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=""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=""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44501" y="2100672"/>
            <a:ext cx="3466255" cy="35130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4321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62" r:id="rId2"/>
    <p:sldLayoutId id="2147483665" r:id="rId3"/>
    <p:sldLayoutId id="2147483664" r:id="rId4"/>
    <p:sldLayoutId id="2147483661" r:id="rId5"/>
    <p:sldLayoutId id="2147483666" r:id="rId6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5" Type="http://schemas.microsoft.com/office/2007/relationships/hdphoto" Target="../media/hdphoto2.wdp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microsoft.com/office/2007/relationships/hdphoto" Target="../media/hdphoto4.wdp"/><Relationship Id="rId4" Type="http://schemas.openxmlformats.org/officeDocument/2006/relationships/image" Target="../media/image43.png"/><Relationship Id="rId9" Type="http://schemas.microsoft.com/office/2007/relationships/hdphoto" Target="../media/hdphoto6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microsoft.com/office/2007/relationships/hdphoto" Target="../media/hdphoto8.wdp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 bwMode="auto">
          <a:xfrm rot="10800000">
            <a:off x="5502467" y="1288"/>
            <a:ext cx="573213" cy="5142212"/>
          </a:xfrm>
          <a:prstGeom prst="rect">
            <a:avLst/>
          </a:prstGeom>
          <a:gradFill>
            <a:gsLst>
              <a:gs pos="45000">
                <a:srgbClr val="1D3252">
                  <a:alpha val="0"/>
                </a:srgbClr>
              </a:gs>
              <a:gs pos="100000">
                <a:srgbClr val="1D325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80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5540057" y="0"/>
            <a:ext cx="175800" cy="5143500"/>
          </a:xfrm>
          <a:prstGeom prst="rect">
            <a:avLst/>
          </a:prstGeom>
          <a:solidFill>
            <a:srgbClr val="11A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589140" y="1596542"/>
            <a:ext cx="0" cy="14405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B3B828A-4E25-5D39-C993-30948485D234}"/>
              </a:ext>
            </a:extLst>
          </p:cNvPr>
          <p:cNvSpPr txBox="1"/>
          <p:nvPr/>
        </p:nvSpPr>
        <p:spPr bwMode="auto">
          <a:xfrm>
            <a:off x="597850" y="1618722"/>
            <a:ext cx="47000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«Как не потерять контакт с ребенком в кризисный момент?»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EA981C36-85ED-B558-ABDD-917CD397A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64269" y="242125"/>
            <a:ext cx="2614813" cy="6096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D840A7F-97FE-18AF-5193-93F77A296AA9}"/>
              </a:ext>
            </a:extLst>
          </p:cNvPr>
          <p:cNvSpPr txBox="1"/>
          <p:nvPr/>
        </p:nvSpPr>
        <p:spPr bwMode="auto">
          <a:xfrm>
            <a:off x="517405" y="1011366"/>
            <a:ext cx="3584636" cy="4651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1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>
              <a:lnSpc>
                <a:spcPct val="115000"/>
              </a:lnSpc>
            </a:pPr>
            <a:r>
              <a:rPr lang="ru-RU" sz="11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(КУРО)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AFD1329-F9B8-E6E9-F200-F0376D3AB0F2}"/>
              </a:ext>
            </a:extLst>
          </p:cNvPr>
          <p:cNvSpPr txBox="1"/>
          <p:nvPr/>
        </p:nvSpPr>
        <p:spPr>
          <a:xfrm>
            <a:off x="2516430" y="3512573"/>
            <a:ext cx="27041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Камалова Нина Владимировна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канд.пед.наук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</a:p>
          <a:p>
            <a:r>
              <a:rPr lang="ru-RU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доцент, зам. начальника отдела </a:t>
            </a:r>
          </a:p>
          <a:p>
            <a:r>
              <a:rPr lang="ru-RU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педагогической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рискологии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/>
          <a:srcRect l="3128" r="3128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современного ребенка</a:t>
            </a:r>
            <a:endParaRPr lang="ru-RU" sz="2400" b="1" dirty="0">
              <a:solidFill>
                <a:srgbClr val="152D5D"/>
              </a:solidFill>
            </a:endParaRPr>
          </a:p>
        </p:txBody>
      </p:sp>
      <p:grpSp>
        <p:nvGrpSpPr>
          <p:cNvPr id="2" name="Группа 12">
            <a:extLst>
              <a:ext uri="{FF2B5EF4-FFF2-40B4-BE49-F238E27FC236}">
                <a16:creationId xmlns="" xmlns:a16="http://schemas.microsoft.com/office/drawing/2014/main" id="{022FEF69-E6DA-4375-86E0-197F9EA928F1}"/>
              </a:ext>
            </a:extLst>
          </p:cNvPr>
          <p:cNvGrpSpPr/>
          <p:nvPr/>
        </p:nvGrpSpPr>
        <p:grpSpPr>
          <a:xfrm>
            <a:off x="340962" y="596684"/>
            <a:ext cx="8553616" cy="4546815"/>
            <a:chOff x="0" y="332656"/>
            <a:chExt cx="12192000" cy="6525344"/>
          </a:xfrm>
        </p:grpSpPr>
        <p:sp>
          <p:nvSpPr>
            <p:cNvPr id="14" name="Выноска со стрелкой вправо 6">
              <a:extLst>
                <a:ext uri="{FF2B5EF4-FFF2-40B4-BE49-F238E27FC236}">
                  <a16:creationId xmlns="" xmlns:a16="http://schemas.microsoft.com/office/drawing/2014/main" id="{3582AE03-A9A2-4D50-9C1B-906BD238FBE8}"/>
                </a:ext>
              </a:extLst>
            </p:cNvPr>
            <p:cNvSpPr/>
            <p:nvPr/>
          </p:nvSpPr>
          <p:spPr>
            <a:xfrm>
              <a:off x="0" y="1196752"/>
              <a:ext cx="6456040" cy="5472608"/>
            </a:xfrm>
            <a:prstGeom prst="rightArrowCallout">
              <a:avLst>
                <a:gd name="adj1" fmla="val 25000"/>
                <a:gd name="adj2" fmla="val 23329"/>
                <a:gd name="adj3" fmla="val 36863"/>
                <a:gd name="adj4" fmla="val 64977"/>
              </a:avLst>
            </a:prstGeom>
            <a:solidFill>
              <a:srgbClr val="042059">
                <a:lumMod val="10000"/>
                <a:lumOff val="90000"/>
              </a:srgbClr>
            </a:solidFill>
            <a:ln w="12700" cap="flat" cmpd="sng" algn="ctr">
              <a:solidFill>
                <a:srgbClr val="042059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bliqueTopLef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 dirty="0">
                  <a:ln w="22225">
                    <a:solidFill>
                      <a:srgbClr val="9C0036"/>
                    </a:solidFill>
                    <a:prstDash val="solid"/>
                  </a:ln>
                  <a:solidFill>
                    <a:srgbClr val="9C0036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Апатия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 dirty="0">
                  <a:ln w="22225">
                    <a:solidFill>
                      <a:srgbClr val="9C0036"/>
                    </a:solidFill>
                    <a:prstDash val="solid"/>
                  </a:ln>
                  <a:solidFill>
                    <a:srgbClr val="9C0036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Безынициативность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 dirty="0">
                  <a:ln w="22225">
                    <a:solidFill>
                      <a:srgbClr val="9C0036"/>
                    </a:solidFill>
                    <a:prstDash val="solid"/>
                  </a:ln>
                  <a:solidFill>
                    <a:srgbClr val="9C0036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Агрессия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 dirty="0">
                  <a:ln w="22225">
                    <a:solidFill>
                      <a:srgbClr val="9C0036"/>
                    </a:solidFill>
                    <a:prstDash val="solid"/>
                  </a:ln>
                  <a:solidFill>
                    <a:srgbClr val="9C0036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Отсутствие мотивации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 dirty="0">
                  <a:ln w="22225">
                    <a:solidFill>
                      <a:srgbClr val="9C0036"/>
                    </a:solidFill>
                    <a:prstDash val="solid"/>
                  </a:ln>
                  <a:solidFill>
                    <a:srgbClr val="9C0036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Повышенная тревожность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 dirty="0">
                  <a:ln w="22225">
                    <a:solidFill>
                      <a:srgbClr val="9C0036"/>
                    </a:solidFill>
                    <a:prstDash val="solid"/>
                  </a:ln>
                  <a:solidFill>
                    <a:srgbClr val="9C0036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Сложная работа с билингвами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 dirty="0">
                  <a:ln w="22225">
                    <a:solidFill>
                      <a:srgbClr val="9C0036"/>
                    </a:solidFill>
                    <a:prstDash val="solid"/>
                  </a:ln>
                  <a:solidFill>
                    <a:srgbClr val="9C0036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rPr>
                <a:t> </a:t>
              </a:r>
            </a:p>
          </p:txBody>
        </p:sp>
        <p:sp>
          <p:nvSpPr>
            <p:cNvPr id="15" name="Выноска со стрелкой вправо 7">
              <a:extLst>
                <a:ext uri="{FF2B5EF4-FFF2-40B4-BE49-F238E27FC236}">
                  <a16:creationId xmlns="" xmlns:a16="http://schemas.microsoft.com/office/drawing/2014/main" id="{A9B51345-D5CA-4D61-A8CD-119DECD1CA29}"/>
                </a:ext>
              </a:extLst>
            </p:cNvPr>
            <p:cNvSpPr/>
            <p:nvPr/>
          </p:nvSpPr>
          <p:spPr>
            <a:xfrm flipH="1">
              <a:off x="5951985" y="1014247"/>
              <a:ext cx="6240015" cy="5456639"/>
            </a:xfrm>
            <a:prstGeom prst="rightArrowCallout">
              <a:avLst>
                <a:gd name="adj1" fmla="val 25000"/>
                <a:gd name="adj2" fmla="val 24165"/>
                <a:gd name="adj3" fmla="val 35025"/>
                <a:gd name="adj4" fmla="val 64977"/>
              </a:avLst>
            </a:prstGeom>
            <a:solidFill>
              <a:srgbClr val="042059">
                <a:lumMod val="10000"/>
                <a:lumOff val="90000"/>
              </a:srgbClr>
            </a:solidFill>
            <a:ln w="12700" cap="flat" cmpd="sng" algn="ctr">
              <a:solidFill>
                <a:srgbClr val="042059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 w="12700">
                    <a:solidFill>
                      <a:srgbClr val="042059"/>
                    </a:solidFill>
                    <a:prstDash val="solid"/>
                  </a:ln>
                  <a:pattFill prst="pct50">
                    <a:fgClr>
                      <a:srgbClr val="042059"/>
                    </a:fgClr>
                    <a:bgClr>
                      <a:srgbClr val="042059">
                        <a:lumMod val="20000"/>
                        <a:lumOff val="80000"/>
                      </a:srgbClr>
                    </a:bgClr>
                  </a:patt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rPr>
                <a:t>Передовые технологии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 w="12700">
                    <a:solidFill>
                      <a:srgbClr val="042059"/>
                    </a:solidFill>
                    <a:prstDash val="solid"/>
                  </a:ln>
                  <a:pattFill prst="pct50">
                    <a:fgClr>
                      <a:srgbClr val="042059"/>
                    </a:fgClr>
                    <a:bgClr>
                      <a:srgbClr val="042059">
                        <a:lumMod val="20000"/>
                        <a:lumOff val="80000"/>
                      </a:srgbClr>
                    </a:bgClr>
                  </a:patt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rPr>
                <a:t>Уверенность в собственных силах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 w="12700">
                    <a:solidFill>
                      <a:srgbClr val="042059"/>
                    </a:solidFill>
                    <a:prstDash val="solid"/>
                  </a:ln>
                  <a:pattFill prst="pct50">
                    <a:fgClr>
                      <a:srgbClr val="042059"/>
                    </a:fgClr>
                    <a:bgClr>
                      <a:srgbClr val="042059">
                        <a:lumMod val="20000"/>
                        <a:lumOff val="80000"/>
                      </a:srgbClr>
                    </a:bgClr>
                  </a:patt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rPr>
                <a:t>Рефлексия своих действий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 w="12700">
                    <a:solidFill>
                      <a:srgbClr val="042059"/>
                    </a:solidFill>
                    <a:prstDash val="solid"/>
                  </a:ln>
                  <a:pattFill prst="pct50">
                    <a:fgClr>
                      <a:srgbClr val="042059"/>
                    </a:fgClr>
                    <a:bgClr>
                      <a:srgbClr val="042059">
                        <a:lumMod val="20000"/>
                        <a:lumOff val="80000"/>
                      </a:srgbClr>
                    </a:bgClr>
                  </a:patt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rPr>
                <a:t>Критическое мышление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 w="12700">
                    <a:solidFill>
                      <a:srgbClr val="042059"/>
                    </a:solidFill>
                    <a:prstDash val="solid"/>
                  </a:ln>
                  <a:pattFill prst="pct50">
                    <a:fgClr>
                      <a:srgbClr val="042059"/>
                    </a:fgClr>
                    <a:bgClr>
                      <a:srgbClr val="042059">
                        <a:lumMod val="20000"/>
                        <a:lumOff val="80000"/>
                      </a:srgbClr>
                    </a:bgClr>
                  </a:patt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rPr>
                <a:t>Коммуникабельность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 w="12700">
                    <a:solidFill>
                      <a:srgbClr val="042059"/>
                    </a:solidFill>
                    <a:prstDash val="solid"/>
                  </a:ln>
                  <a:pattFill prst="pct50">
                    <a:fgClr>
                      <a:srgbClr val="042059"/>
                    </a:fgClr>
                    <a:bgClr>
                      <a:srgbClr val="042059">
                        <a:lumMod val="20000"/>
                        <a:lumOff val="80000"/>
                      </a:srgbClr>
                    </a:bgClr>
                  </a:patt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rPr>
                <a:t>Мобильность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 dirty="0">
                  <a:ln w="12700">
                    <a:solidFill>
                      <a:srgbClr val="042059"/>
                    </a:solidFill>
                    <a:prstDash val="solid"/>
                  </a:ln>
                  <a:pattFill prst="pct50">
                    <a:fgClr>
                      <a:srgbClr val="042059"/>
                    </a:fgClr>
                    <a:bgClr>
                      <a:srgbClr val="042059">
                        <a:lumMod val="20000"/>
                        <a:lumOff val="80000"/>
                      </a:srgbClr>
                    </a:bgClr>
                  </a:patt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</a:rPr>
                <a:t>Толерантность</a:t>
              </a: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="" xmlns:a16="http://schemas.microsoft.com/office/drawing/2014/main" id="{8C682668-35CB-4B04-97DF-EB3FD7ED6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332656"/>
              <a:ext cx="6858000" cy="652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046866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2124" y="173701"/>
            <a:ext cx="6960512" cy="497830"/>
          </a:xfrm>
        </p:spPr>
        <p:txBody>
          <a:bodyPr>
            <a:normAutofit/>
          </a:bodyPr>
          <a:lstStyle/>
          <a:p>
            <a:pPr algn="just"/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Проблемы </a:t>
            </a:r>
            <a:r>
              <a:rPr lang="ru-RU" sz="1800">
                <a:solidFill>
                  <a:schemeClr val="accent1">
                    <a:lumMod val="75000"/>
                  </a:schemeClr>
                </a:solidFill>
              </a:rPr>
              <a:t>современного подростка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02724FD-BA24-4396-91AE-FC2FC81329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918"/>
          <a:stretch/>
        </p:blipFill>
        <p:spPr>
          <a:xfrm>
            <a:off x="577121" y="926837"/>
            <a:ext cx="7659974" cy="40429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73978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современного ребенка</a:t>
            </a:r>
            <a:endParaRPr lang="ru-RU" sz="2400" b="1" dirty="0">
              <a:solidFill>
                <a:srgbClr val="152D5D"/>
              </a:solidFill>
            </a:endParaRPr>
          </a:p>
        </p:txBody>
      </p:sp>
      <p:pic>
        <p:nvPicPr>
          <p:cNvPr id="7" name="Рисунок 6" descr="Вырезка экрана">
            <a:extLst>
              <a:ext uri="{FF2B5EF4-FFF2-40B4-BE49-F238E27FC236}">
                <a16:creationId xmlns="" xmlns:a16="http://schemas.microsoft.com/office/drawing/2014/main" id="{44F509FA-E743-4F27-BDFE-BBF76583BC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728" y="797781"/>
            <a:ext cx="5734728" cy="42857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61216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>
            <a:noAutofit/>
          </a:bodyPr>
          <a:lstStyle/>
          <a:p>
            <a:pPr lvl="0" algn="ctr" rtl="0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мы теряем контакт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b="1" dirty="0">
              <a:solidFill>
                <a:srgbClr val="152D5D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36505" y="890764"/>
            <a:ext cx="847589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587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  <a:tab pos="630238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52D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пытаемся 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rgbClr val="152D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РЕШИТЬ ПРОБЛЕМУ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52D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52D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поддержать ребенка. Когда ребенок приходит к нам с проблемой, мы сразу начинаем давать советы, искать решения, иногда даже обвинять. Но ребенку в этот момент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нужно не решение, а понимание и принятие его чувств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52D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152D5D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3587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  <a:tab pos="630238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52D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rgbClr val="152D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ОБЕСЦЕНИВАЕМ ЕГО ПЕРЕЖИВАНИЯ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52D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Фразы вроде «Да это ерунда!», «Не выдумывай!», «Все это ерунда, вот у меня в твоем возрасте...» — это прямой путь к тому, чтобы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ребенок закрылся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52D5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152D5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9388" y="2479851"/>
            <a:ext cx="3165966" cy="2444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1141" y="2321184"/>
            <a:ext cx="3225851" cy="2676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61216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>
            <a:noAutofit/>
          </a:bodyPr>
          <a:lstStyle/>
          <a:p>
            <a:pPr lvl="0" algn="ctr" rtl="0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мы теряем контакт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b="1" dirty="0">
              <a:solidFill>
                <a:srgbClr val="152D5D"/>
              </a:solidFill>
            </a:endParaRP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211109" y="1027149"/>
            <a:ext cx="857444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  <a:tab pos="630238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31E5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rgbClr val="031E5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БОИМСЯ СИЛЬНЫХ ЭМОЦИЙ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31E5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Когда ребенок плачет, кричит или злится, мы часто теряемся и пытаемся прекратить это как можно скорее. Но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эмоции — это нормально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31E5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Важно не заглушить их, а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помочь ребенку их прожить.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  <a:tab pos="630238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31E5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rgbClr val="031E5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САМИ НАХОДИМСЯ В СТРЕССЕ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31E5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Кризисный момент — это стресс для всей семьи. И если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родитель не справляется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31E5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 своими эмоциями, он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сможет помочь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31E5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ребенку.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31E58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382" y="2440115"/>
            <a:ext cx="35814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2370" y="2546975"/>
            <a:ext cx="3144699" cy="2269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61216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63F8F602-F884-4FCB-B39C-F4880C31D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94" y="3163010"/>
            <a:ext cx="1847055" cy="1710751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Ресурсное наполнение личности</a:t>
            </a:r>
            <a:endParaRPr lang="ru-RU" sz="1800" b="1" dirty="0">
              <a:solidFill>
                <a:srgbClr val="152D5D"/>
              </a:solidFill>
            </a:endParaRPr>
          </a:p>
        </p:txBody>
      </p:sp>
      <p:pic>
        <p:nvPicPr>
          <p:cNvPr id="4" name="Рисунок 3" descr="Вырезка экрана">
            <a:extLst>
              <a:ext uri="{FF2B5EF4-FFF2-40B4-BE49-F238E27FC236}">
                <a16:creationId xmlns="" xmlns:a16="http://schemas.microsoft.com/office/drawing/2014/main" id="{AC5A5A24-2A60-4407-8CB2-EB86F61A7F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2510"/>
          <a:stretch/>
        </p:blipFill>
        <p:spPr>
          <a:xfrm>
            <a:off x="347196" y="996846"/>
            <a:ext cx="8042410" cy="222045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267BE62D-BCB3-47F8-A6FC-B5FD99988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062" y="3047730"/>
            <a:ext cx="1850892" cy="1915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6A6D48B-85E2-40B0-94A8-FFDFC33ADA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8939" y="3148018"/>
            <a:ext cx="1884200" cy="1815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586633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</a:t>
            </a:r>
            <a:endParaRPr lang="ru-RU" sz="2400" b="1" dirty="0">
              <a:solidFill>
                <a:srgbClr val="152D5D"/>
              </a:solidFill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1BC78786-9228-4487-A713-20C571D8C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528" y="786982"/>
            <a:ext cx="5672857" cy="402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F3FDFBE-9FA9-4E86-B3B5-EF9D6CA8B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3818" y="2477649"/>
            <a:ext cx="1340315" cy="132528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E3B8C9E-8039-404A-A8C0-5057CC2BE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818" y="786982"/>
            <a:ext cx="1099011" cy="154586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6541D52-3344-405F-9D52-6D22CB7F0D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1421" y="3825364"/>
            <a:ext cx="1913311" cy="113823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FDFC4A79-3104-4505-9F0B-F6059BB372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4899" y="861933"/>
            <a:ext cx="1210017" cy="147840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E3A54675-B951-4CC1-A9F7-F09D9FB97A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2574" y="2477649"/>
            <a:ext cx="1314665" cy="11382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E08CC2E9-7418-4E9D-9A04-69D7E0E657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2575" y="3753199"/>
            <a:ext cx="1314664" cy="13252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50507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endParaRPr lang="ru-RU" sz="2400" b="1" dirty="0">
              <a:solidFill>
                <a:srgbClr val="152D5D"/>
              </a:solidFill>
            </a:endParaRPr>
          </a:p>
        </p:txBody>
      </p:sp>
      <p:pic>
        <p:nvPicPr>
          <p:cNvPr id="11" name="Рисунок 10" descr="Вырезка экрана">
            <a:extLst>
              <a:ext uri="{FF2B5EF4-FFF2-40B4-BE49-F238E27FC236}">
                <a16:creationId xmlns="" xmlns:a16="http://schemas.microsoft.com/office/drawing/2014/main" id="{0A602310-EE6F-4424-8E9A-11FC270B53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62" y="1219112"/>
            <a:ext cx="8686799" cy="31430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18289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endParaRPr lang="ru-RU" sz="2400" b="1" dirty="0">
              <a:solidFill>
                <a:srgbClr val="152D5D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20FCA27-7D12-44C7-97B9-2E92604841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836" y="1029754"/>
            <a:ext cx="8250225" cy="36372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39081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endParaRPr lang="ru-RU" sz="2400" b="1" dirty="0">
              <a:solidFill>
                <a:srgbClr val="152D5D"/>
              </a:solidFill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F9C4155E-414C-4B60-B88D-2BE9B9C9BF1E}"/>
              </a:ext>
            </a:extLst>
          </p:cNvPr>
          <p:cNvGrpSpPr/>
          <p:nvPr/>
        </p:nvGrpSpPr>
        <p:grpSpPr>
          <a:xfrm>
            <a:off x="592963" y="1058056"/>
            <a:ext cx="7954352" cy="3637930"/>
            <a:chOff x="592963" y="1058056"/>
            <a:chExt cx="6568400" cy="3116774"/>
          </a:xfrm>
        </p:grpSpPr>
        <p:pic>
          <p:nvPicPr>
            <p:cNvPr id="5" name="Рисунок 4">
              <a:extLst>
                <a:ext uri="{FF2B5EF4-FFF2-40B4-BE49-F238E27FC236}">
                  <a16:creationId xmlns="" xmlns:a16="http://schemas.microsoft.com/office/drawing/2014/main" id="{93C693A9-115E-4CE0-B479-1228963B4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2964" y="2068448"/>
              <a:ext cx="6568399" cy="2106382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="" xmlns:a16="http://schemas.microsoft.com/office/drawing/2014/main" id="{CAAF7D0F-2450-4383-83D0-84A4216D0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2963" y="1058056"/>
              <a:ext cx="6568400" cy="9638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797779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endParaRPr lang="ru-RU" sz="2400" b="1" dirty="0">
              <a:solidFill>
                <a:srgbClr val="152D5D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6EC643B-C0E4-4DD7-B4D9-41D47988711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4157" y="784333"/>
            <a:ext cx="8295686" cy="26053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7116790B-05E8-45CC-BBA0-31C5C06B12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-20" t="-5405" r="36440" b="64865"/>
          <a:stretch/>
        </p:blipFill>
        <p:spPr>
          <a:xfrm>
            <a:off x="372458" y="3617146"/>
            <a:ext cx="8243838" cy="13720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72141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endParaRPr lang="ru-RU" sz="2400" b="1" dirty="0">
              <a:solidFill>
                <a:srgbClr val="152D5D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E50A352-7A5E-4283-BEEC-E722FF104624}"/>
              </a:ext>
            </a:extLst>
          </p:cNvPr>
          <p:cNvSpPr txBox="1"/>
          <p:nvPr/>
        </p:nvSpPr>
        <p:spPr>
          <a:xfrm>
            <a:off x="268637" y="811110"/>
            <a:ext cx="4644326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ClrTx/>
              <a:buFontTx/>
              <a:buNone/>
            </a:pPr>
            <a:r>
              <a:rPr lang="ru-RU" sz="2400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b="1" u="sng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Признаки кризиса</a:t>
            </a:r>
            <a:r>
              <a:rPr lang="ru-RU" sz="1800" b="1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</a:p>
          <a:p>
            <a:pPr marL="342900" indent="-342900" algn="just" rtl="0">
              <a:buClrTx/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повышенная утомляемость,</a:t>
            </a:r>
          </a:p>
          <a:p>
            <a:pPr marL="342900" indent="-342900" algn="just" rtl="0">
              <a:buClrTx/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раздражительность,</a:t>
            </a:r>
          </a:p>
          <a:p>
            <a:pPr marL="342900" indent="-342900" algn="just" rtl="0">
              <a:buClrTx/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вспышки гнева,</a:t>
            </a:r>
          </a:p>
          <a:p>
            <a:pPr marL="342900" indent="-342900" algn="just" rtl="0">
              <a:buClrTx/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замкнутость, </a:t>
            </a:r>
          </a:p>
          <a:p>
            <a:pPr marL="342900" indent="-342900" algn="just" rtl="0">
              <a:buClrTx/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плохая успеваемость,</a:t>
            </a:r>
          </a:p>
          <a:p>
            <a:pPr marL="342900" indent="-342900" algn="just" rtl="0">
              <a:buClrTx/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агрессивность или, наоборот, излишняя застенчивость,</a:t>
            </a:r>
          </a:p>
          <a:p>
            <a:pPr marL="342900" indent="-342900" algn="just" rtl="0">
              <a:buClrTx/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повышенная тревожность (ребенок играет роль шута среди сверстников, выбирает в друзья старших детей, заискивает перед воспитателями, учителями, старается им угодить, чрезмерно вежлив)</a:t>
            </a:r>
          </a:p>
          <a:p>
            <a:pPr marL="342900" indent="-342900" algn="just" rtl="0">
              <a:buClrTx/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низкая самооценка. </a:t>
            </a:r>
            <a:endParaRPr lang="ru-RU" sz="1800" kern="1200" dirty="0">
              <a:solidFill>
                <a:srgbClr val="1F497D">
                  <a:lumMod val="75000"/>
                </a:srgb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7ECCE4C-7C4D-4D68-A9DB-69ACFC05611F}"/>
              </a:ext>
            </a:extLst>
          </p:cNvPr>
          <p:cNvSpPr txBox="1"/>
          <p:nvPr/>
        </p:nvSpPr>
        <p:spPr>
          <a:xfrm>
            <a:off x="5153185" y="976392"/>
            <a:ext cx="349486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buClrTx/>
              <a:buFontTx/>
              <a:buNone/>
            </a:pPr>
            <a:r>
              <a:rPr lang="ru-RU" sz="1800" b="1" u="sng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Возможные неблагоприятные последствия</a:t>
            </a:r>
            <a:r>
              <a:rPr lang="ru-RU" sz="1800" b="1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</a:p>
          <a:p>
            <a:pPr marL="342900" indent="-342900" algn="just" rtl="0">
              <a:buClrTx/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нежелание учиться, посещать школу; </a:t>
            </a:r>
          </a:p>
          <a:p>
            <a:pPr marL="342900" indent="-342900" algn="just" rtl="0">
              <a:buClrTx/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низкая успеваемость;</a:t>
            </a:r>
          </a:p>
          <a:p>
            <a:pPr marL="342900" indent="-342900" algn="just" rtl="0">
              <a:buClrTx/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проблемы в общении со сверстниками;</a:t>
            </a:r>
          </a:p>
          <a:p>
            <a:pPr marL="342900" indent="-342900" algn="just" rtl="0">
              <a:buClrTx/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закрепленная высокая тревожность в сочетании с неадекватной самооценкой; </a:t>
            </a:r>
          </a:p>
          <a:p>
            <a:pPr marL="342900" indent="-342900" algn="just" rtl="0">
              <a:buClrTx/>
              <a:buFont typeface="Wingdings" panose="05000000000000000000" pitchFamily="2" charset="2"/>
              <a:buChar char="Ø"/>
            </a:pPr>
            <a:r>
              <a:rPr lang="ru-RU" sz="1800" kern="12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может развиться невроз, который необходимо лечить с помощью психолога, психиатра. </a:t>
            </a:r>
          </a:p>
        </p:txBody>
      </p:sp>
    </p:spTree>
    <p:extLst>
      <p:ext uri="{BB962C8B-B14F-4D97-AF65-F5344CB8AC3E}">
        <p14:creationId xmlns="" xmlns:p14="http://schemas.microsoft.com/office/powerpoint/2010/main" val="405410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87" y="458579"/>
            <a:ext cx="6568400" cy="430277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Что я знаю о своих детях?</a:t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="" xmlns:a16="http://schemas.microsoft.com/office/drawing/2014/main" id="{87ED618C-FE19-41C1-8A77-FCA4F3017D6E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642605261"/>
              </p:ext>
            </p:extLst>
          </p:nvPr>
        </p:nvGraphicFramePr>
        <p:xfrm>
          <a:off x="676980" y="888856"/>
          <a:ext cx="6733292" cy="4216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181474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Почему ребенок не учится?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01C1603-21CE-4A21-874D-A31D92B5EFC7}"/>
              </a:ext>
            </a:extLst>
          </p:cNvPr>
          <p:cNvSpPr txBox="1"/>
          <p:nvPr/>
        </p:nvSpPr>
        <p:spPr>
          <a:xfrm>
            <a:off x="369680" y="1048256"/>
            <a:ext cx="812224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ваш ребенок видит, что 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сами учитесь</a:t>
            </a:r>
            <a:r>
              <a:rPr lang="ru-RU" sz="2400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Насколько 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сами долго будете делать</a:t>
            </a:r>
            <a:r>
              <a:rPr lang="ru-RU" sz="2400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то, что считается бессмысленным </a:t>
            </a:r>
            <a:r>
              <a:rPr lang="ru-RU" sz="2400" u="sng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видимого результата</a:t>
            </a:r>
            <a:r>
              <a:rPr lang="ru-RU" sz="2400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вознаграждения?</a:t>
            </a:r>
          </a:p>
          <a:p>
            <a:pPr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</a:t>
            </a:r>
            <a:r>
              <a:rPr lang="ru-RU" sz="2400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сами легко все время 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оправдываете</a:t>
            </a:r>
            <a:r>
              <a:rPr lang="ru-RU" sz="2400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чьи-то 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ожидания</a:t>
            </a:r>
            <a:r>
              <a:rPr lang="ru-RU" sz="2400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indent="-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счастливы?</a:t>
            </a:r>
          </a:p>
        </p:txBody>
      </p:sp>
    </p:spTree>
    <p:extLst>
      <p:ext uri="{BB962C8B-B14F-4D97-AF65-F5344CB8AC3E}">
        <p14:creationId xmlns="" xmlns:p14="http://schemas.microsoft.com/office/powerpoint/2010/main" val="4115503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Почему ребенок не учится?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F92DD9A-8BC5-4366-8311-C6FEF34ABD85}"/>
              </a:ext>
            </a:extLst>
          </p:cNvPr>
          <p:cNvSpPr txBox="1"/>
          <p:nvPr/>
        </p:nvSpPr>
        <p:spPr>
          <a:xfrm>
            <a:off x="219580" y="1709100"/>
            <a:ext cx="375573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современным поколением слово «надо» – не  работает</a:t>
            </a:r>
            <a:endParaRPr lang="ru-RU" sz="2800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https://zagony.ru/uploads/posts/2012-05/1336594271_motivator_04.jpg">
            <a:extLst>
              <a:ext uri="{FF2B5EF4-FFF2-40B4-BE49-F238E27FC236}">
                <a16:creationId xmlns="" xmlns:a16="http://schemas.microsoft.com/office/drawing/2014/main" id="{A4E8A31B-C17E-44A5-A4F5-DD0DB054E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277" y="1050155"/>
            <a:ext cx="4664662" cy="3692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52797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ОСНОВНАЯ МОТИВАЦИЯ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E7BD908-6DEF-4EC0-A062-EE52A75BCE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22" y="969034"/>
            <a:ext cx="4245083" cy="305553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E391F34B-54BA-4F87-BE69-C18E08AE1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045" y="1689837"/>
            <a:ext cx="4488128" cy="31689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00B4E04-256B-4A38-BAB9-2B614D0633FD}"/>
              </a:ext>
            </a:extLst>
          </p:cNvPr>
          <p:cNvSpPr txBox="1"/>
          <p:nvPr/>
        </p:nvSpPr>
        <p:spPr>
          <a:xfrm>
            <a:off x="909532" y="4174466"/>
            <a:ext cx="2674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ИГРОВАЯ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2DEAEDE-E33C-4B92-974B-4DADAC40E8AE}"/>
              </a:ext>
            </a:extLst>
          </p:cNvPr>
          <p:cNvSpPr txBox="1"/>
          <p:nvPr/>
        </p:nvSpPr>
        <p:spPr>
          <a:xfrm>
            <a:off x="5061194" y="910034"/>
            <a:ext cx="3221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C000"/>
                </a:solidFill>
              </a:rPr>
              <a:t>СОЦИАЛЬНАЯ</a:t>
            </a:r>
          </a:p>
        </p:txBody>
      </p:sp>
    </p:spTree>
    <p:extLst>
      <p:ext uri="{BB962C8B-B14F-4D97-AF65-F5344CB8AC3E}">
        <p14:creationId xmlns="" xmlns:p14="http://schemas.microsoft.com/office/powerpoint/2010/main" val="4049395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ОСНОВНАЯ МОТИВАЦИЯ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89C933E-6F55-4CAF-A408-4D514689A1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400" r="9702" b="13250"/>
          <a:stretch/>
        </p:blipFill>
        <p:spPr>
          <a:xfrm>
            <a:off x="242098" y="878183"/>
            <a:ext cx="3942024" cy="4175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AB5D05F-5228-462F-8DB5-CC80CE6270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213" y="2016177"/>
            <a:ext cx="4592689" cy="27875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4CB782E-5ABB-4188-8B82-9B10100EAAD0}"/>
              </a:ext>
            </a:extLst>
          </p:cNvPr>
          <p:cNvSpPr txBox="1"/>
          <p:nvPr/>
        </p:nvSpPr>
        <p:spPr>
          <a:xfrm>
            <a:off x="5397694" y="1161703"/>
            <a:ext cx="2415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УЧЕБНАЯ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DCCB702-AD5F-41AB-AE4B-514A5B7D7A50}"/>
              </a:ext>
            </a:extLst>
          </p:cNvPr>
          <p:cNvSpPr txBox="1"/>
          <p:nvPr/>
        </p:nvSpPr>
        <p:spPr>
          <a:xfrm>
            <a:off x="644101" y="1073204"/>
            <a:ext cx="3138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ДОСТИЖЕНИЙ</a:t>
            </a:r>
          </a:p>
        </p:txBody>
      </p:sp>
    </p:spTree>
    <p:extLst>
      <p:ext uri="{BB962C8B-B14F-4D97-AF65-F5344CB8AC3E}">
        <p14:creationId xmlns="" xmlns:p14="http://schemas.microsoft.com/office/powerpoint/2010/main" val="2386408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мотивация пропадает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F34CA23-06FA-49C1-984D-AA70EA515A58}"/>
              </a:ext>
            </a:extLst>
          </p:cNvPr>
          <p:cNvSpPr txBox="1"/>
          <p:nvPr/>
        </p:nvSpPr>
        <p:spPr>
          <a:xfrm>
            <a:off x="622091" y="1124103"/>
            <a:ext cx="4826833" cy="2345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31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НЕБЕЗОПАСНО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31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УСТАЛ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31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ОРГАНИЧЕСКИЕ ПРИЧИНЫ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31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РЕБЕНОК СОПРОТИВЛЯЕТСЯ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31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ВНУТРЕННИЕ ПРИЧИНЫ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172CB4E7-BDDF-4B90-AB6D-7EC47264F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701" y="1270569"/>
            <a:ext cx="3198811" cy="31833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43148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AE7078DD-A365-4B3D-B5A9-152675E0DD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92" b="-1"/>
          <a:stretch/>
        </p:blipFill>
        <p:spPr>
          <a:xfrm>
            <a:off x="728506" y="3777520"/>
            <a:ext cx="3405873" cy="1311641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2124" y="173701"/>
            <a:ext cx="6960512" cy="49783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«Плачущий ребенок»:</a:t>
            </a:r>
            <a:b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психологическая основа зависимости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0315" y="985519"/>
            <a:ext cx="45140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u="sng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Естественный ребенок</a:t>
            </a:r>
            <a:r>
              <a:rPr lang="ru-RU" sz="2000" b="1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000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 творческий, живой, целостный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D2D37E1-9812-42BC-81E0-200449E0B944}"/>
              </a:ext>
            </a:extLst>
          </p:cNvPr>
          <p:cNvSpPr txBox="1"/>
          <p:nvPr/>
        </p:nvSpPr>
        <p:spPr>
          <a:xfrm>
            <a:off x="4572000" y="3990213"/>
            <a:ext cx="43055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 Мэрилин Мюррей</a:t>
            </a:r>
          </a:p>
          <a:p>
            <a:pPr algn="just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«ЗАЩИТНЫЕ СУБЛИЧНОСТИ»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B0A6947-4AA6-48C8-9194-8E88CEDEBD14}"/>
              </a:ext>
            </a:extLst>
          </p:cNvPr>
          <p:cNvSpPr txBox="1"/>
          <p:nvPr/>
        </p:nvSpPr>
        <p:spPr>
          <a:xfrm>
            <a:off x="4804348" y="861998"/>
            <a:ext cx="37808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u="sng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Плачущий ребенок</a:t>
            </a:r>
            <a:r>
              <a:rPr lang="ru-RU" sz="2000" b="1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000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испытывает боль, страх, беспомощность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58E3FF3-EAF2-45C6-8D24-4DB2269E4659}"/>
              </a:ext>
            </a:extLst>
          </p:cNvPr>
          <p:cNvSpPr txBox="1"/>
          <p:nvPr/>
        </p:nvSpPr>
        <p:spPr>
          <a:xfrm>
            <a:off x="226679" y="2942264"/>
            <a:ext cx="60691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u="sng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Контролирующий ребенок</a:t>
            </a:r>
            <a:r>
              <a:rPr lang="ru-RU" sz="2000" b="1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000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«ОБЕЗБОЛИВАНИЕ»</a:t>
            </a:r>
          </a:p>
          <a:p>
            <a:r>
              <a:rPr lang="ru-RU" sz="2000" b="1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ru-RU" sz="2000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внешние средства: еда, ПАВ, гаджеты</a:t>
            </a:r>
            <a:r>
              <a:rPr lang="ru-RU" sz="2000" b="1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6960CB41-B2FB-496D-9C0F-DA1E99197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735" y="1583356"/>
            <a:ext cx="1394777" cy="141087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8CB86813-710B-4D84-B793-49484EDA10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13597" y="1906339"/>
            <a:ext cx="1219893" cy="20072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81474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12" y="317090"/>
            <a:ext cx="6568400" cy="3979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ДОЛЖНЫ СТРЕМИТЬСЯ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D0D99DEC-C885-4A95-8000-9B71F931B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813" y="1777594"/>
            <a:ext cx="1222301" cy="1351352"/>
          </a:xfrm>
          <a:prstGeom prst="rect">
            <a:avLst/>
          </a:prstGeom>
        </p:spPr>
      </p:pic>
      <p:sp>
        <p:nvSpPr>
          <p:cNvPr id="20" name="Не равно 19">
            <a:extLst>
              <a:ext uri="{FF2B5EF4-FFF2-40B4-BE49-F238E27FC236}">
                <a16:creationId xmlns="" xmlns:a16="http://schemas.microsoft.com/office/drawing/2014/main" id="{22E7FABE-7522-4FF7-83DB-2F6FBA63BF9A}"/>
              </a:ext>
            </a:extLst>
          </p:cNvPr>
          <p:cNvSpPr/>
          <p:nvPr/>
        </p:nvSpPr>
        <p:spPr>
          <a:xfrm>
            <a:off x="1489524" y="2253082"/>
            <a:ext cx="895232" cy="368113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2406702" y="958291"/>
            <a:ext cx="6269126" cy="3679546"/>
            <a:chOff x="3837694" y="624222"/>
            <a:chExt cx="8172110" cy="5719891"/>
          </a:xfrm>
        </p:grpSpPr>
        <p:pic>
          <p:nvPicPr>
            <p:cNvPr id="26" name="Рисунок 25">
              <a:extLst>
                <a:ext uri="{FF2B5EF4-FFF2-40B4-BE49-F238E27FC236}">
                  <a16:creationId xmlns="" xmlns:a16="http://schemas.microsoft.com/office/drawing/2014/main" id="{E2DBB7DD-BAD9-40AC-A418-547D7CD00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19600" y="624222"/>
              <a:ext cx="2743200" cy="322600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7" name="Рисунок 26">
              <a:extLst>
                <a:ext uri="{FF2B5EF4-FFF2-40B4-BE49-F238E27FC236}">
                  <a16:creationId xmlns="" xmlns:a16="http://schemas.microsoft.com/office/drawing/2014/main" id="{71835A76-BC1D-49B8-9F52-2AAE28D27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649796" y="2741261"/>
              <a:ext cx="4360008" cy="266842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8" name="Прямоугольник: усеченные противолежащие углы 8">
              <a:extLst>
                <a:ext uri="{FF2B5EF4-FFF2-40B4-BE49-F238E27FC236}">
                  <a16:creationId xmlns="" xmlns:a16="http://schemas.microsoft.com/office/drawing/2014/main" id="{22F91E6C-F06B-4D5C-99AA-BB880333C561}"/>
                </a:ext>
              </a:extLst>
            </p:cNvPr>
            <p:cNvSpPr/>
            <p:nvPr/>
          </p:nvSpPr>
          <p:spPr>
            <a:xfrm>
              <a:off x="7497396" y="1036897"/>
              <a:ext cx="4438433" cy="1451676"/>
            </a:xfrm>
            <a:prstGeom prst="snip2Diag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ЭТО НАВСЕГДА</a:t>
              </a:r>
            </a:p>
            <a:p>
              <a:pPr algn="ctr"/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ЭТО ПОДДЕРЖИТ, ВОССТАНОВИТ, ВДОХНОВИТ</a:t>
              </a:r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="" xmlns:a16="http://schemas.microsoft.com/office/drawing/2014/main" id="{89581728-9BFA-44B0-8918-9F969F7F4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837694" y="3868723"/>
              <a:ext cx="3780204" cy="24753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30" name="Прямоугольник: усеченные противолежащие углы 8">
            <a:extLst>
              <a:ext uri="{FF2B5EF4-FFF2-40B4-BE49-F238E27FC236}">
                <a16:creationId xmlns="" xmlns:a16="http://schemas.microsoft.com/office/drawing/2014/main" id="{22F91E6C-F06B-4D5C-99AA-BB880333C561}"/>
              </a:ext>
            </a:extLst>
          </p:cNvPr>
          <p:cNvSpPr/>
          <p:nvPr/>
        </p:nvSpPr>
        <p:spPr>
          <a:xfrm>
            <a:off x="0" y="3362632"/>
            <a:ext cx="1880419" cy="752168"/>
          </a:xfrm>
          <a:prstGeom prst="snip2Diag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НА ДАННЫЙ МОМЕНТ</a:t>
            </a:r>
          </a:p>
        </p:txBody>
      </p:sp>
    </p:spTree>
    <p:extLst>
      <p:ext uri="{BB962C8B-B14F-4D97-AF65-F5344CB8AC3E}">
        <p14:creationId xmlns="" xmlns:p14="http://schemas.microsoft.com/office/powerpoint/2010/main" val="2181474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НУЖНО ПОМНИТЬ</a:t>
            </a:r>
          </a:p>
        </p:txBody>
      </p:sp>
      <p:sp>
        <p:nvSpPr>
          <p:cNvPr id="14" name="Не равно 13">
            <a:extLst>
              <a:ext uri="{FF2B5EF4-FFF2-40B4-BE49-F238E27FC236}">
                <a16:creationId xmlns="" xmlns:a16="http://schemas.microsoft.com/office/drawing/2014/main" id="{7302E7F5-EBEA-4FB0-A795-947B79179A50}"/>
              </a:ext>
            </a:extLst>
          </p:cNvPr>
          <p:cNvSpPr/>
          <p:nvPr/>
        </p:nvSpPr>
        <p:spPr>
          <a:xfrm>
            <a:off x="3673433" y="1289828"/>
            <a:ext cx="1089503" cy="641810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F4527F8-5B3A-494F-8E85-D2417B701BF1}"/>
              </a:ext>
            </a:extLst>
          </p:cNvPr>
          <p:cNvSpPr txBox="1"/>
          <p:nvPr/>
        </p:nvSpPr>
        <p:spPr>
          <a:xfrm>
            <a:off x="691649" y="1369881"/>
            <a:ext cx="29210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ПОДЧИНЕНИЕ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320815" y="2309828"/>
            <a:ext cx="3352618" cy="1470549"/>
            <a:chOff x="83589" y="1943529"/>
            <a:chExt cx="5376726" cy="2498926"/>
          </a:xfrm>
        </p:grpSpPr>
        <p:pic>
          <p:nvPicPr>
            <p:cNvPr id="17" name="Рисунок 16">
              <a:extLst>
                <a:ext uri="{FF2B5EF4-FFF2-40B4-BE49-F238E27FC236}">
                  <a16:creationId xmlns="" xmlns:a16="http://schemas.microsoft.com/office/drawing/2014/main" id="{890801AB-147A-47DB-A437-09FB445B8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589" y="2030725"/>
              <a:ext cx="3033222" cy="209286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8" name="Рисунок 17">
              <a:extLst>
                <a:ext uri="{FF2B5EF4-FFF2-40B4-BE49-F238E27FC236}">
                  <a16:creationId xmlns="" xmlns:a16="http://schemas.microsoft.com/office/drawing/2014/main" id="{99FBB877-9825-48FD-916F-9E165BD93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86673" y="1943529"/>
              <a:ext cx="2273642" cy="2498926"/>
            </a:xfrm>
            <a:prstGeom prst="rect">
              <a:avLst/>
            </a:prstGeom>
          </p:spPr>
        </p:pic>
      </p:grpSp>
      <p:sp>
        <p:nvSpPr>
          <p:cNvPr id="25" name="Прямоугольник 24"/>
          <p:cNvSpPr/>
          <p:nvPr/>
        </p:nvSpPr>
        <p:spPr>
          <a:xfrm>
            <a:off x="5126401" y="1369881"/>
            <a:ext cx="25843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ПОСЛУШАНИЕ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2724490-E494-4A81-ADC6-12F1DDB0BB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5471" y="2087099"/>
            <a:ext cx="1417714" cy="191600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015CF864-511C-42C9-9D5E-22F2045053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936" y="2361140"/>
            <a:ext cx="2613268" cy="1703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181474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НУЖНО ПОМНИТЬ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08E72E2-2631-4FAF-821E-3724E4F4E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62" y="815283"/>
            <a:ext cx="7803397" cy="41106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23092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12" y="284729"/>
            <a:ext cx="5896927" cy="430277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/>
              <a:t>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Что делать, если контакт уже потерян?</a:t>
            </a:r>
            <a:b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0586" y="1176284"/>
            <a:ext cx="80613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31E58"/>
                </a:solidFill>
                <a:latin typeface="Times New Roman" pitchFamily="18" charset="0"/>
                <a:cs typeface="Times New Roman" pitchFamily="18" charset="0"/>
              </a:rPr>
              <a:t>НЕ ИДЕТ НА КОНТАКТ, </a:t>
            </a:r>
            <a:r>
              <a:rPr lang="ru-RU" sz="2000" dirty="0" smtClean="0">
                <a:solidFill>
                  <a:srgbClr val="031E58"/>
                </a:solidFill>
                <a:latin typeface="Times New Roman" pitchFamily="18" charset="0"/>
                <a:cs typeface="Times New Roman" pitchFamily="18" charset="0"/>
              </a:rPr>
              <a:t>отказывается разговаривать — 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ДАВИТЕ</a:t>
            </a:r>
            <a:r>
              <a:rPr lang="ru-RU" sz="2000" dirty="0" smtClean="0">
                <a:solidFill>
                  <a:srgbClr val="031E58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ДАЙТЕ ЕМУ ВРЕМЯ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solidFill>
                <a:srgbClr val="415B77"/>
              </a:solidFill>
            </a:endParaRPr>
          </a:p>
          <a:p>
            <a:r>
              <a:rPr lang="ru-RU" sz="2000" u="sng" dirty="0" smtClean="0">
                <a:solidFill>
                  <a:srgbClr val="415B77"/>
                </a:solidFill>
              </a:rPr>
              <a:t>НО</a:t>
            </a:r>
            <a:r>
              <a:rPr lang="ru-RU" sz="2000" dirty="0" smtClean="0">
                <a:solidFill>
                  <a:srgbClr val="415B77"/>
                </a:solidFill>
              </a:rPr>
              <a:t> </a:t>
            </a:r>
            <a:r>
              <a:rPr lang="ru-RU" sz="2000" dirty="0" smtClean="0">
                <a:solidFill>
                  <a:srgbClr val="415B77"/>
                </a:solidFill>
              </a:rPr>
              <a:t>при этом </a:t>
            </a:r>
            <a:r>
              <a:rPr lang="ru-RU" sz="2000" u="sng" dirty="0" smtClean="0">
                <a:solidFill>
                  <a:srgbClr val="415B77"/>
                </a:solidFill>
              </a:rPr>
              <a:t>ОСТАВЛЯЙТЕ ДВЕРЬ ОТКРЫТОЙ</a:t>
            </a:r>
            <a:r>
              <a:rPr lang="ru-RU" sz="2000" dirty="0" smtClean="0">
                <a:solidFill>
                  <a:srgbClr val="415B77"/>
                </a:solidFill>
              </a:rPr>
              <a:t>: говорите, </a:t>
            </a:r>
            <a:r>
              <a:rPr lang="ru-RU" sz="2000" dirty="0" smtClean="0">
                <a:solidFill>
                  <a:srgbClr val="415B77"/>
                </a:solidFill>
              </a:rPr>
              <a:t>что</a:t>
            </a:r>
          </a:p>
          <a:p>
            <a:r>
              <a:rPr lang="ru-RU" sz="2000" dirty="0" smtClean="0">
                <a:solidFill>
                  <a:srgbClr val="415B77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вы рядом</a:t>
            </a:r>
            <a:r>
              <a:rPr lang="ru-RU" sz="2000" dirty="0" smtClean="0">
                <a:solidFill>
                  <a:srgbClr val="415B77"/>
                </a:solidFill>
              </a:rPr>
              <a:t>, </a:t>
            </a:r>
            <a:endParaRPr lang="ru-RU" sz="2000" dirty="0" smtClean="0">
              <a:solidFill>
                <a:srgbClr val="415B77"/>
              </a:solidFill>
            </a:endParaRPr>
          </a:p>
          <a:p>
            <a:r>
              <a:rPr lang="ru-RU" sz="2000" dirty="0" smtClean="0">
                <a:solidFill>
                  <a:srgbClr val="415B77"/>
                </a:solidFill>
              </a:rPr>
              <a:t>что </a:t>
            </a:r>
            <a:r>
              <a:rPr lang="ru-RU" sz="2000" dirty="0" smtClean="0">
                <a:solidFill>
                  <a:srgbClr val="415B77"/>
                </a:solidFill>
              </a:rPr>
              <a:t>вы </a:t>
            </a:r>
            <a:r>
              <a:rPr lang="ru-RU" sz="2000" dirty="0" smtClean="0">
                <a:solidFill>
                  <a:srgbClr val="FF0000"/>
                </a:solidFill>
              </a:rPr>
              <a:t>любите его</a:t>
            </a:r>
            <a:r>
              <a:rPr lang="ru-RU" sz="2000" dirty="0" smtClean="0">
                <a:solidFill>
                  <a:srgbClr val="415B77"/>
                </a:solidFill>
              </a:rPr>
              <a:t>, </a:t>
            </a:r>
            <a:endParaRPr lang="ru-RU" sz="2000" dirty="0" smtClean="0">
              <a:solidFill>
                <a:srgbClr val="415B77"/>
              </a:solidFill>
            </a:endParaRPr>
          </a:p>
          <a:p>
            <a:r>
              <a:rPr lang="ru-RU" sz="2000" dirty="0" smtClean="0">
                <a:solidFill>
                  <a:srgbClr val="415B77"/>
                </a:solidFill>
              </a:rPr>
              <a:t>что </a:t>
            </a:r>
            <a:r>
              <a:rPr lang="ru-RU" sz="2000" dirty="0" smtClean="0">
                <a:solidFill>
                  <a:srgbClr val="415B77"/>
                </a:solidFill>
              </a:rPr>
              <a:t>вы </a:t>
            </a:r>
            <a:r>
              <a:rPr lang="ru-RU" sz="2000" dirty="0" smtClean="0">
                <a:solidFill>
                  <a:srgbClr val="FF0000"/>
                </a:solidFill>
              </a:rPr>
              <a:t>готовы выслушать в любой момент.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1474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12" y="284729"/>
            <a:ext cx="5896927" cy="430277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сохранить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контакт?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47413" y="990107"/>
            <a:ext cx="866851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31E5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Шаг 1.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Остановитесь и выслушайте.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31E5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Прежде чем что-то сказать, 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rgbClr val="031E5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ДАЙТЕ РЕБЕНКУ ВЫГОВОРИТЬСЯ.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31E5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перебивайте. Используйте технику активного слушания: кивайте, поддерживайте зрительный контакт, говорите «Я тебя слышу», «Я понимаю, что тебе сейчас трудно».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31E57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31E5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Шаг 2.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Признайте его чувства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31E5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Скажите: «Я вижу, что ты очень расстроен», «Тебе сейчас страшно», «Это действительно обидно». Это не значит, что вы соглашаетесь с его поведением. Это значит, что 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rgbClr val="031E5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 ПРИЗНАЕТЕ ЕГО ЭМОЦИИ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31E5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indent="450850" algn="just" rt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sz="1600" dirty="0" smtClean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Шаг 3.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спешите с советами</a:t>
            </a:r>
            <a:r>
              <a:rPr lang="ru-RU" sz="1600" dirty="0" smtClean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. Спросите: «Ты хочешь, чтобы я просто тебя выслушал, или ты хочешь, чтобы я помог тебе найти решение?» Часто </a:t>
            </a:r>
            <a:r>
              <a:rPr lang="ru-RU" sz="1600" u="sng" dirty="0" smtClean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РЕБЕНКУ НУЖНО ПРОСТО БЫТЬ УСЛЫШАННЫМ.</a:t>
            </a:r>
            <a:endParaRPr lang="ru-RU" sz="1600" u="sng" dirty="0" smtClean="0">
              <a:solidFill>
                <a:srgbClr val="031E57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algn="just" rt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sz="1600" dirty="0" smtClean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Шаг 4.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Будьте рядом физически</a:t>
            </a:r>
            <a:r>
              <a:rPr lang="ru-RU" sz="1600" dirty="0" smtClean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. Иногда объятия, прикосновение, просто </a:t>
            </a:r>
            <a:r>
              <a:rPr lang="ru-RU" sz="1600" u="sng" dirty="0" smtClean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НАХОЖДЕНИЕ РЯДОМ ГОВОРЯТ БОЛЬШЕ, ЧЕМ СЛОВА.</a:t>
            </a:r>
            <a:endParaRPr kumimoji="0" lang="ru-RU" sz="1600" b="0" i="0" u="sng" strike="noStrike" cap="none" normalizeH="0" baseline="0" dirty="0" smtClean="0">
              <a:ln>
                <a:noFill/>
              </a:ln>
              <a:solidFill>
                <a:srgbClr val="031E57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14742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12" y="284729"/>
            <a:ext cx="5896927" cy="430277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сохранить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контакт?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91729" y="1034346"/>
            <a:ext cx="856881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52D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Шаг 5.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бойтесь сказать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52D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«Я не знаю, что делать, но я с тобой». 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rgbClr val="152D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ЧЕСТНО И ЭТО ПОДДЕРЖИВАЕТ.</a:t>
            </a:r>
            <a:endParaRPr kumimoji="0" lang="ru-RU" sz="1600" b="0" i="0" u="sng" strike="noStrike" cap="none" normalizeH="0" baseline="0" dirty="0" smtClean="0">
              <a:ln>
                <a:noFill/>
              </a:ln>
              <a:solidFill>
                <a:srgbClr val="152D5D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52D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Шаг 6.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Сохраняйте спокойствие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52D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rgbClr val="152D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ВАШЕ СПОКОЙСТВИЕ — ЭТО ЯКОРЬ ДЛЯ РЕБЕНКА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52D5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Если вы чувствуете, что теряете контроль, сделайте паузу, подышите, выйдите на минуту.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152D5D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8757" y="2578797"/>
            <a:ext cx="79241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ПОМНИТЕ: 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РЕБЕНКУ НЕ НУЖЕН ИДЕАЛЬНЫЙ РОДИТЕЛЬ.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ЕМУ НУЖЕН РОДИТЕЛЬ, КОТОРЫЙ РЯДОМ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 b="20950"/>
          <a:stretch>
            <a:fillRect/>
          </a:stretch>
        </p:blipFill>
        <p:spPr bwMode="auto">
          <a:xfrm>
            <a:off x="2546376" y="3503981"/>
            <a:ext cx="3071698" cy="152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814742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12" y="284729"/>
            <a:ext cx="6968004" cy="430277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воспитывайте детей , воспитывайте себя</a:t>
            </a:r>
            <a:endParaRPr lang="ru-RU" sz="1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0682" y="967588"/>
            <a:ext cx="82003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Единственный способ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защитить личность </a:t>
            </a:r>
            <a:r>
              <a:rPr lang="ru-RU" sz="1800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— помочь ей </a:t>
            </a:r>
            <a:r>
              <a:rPr lang="ru-RU" sz="1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РАСКРЫТЬ</a:t>
            </a:r>
            <a:r>
              <a:rPr lang="ru-RU" sz="1800" b="1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свой </a:t>
            </a:r>
            <a:r>
              <a:rPr lang="ru-RU" sz="1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ПОТЕНЦИАЛ</a:t>
            </a:r>
            <a:r>
              <a:rPr lang="ru-RU" sz="1800" dirty="0">
                <a:solidFill>
                  <a:srgbClr val="031E57"/>
                </a:solidFill>
                <a:latin typeface="Times New Roman" pitchFamily="18" charset="0"/>
                <a:cs typeface="Times New Roman" pitchFamily="18" charset="0"/>
              </a:rPr>
              <a:t> настолько, чтобы социум пространством для самореализации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2809035" y="2126206"/>
            <a:ext cx="3914053" cy="2403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181474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20028" y="4451828"/>
            <a:ext cx="3600859" cy="424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3089" y="246042"/>
            <a:ext cx="596902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Камалова Нина Владимировна </a:t>
            </a:r>
          </a:p>
          <a:p>
            <a:r>
              <a:rPr lang="ru-RU" sz="2000" dirty="0" err="1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канд.пед.наук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</a:p>
          <a:p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доцент, </a:t>
            </a:r>
          </a:p>
          <a:p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зам. начальника отдела </a:t>
            </a:r>
          </a:p>
          <a:p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педагогической </a:t>
            </a:r>
            <a:r>
              <a:rPr lang="ru-RU" sz="2000" dirty="0" err="1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рискологии</a:t>
            </a:r>
            <a:endParaRPr lang="ru-RU" sz="2000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Контакты:</a:t>
            </a:r>
          </a:p>
          <a:p>
            <a:r>
              <a:rPr lang="ru-RU" sz="2000" dirty="0">
                <a:solidFill>
                  <a:schemeClr val="bg1"/>
                </a:solidFill>
              </a:rPr>
              <a:t>Москва, ул. Енисейская д.3 к.5, </a:t>
            </a:r>
            <a:r>
              <a:rPr lang="ru-RU" sz="2000" dirty="0" err="1">
                <a:solidFill>
                  <a:schemeClr val="bg1"/>
                </a:solidFill>
              </a:rPr>
              <a:t>каб</a:t>
            </a:r>
            <a:r>
              <a:rPr lang="ru-RU" sz="2000" dirty="0">
                <a:solidFill>
                  <a:schemeClr val="bg1"/>
                </a:solidFill>
              </a:rPr>
              <a:t>. 331</a:t>
            </a:r>
          </a:p>
          <a:p>
            <a:r>
              <a:rPr lang="ru-RU" sz="2000" dirty="0">
                <a:solidFill>
                  <a:schemeClr val="bg1"/>
                </a:solidFill>
              </a:rPr>
              <a:t>Тел.: +7 499 940 10 38, доб. 167 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55" t="37561" r="5961" b="4644"/>
          <a:stretch/>
        </p:blipFill>
        <p:spPr>
          <a:xfrm>
            <a:off x="723910" y="3145536"/>
            <a:ext cx="1818591" cy="17924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072" y="4407937"/>
            <a:ext cx="3426249" cy="54259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1321142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2633</TotalTime>
  <Words>452</Words>
  <Application>Microsoft Office PowerPoint</Application>
  <PresentationFormat>Экран (16:9)</PresentationFormat>
  <Paragraphs>127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Simple Light</vt:lpstr>
      <vt:lpstr>Слайд 1</vt:lpstr>
      <vt:lpstr>Про современного ребенка</vt:lpstr>
      <vt:lpstr>Проблемы современного подростка</vt:lpstr>
      <vt:lpstr>Про современного ребенка</vt:lpstr>
      <vt:lpstr>Почему мы теряем контакт?</vt:lpstr>
      <vt:lpstr>Почему мы теряем контакт?</vt:lpstr>
      <vt:lpstr>Ресурсное наполнение личности</vt:lpstr>
      <vt:lpstr>отражение</vt:lpstr>
      <vt:lpstr>формирование</vt:lpstr>
      <vt:lpstr>формирование</vt:lpstr>
      <vt:lpstr>формирование</vt:lpstr>
      <vt:lpstr>формирование</vt:lpstr>
      <vt:lpstr>формирование</vt:lpstr>
      <vt:lpstr>Что я знаю о своих детях? </vt:lpstr>
      <vt:lpstr>Почему ребенок не учится?</vt:lpstr>
      <vt:lpstr>Почему ребенок не учится?</vt:lpstr>
      <vt:lpstr>ОСНОВНАЯ МОТИВАЦИЯ</vt:lpstr>
      <vt:lpstr>ОСНОВНАЯ МОТИВАЦИЯ</vt:lpstr>
      <vt:lpstr>Если мотивация пропадает</vt:lpstr>
      <vt:lpstr>«Плачущий ребенок»: психологическая основа зависимости</vt:lpstr>
      <vt:lpstr>МЫ ДОЛЖНЫ СТРЕМИТЬСЯ</vt:lpstr>
      <vt:lpstr>НУЖНО ПОМНИТЬ</vt:lpstr>
      <vt:lpstr>НУЖНО ПОМНИТЬ</vt:lpstr>
      <vt:lpstr>   Что делать, если контакт уже потерян?   </vt:lpstr>
      <vt:lpstr>  Как сохранить контакт?    </vt:lpstr>
      <vt:lpstr>  Как сохранить контакт?    </vt:lpstr>
      <vt:lpstr>Не воспитывайте детей , воспитывайте себя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Цветков Илья Алексеевич</dc:creator>
  <cp:lastModifiedBy>kamalova_nv</cp:lastModifiedBy>
  <cp:revision>210</cp:revision>
  <cp:lastPrinted>2025-12-05T09:25:59Z</cp:lastPrinted>
  <dcterms:modified xsi:type="dcterms:W3CDTF">2026-09-16T12:45:01Z</dcterms:modified>
</cp:coreProperties>
</file>