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77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55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565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43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pl/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4737" y="715975"/>
            <a:ext cx="1556309" cy="157093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260604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ФОРУМ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274320" y="301752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КЛАССНЫХ</a:t>
            </a:r>
            <a:endParaRPr lang="en-US" sz="4400" dirty="0"/>
          </a:p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РУКОВОДИТЕЛЕЙ</a:t>
            </a:r>
            <a:endParaRPr lang="en-US"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pl/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420" y="548640"/>
            <a:ext cx="1414577" cy="142920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05840" y="2148840"/>
            <a:ext cx="51206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«БОЛЬШАЯ ПЕРЕМЕНА»:</a:t>
            </a:r>
            <a:endParaRPr lang="en-US" sz="28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ПРОФОРИЕНТАЦИЯ,</a:t>
            </a:r>
            <a:endParaRPr lang="en-US" sz="28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ВОЗМОЖНОСТИ,</a:t>
            </a:r>
            <a:endParaRPr lang="en-US" sz="28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РАЗВИТИЕ ДЕТЕЙ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1005840" y="4069080"/>
            <a:ext cx="2724912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1005840" y="4206240"/>
            <a:ext cx="5961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ВСЕРОССИЙСКИЙ КОНКУРС ДЛЯ ШКОЛЬНИКОВ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СТУДЕНТОВ СПО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74420" y="493776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 ГОД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pl/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201" y="354787"/>
            <a:ext cx="1456639" cy="147035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29384" y="1965960"/>
            <a:ext cx="49377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«БОЛЬШАЯ ПЕРЕМЕНА»:</a:t>
            </a:r>
            <a:endParaRPr lang="en-US" sz="26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ПРОФОРИЕНТАЦИЯ,</a:t>
            </a:r>
            <a:endParaRPr lang="en-US" sz="26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ВОЗМОЖНОСТИ,</a:t>
            </a:r>
            <a:endParaRPr lang="en-US" sz="26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РАЗВИТИЕ ДЕТЕЙ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1929384" y="3794760"/>
            <a:ext cx="2724912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1929384" y="393192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082C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Чепухалина Вера Николаевна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773832" y="4672583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650" dirty="0" smtClean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МБОУ Новобытовская СОШ</a:t>
            </a:r>
          </a:p>
          <a:p>
            <a:pPr marL="0" indent="0">
              <a:buNone/>
            </a:pPr>
            <a:r>
              <a:rPr lang="ru-RU" sz="1650" dirty="0" smtClean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Категория: высшая</a:t>
            </a:r>
          </a:p>
          <a:p>
            <a:pPr marL="0" indent="0">
              <a:buNone/>
            </a:pPr>
            <a:r>
              <a:rPr lang="ru-RU" sz="1650" dirty="0" smtClean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Категория: педагог-наставник</a:t>
            </a:r>
          </a:p>
          <a:p>
            <a:pPr marL="0" indent="0">
              <a:buNone/>
            </a:pPr>
            <a:r>
              <a:rPr lang="ru-RU" sz="1650" dirty="0" smtClean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pl/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5912" y="246888"/>
            <a:ext cx="1220724" cy="12326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0624" y="82297"/>
            <a:ext cx="9601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ТРИ ГЛАВНЫЕ ТЕМЫ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731520" y="863193"/>
            <a:ext cx="3044952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64592" y="1005840"/>
            <a:ext cx="3246120" cy="2212848"/>
          </a:xfrm>
          <a:prstGeom prst="roundRect">
            <a:avLst>
              <a:gd name="adj" fmla="val 3380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333756" y="1001268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D4AA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4000" dirty="0"/>
          </a:p>
        </p:txBody>
      </p:sp>
      <p:sp>
        <p:nvSpPr>
          <p:cNvPr id="7" name="Text 4"/>
          <p:cNvSpPr txBox="1"/>
          <p:nvPr/>
        </p:nvSpPr>
        <p:spPr>
          <a:xfrm>
            <a:off x="333756" y="1664208"/>
            <a:ext cx="27797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Профориентация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297180" y="2263139"/>
            <a:ext cx="2651760" cy="8001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Помогаем найти направление, а не просто выбрать профессию.</a:t>
            </a:r>
            <a:endParaRPr lang="en-US" sz="1600" dirty="0"/>
          </a:p>
        </p:txBody>
      </p:sp>
      <p:sp>
        <p:nvSpPr>
          <p:cNvPr id="17" name="Shape 2"/>
          <p:cNvSpPr/>
          <p:nvPr/>
        </p:nvSpPr>
        <p:spPr>
          <a:xfrm>
            <a:off x="3721608" y="1023213"/>
            <a:ext cx="3246120" cy="2212848"/>
          </a:xfrm>
          <a:prstGeom prst="roundRect">
            <a:avLst>
              <a:gd name="adj" fmla="val 3380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10" name="Text 7"/>
          <p:cNvSpPr txBox="1"/>
          <p:nvPr/>
        </p:nvSpPr>
        <p:spPr>
          <a:xfrm>
            <a:off x="3915918" y="100584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D4AA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4000" dirty="0"/>
          </a:p>
        </p:txBody>
      </p:sp>
      <p:sp>
        <p:nvSpPr>
          <p:cNvPr id="11" name="Text 8"/>
          <p:cNvSpPr txBox="1"/>
          <p:nvPr/>
        </p:nvSpPr>
        <p:spPr>
          <a:xfrm>
            <a:off x="3878199" y="1671523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Возможности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3895344" y="2184497"/>
            <a:ext cx="2651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Открываем реальные пути роста: от премий до бюджетных мест.</a:t>
            </a:r>
            <a:endParaRPr lang="en-US" sz="1600" dirty="0"/>
          </a:p>
        </p:txBody>
      </p:sp>
      <p:sp>
        <p:nvSpPr>
          <p:cNvPr id="18" name="Shape 2"/>
          <p:cNvSpPr/>
          <p:nvPr/>
        </p:nvSpPr>
        <p:spPr>
          <a:xfrm>
            <a:off x="7251192" y="1018641"/>
            <a:ext cx="3246120" cy="2212848"/>
          </a:xfrm>
          <a:prstGeom prst="roundRect">
            <a:avLst>
              <a:gd name="adj" fmla="val 3380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7447788" y="1046991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D4AA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4000" dirty="0"/>
          </a:p>
        </p:txBody>
      </p:sp>
      <p:sp>
        <p:nvSpPr>
          <p:cNvPr id="15" name="Text 12"/>
          <p:cNvSpPr txBox="1"/>
          <p:nvPr/>
        </p:nvSpPr>
        <p:spPr>
          <a:xfrm>
            <a:off x="7402068" y="1671523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Развитие</a:t>
            </a:r>
            <a:endParaRPr lang="en-US" sz="2200" dirty="0"/>
          </a:p>
        </p:txBody>
      </p:sp>
      <p:sp>
        <p:nvSpPr>
          <p:cNvPr id="16" name="Text 13"/>
          <p:cNvSpPr txBox="1"/>
          <p:nvPr/>
        </p:nvSpPr>
        <p:spPr>
          <a:xfrm>
            <a:off x="7402068" y="2110435"/>
            <a:ext cx="2651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Формируем качества, которые остаются на всю жизнь.</a:t>
            </a:r>
            <a:endParaRPr lang="en-US" sz="160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73" t="45737" r="6818" b="6263"/>
          <a:stretch/>
        </p:blipFill>
        <p:spPr>
          <a:xfrm>
            <a:off x="164592" y="3360419"/>
            <a:ext cx="4892040" cy="339471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2" t="13107" r="9273" b="6489"/>
          <a:stretch/>
        </p:blipFill>
        <p:spPr>
          <a:xfrm>
            <a:off x="5605271" y="3391507"/>
            <a:ext cx="5909159" cy="336362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pl/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5912" y="246888"/>
            <a:ext cx="1220724" cy="12326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9536" y="411480"/>
            <a:ext cx="9601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ПРОФОРИЕНТАЦИЯ: СУТЬ ПОДХОДА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877824" y="1545336"/>
            <a:ext cx="3044952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393192" y="1993392"/>
            <a:ext cx="67665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вопрос «кем стать?», а возможность попробовать разные роли.</a:t>
            </a:r>
            <a:endParaRPr lang="en-US" sz="200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тематических вызовов = 12 способов смотреть на мир.</a:t>
            </a:r>
            <a:endParaRPr lang="en-US" sz="200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Тесты «Твой код», «Твой вектор», «Твой выбор» — осознание своих сильных сторон.</a:t>
            </a:r>
            <a:endParaRPr lang="en-US" sz="200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Партнёры (РЖД, Росатом, Сбер, VK, Роскосмос) дают реальные профессиональные кейсы.</a:t>
            </a:r>
            <a:endParaRPr lang="en-US" sz="200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 2026: задание «Твори добро в регионе» — связь с потребностями территории.</a:t>
            </a:r>
            <a:endParaRPr lang="en-US" sz="20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4" t="52849" r="45363" b="12254"/>
          <a:stretch/>
        </p:blipFill>
        <p:spPr>
          <a:xfrm>
            <a:off x="7360920" y="1819656"/>
            <a:ext cx="4507992" cy="33681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pl/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5912" y="246888"/>
            <a:ext cx="1220724" cy="12326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2336" y="-114300"/>
            <a:ext cx="9601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3000" b="1" dirty="0" smtClean="0">
                <a:solidFill>
                  <a:srgbClr val="052346"/>
                </a:solidFill>
                <a:latin typeface="Times New Roman" panose="02020603050405020304" pitchFamily="18" charset="0"/>
                <a:ea typeface="Georgia" pitchFamily="34" charset="-122"/>
                <a:cs typeface="Times New Roman" panose="02020603050405020304" pitchFamily="18" charset="0"/>
              </a:rPr>
              <a:t>Реальные кейсы</a:t>
            </a:r>
            <a:endParaRPr lang="en-US" sz="3000" b="1" dirty="0">
              <a:solidFill>
                <a:srgbClr val="052346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475488" y="777240"/>
            <a:ext cx="3044952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4" t="13535" r="4267" b="19071"/>
          <a:stretch/>
        </p:blipFill>
        <p:spPr>
          <a:xfrm>
            <a:off x="364765" y="1030567"/>
            <a:ext cx="9999959" cy="526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930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pl/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5912" y="246888"/>
            <a:ext cx="1220724" cy="12326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2608" y="22860"/>
            <a:ext cx="9601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ВОЗМОЖНОСТИ: ДЛЯ ДЕТЕЙ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76072" y="908913"/>
            <a:ext cx="3044952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2296" y="1005840"/>
            <a:ext cx="353872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292608" y="1023214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 1 000 000 ₽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146304" y="1709014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денежные премии для победителей 8–10 классов и СПО</a:t>
            </a:r>
            <a:endParaRPr lang="en-US" sz="1400" dirty="0"/>
          </a:p>
        </p:txBody>
      </p:sp>
      <p:sp>
        <p:nvSpPr>
          <p:cNvPr id="13" name="Shape 2"/>
          <p:cNvSpPr/>
          <p:nvPr/>
        </p:nvSpPr>
        <p:spPr>
          <a:xfrm>
            <a:off x="3707892" y="991667"/>
            <a:ext cx="353872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3771900" y="91440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Путешествие мечты</a:t>
            </a:r>
            <a:endParaRPr lang="en-US" sz="2400" dirty="0"/>
          </a:p>
        </p:txBody>
      </p:sp>
      <p:sp>
        <p:nvSpPr>
          <p:cNvPr id="10" name="Text 7"/>
          <p:cNvSpPr txBox="1"/>
          <p:nvPr/>
        </p:nvSpPr>
        <p:spPr>
          <a:xfrm>
            <a:off x="3886200" y="160020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через всю Россию для победителей 5–7 классов</a:t>
            </a:r>
            <a:endParaRPr lang="en-US" sz="1400" dirty="0"/>
          </a:p>
        </p:txBody>
      </p:sp>
      <p:sp>
        <p:nvSpPr>
          <p:cNvPr id="14" name="Shape 2"/>
          <p:cNvSpPr/>
          <p:nvPr/>
        </p:nvSpPr>
        <p:spPr>
          <a:xfrm>
            <a:off x="7434072" y="960120"/>
            <a:ext cx="353872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7539228" y="1234440"/>
            <a:ext cx="3278124" cy="2066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buSzPct val="100000"/>
              <a:buChar char="•"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баллы в портфолио при поступлении в вузы.</a:t>
            </a:r>
          </a:p>
          <a:p>
            <a:pPr marL="228600" indent="-228600">
              <a:buSzPct val="100000"/>
              <a:buChar char="•"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Бюджетные места в российских вузах для иностранцев-победителей.</a:t>
            </a:r>
          </a:p>
          <a:p>
            <a:pPr marL="228600" indent="-228600">
              <a:buSzPct val="100000"/>
              <a:buChar char="•"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Сертификаты и дипломы всех уровней.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4" t="69010" r="6999" b="5940"/>
          <a:stretch/>
        </p:blipFill>
        <p:spPr>
          <a:xfrm>
            <a:off x="374904" y="3637940"/>
            <a:ext cx="10613966" cy="221421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pl/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5912" y="246888"/>
            <a:ext cx="1220724" cy="12326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9536" y="411480"/>
            <a:ext cx="9601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ВОЗМОЖНОСТИ: ДЛЯ ПЕДАГОГОВ И ОРГАНИЗАЦИЙ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877824" y="1545336"/>
            <a:ext cx="3044952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68680" y="1920240"/>
            <a:ext cx="5029200" cy="429768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1188720" y="210312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Педагоги-наставники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1033272" y="2628900"/>
            <a:ext cx="470001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D4AA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от 50 000 до 200 000 ₽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329184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премии наставникам лауреатов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188720" y="3886200"/>
            <a:ext cx="43891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по программе «Инструменты наставничества».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Дипломы педагога-наставника победителя.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217920" y="1920240"/>
            <a:ext cx="5029200" cy="429768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6537960" y="2103120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Образовательные организации</a:t>
            </a:r>
            <a:endParaRPr lang="en-US" sz="2100" dirty="0"/>
          </a:p>
        </p:txBody>
      </p:sp>
      <p:sp>
        <p:nvSpPr>
          <p:cNvPr id="12" name="Text 9"/>
          <p:cNvSpPr txBox="1"/>
          <p:nvPr/>
        </p:nvSpPr>
        <p:spPr>
          <a:xfrm>
            <a:off x="6537960" y="2697480"/>
            <a:ext cx="4389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D4AA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2 000 000 ₽</a:t>
            </a:r>
            <a:endParaRPr lang="en-US" sz="3000" dirty="0"/>
          </a:p>
        </p:txBody>
      </p:sp>
      <p:sp>
        <p:nvSpPr>
          <p:cNvPr id="13" name="Text 10"/>
          <p:cNvSpPr txBox="1"/>
          <p:nvPr/>
        </p:nvSpPr>
        <p:spPr>
          <a:xfrm>
            <a:off x="6537960" y="329184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грант на реализацию проекта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6537960" y="3886200"/>
            <a:ext cx="43891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лучших организаций получают статус победителя.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развития среды для талантливой молодёжи.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pl/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5912" y="246888"/>
            <a:ext cx="1220724" cy="12326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9536" y="411480"/>
            <a:ext cx="9601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РАЗВИТИЕ ДЕТЕЙ: ГЛАВНЫЕ РЕЗУЛЬТАТЫ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877824" y="1545336"/>
            <a:ext cx="3044952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68680" y="1874520"/>
            <a:ext cx="502920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188720" y="2240280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D4AA5B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1554480" y="210312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Вера в «я могу»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554480" y="2651760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публичных выступлений, собеседований, защит проектов.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217920" y="1874520"/>
            <a:ext cx="502920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37960" y="2240280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D4AA5B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903720" y="210312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Настоящее сотрудничество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6903720" y="2651760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проекты, распределение ролей, доверие к другим.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868680" y="4114800"/>
            <a:ext cx="502920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1188720" y="4480560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D4AA5B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1554480" y="434340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Живая связь с Россией</a:t>
            </a:r>
            <a:endParaRPr lang="en-US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1554480" y="4892040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добрые дела и региональные проекты.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217920" y="4114800"/>
            <a:ext cx="502920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537960" y="4480560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D4AA5B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903720" y="434340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Умение справляться с неудачей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6903720" y="4892040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участия и роста важнее победы.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pl/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5912" y="246888"/>
            <a:ext cx="1220724" cy="12326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9536" y="411480"/>
            <a:ext cx="9601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КАК ТРЕКИ РАБОТАЮТ НА ТРИ ТЕМЫ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877824" y="1545336"/>
            <a:ext cx="3044952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68680" y="1920240"/>
          <a:ext cx="10424160" cy="3840480"/>
        </p:xfrm>
        <a:graphic>
          <a:graphicData uri="http://schemas.openxmlformats.org/drawingml/2006/table">
            <a:tbl>
              <a:tblPr/>
              <a:tblGrid>
                <a:gridCol w="4937760"/>
                <a:gridCol w="1828800"/>
                <a:gridCol w="1828800"/>
                <a:gridCol w="1828800"/>
              </a:tblGrid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Трек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2C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Профориентация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2C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Возможности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2C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Развитие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2C56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5234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1–4 классы: семейное развитие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D4AA5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●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5234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5–7 классы: первые шаги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D4AA5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●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D4AA5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●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5234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8–10 классы и СПО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D4AA5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●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D4AA5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●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5234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Международный трек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D4AA5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●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5234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Конкурс образовательных организаций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D4AA5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●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5234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Педагог-наставник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D4AA5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●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9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868680" y="58978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— ключевая тема трека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pl/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5912" y="246888"/>
            <a:ext cx="1220724" cy="12326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-146304"/>
            <a:ext cx="9601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ТРЕК 1–4 КЛАССЫ: СЕМЕЙНОЕ РАЗВИТИЕ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600611" y="704088"/>
            <a:ext cx="3044952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155448" y="841248"/>
            <a:ext cx="7754112" cy="1984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команда: ребёнок + близкий взрослый.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— партнёр, а не контролёр.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Задания: видеовизитка, рассказ об увлечениях, терапевтическая сказка.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Оценивается именно команда, а не отдельный ребёнок.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7909560" y="2148840"/>
            <a:ext cx="4114800" cy="3227832"/>
          </a:xfrm>
          <a:prstGeom prst="roundRect">
            <a:avLst>
              <a:gd name="adj" fmla="val 3399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8183880" y="2313432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ЭТАПЫ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8366760" y="3118104"/>
            <a:ext cx="0" cy="1700784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266176" y="3017520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641080" y="2834640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«Знакомство»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8266176" y="3584448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641080" y="3401568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«Марафон развития»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8266176" y="4151376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641080" y="3968496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«Онлайн-собеседование»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8266176" y="4718304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641080" y="4535424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«Финальный ход»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7909560" y="5605272"/>
            <a:ext cx="411480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18" name="Text 15"/>
          <p:cNvSpPr txBox="1"/>
          <p:nvPr/>
        </p:nvSpPr>
        <p:spPr>
          <a:xfrm>
            <a:off x="8183880" y="5742432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ПРИЗЫ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8183880" y="6108192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Сертификаты, дипломы финалистов и победителей, «Семейное путешествие».</a:t>
            </a:r>
            <a:endParaRPr lang="en-US" sz="140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6" t="9051" r="9068" b="66868"/>
          <a:stretch/>
        </p:blipFill>
        <p:spPr>
          <a:xfrm>
            <a:off x="265175" y="2395728"/>
            <a:ext cx="6760775" cy="144475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0" r="9273"/>
          <a:stretch/>
        </p:blipFill>
        <p:spPr>
          <a:xfrm>
            <a:off x="1217831" y="4022638"/>
            <a:ext cx="4855464" cy="27446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pl/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5912" y="246888"/>
            <a:ext cx="1220724" cy="12326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08" y="-233172"/>
            <a:ext cx="9601200" cy="10469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ТРЕК 5–7 КЛАССЫ: ПЕРВЫЕ ШАГИ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30936" y="863193"/>
            <a:ext cx="3044952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155447" y="949848"/>
            <a:ext cx="7466077" cy="1833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трек для самостоятельного участия.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тематических вызовов.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задание «Доброе дело» — без него дисквалификация.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 — по желанию, не влияет на баллы.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7722108" y="1522476"/>
            <a:ext cx="4114800" cy="1946475"/>
          </a:xfrm>
          <a:prstGeom prst="roundRect">
            <a:avLst>
              <a:gd name="adj" fmla="val 4124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7996428" y="1536192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ЭТАПЫ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8179308" y="2121408"/>
            <a:ext cx="0" cy="1133856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078724" y="2020824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453628" y="1837944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«Онлайн-игра»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8078724" y="2587752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453628" y="2404872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«Онлайн-собеседование»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8078724" y="3154680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453628" y="2971800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«Финальный ход» в «Артеке»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7722108" y="3834711"/>
            <a:ext cx="4037076" cy="1075617"/>
          </a:xfrm>
          <a:prstGeom prst="roundRect">
            <a:avLst>
              <a:gd name="adj" fmla="val 7101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16" name="Text 13"/>
          <p:cNvSpPr txBox="1"/>
          <p:nvPr/>
        </p:nvSpPr>
        <p:spPr>
          <a:xfrm>
            <a:off x="7918704" y="3882825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ПРИЗЫ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7918704" y="4236066"/>
            <a:ext cx="3566160" cy="6742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 получают «Путешествие мечты» — поездку по маршруту Москва — Владивосток.</a:t>
            </a:r>
            <a:endParaRPr lang="en-US" sz="14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9" t="69010" r="6999" b="5940"/>
          <a:stretch/>
        </p:blipFill>
        <p:spPr>
          <a:xfrm>
            <a:off x="5253228" y="5254425"/>
            <a:ext cx="6830567" cy="148807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"/>
          <a:stretch/>
        </p:blipFill>
        <p:spPr>
          <a:xfrm>
            <a:off x="3744469" y="2587752"/>
            <a:ext cx="3840480" cy="242182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08" y="4416553"/>
            <a:ext cx="3475634" cy="231618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pl/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5912" y="246888"/>
            <a:ext cx="1220724" cy="12326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9536" y="411480"/>
            <a:ext cx="9601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ТРЕК 8–10 КЛАССЫ И СПО: ПРОФОРИЕНТАЦИЯ И ВОЗМОЖНОСТИ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877824" y="1545336"/>
            <a:ext cx="3044952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68680" y="1920240"/>
            <a:ext cx="59436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формат: личный зачёт, до 2 000 полуфиналистов.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формат: команды 5–7 человек из одного региона.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Оцениваются: проектное мышление, коммуникация, лидерство, командная работа.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баллы в портфолио для 10 классов.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7178040" y="1920240"/>
            <a:ext cx="4114800" cy="3227832"/>
          </a:xfrm>
          <a:prstGeom prst="roundRect">
            <a:avLst>
              <a:gd name="adj" fmla="val 3399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7452360" y="2084832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ЭТАПЫ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635240" y="2889504"/>
            <a:ext cx="0" cy="1700784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534656" y="2788920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909560" y="2606040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«Знакомство»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7534656" y="3355848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09560" y="3172968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«Ответь на вызов»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7534656" y="3922776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909560" y="3739896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«Большая игра» — полуфинал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7534656" y="4489704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909560" y="4306824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«Финальный ход» — финал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868680" y="4709160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ПРИЗЫ ЛАУРЕАТАМ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868680" y="5120640"/>
            <a:ext cx="187452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19" name="Text 16"/>
          <p:cNvSpPr txBox="1"/>
          <p:nvPr/>
        </p:nvSpPr>
        <p:spPr>
          <a:xfrm>
            <a:off x="1005840" y="521208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1 000 000 ₽</a:t>
            </a:r>
            <a:endParaRPr lang="en-US" sz="1900" dirty="0"/>
          </a:p>
        </p:txBody>
      </p:sp>
      <p:sp>
        <p:nvSpPr>
          <p:cNvPr id="20" name="Text 17"/>
          <p:cNvSpPr txBox="1"/>
          <p:nvPr/>
        </p:nvSpPr>
        <p:spPr>
          <a:xfrm>
            <a:off x="1005840" y="576072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степень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2880360" y="5120640"/>
            <a:ext cx="187452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22" name="Text 19"/>
          <p:cNvSpPr txBox="1"/>
          <p:nvPr/>
        </p:nvSpPr>
        <p:spPr>
          <a:xfrm>
            <a:off x="3017520" y="521208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200 000 ₽</a:t>
            </a:r>
            <a:endParaRPr lang="en-US" sz="1900" dirty="0"/>
          </a:p>
        </p:txBody>
      </p:sp>
      <p:sp>
        <p:nvSpPr>
          <p:cNvPr id="23" name="Text 20"/>
          <p:cNvSpPr txBox="1"/>
          <p:nvPr/>
        </p:nvSpPr>
        <p:spPr>
          <a:xfrm>
            <a:off x="3017520" y="576072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степень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4892040" y="5120640"/>
            <a:ext cx="187452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25" name="Text 22"/>
          <p:cNvSpPr txBox="1"/>
          <p:nvPr/>
        </p:nvSpPr>
        <p:spPr>
          <a:xfrm>
            <a:off x="5029200" y="521208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100 000 ₽</a:t>
            </a:r>
            <a:endParaRPr lang="en-US" sz="1900" dirty="0"/>
          </a:p>
        </p:txBody>
      </p:sp>
      <p:sp>
        <p:nvSpPr>
          <p:cNvPr id="26" name="Text 23"/>
          <p:cNvSpPr txBox="1"/>
          <p:nvPr/>
        </p:nvSpPr>
        <p:spPr>
          <a:xfrm>
            <a:off x="5029200" y="576072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степень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pl/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5912" y="246888"/>
            <a:ext cx="1220724" cy="12326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9536" y="411480"/>
            <a:ext cx="9601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МЕЖДУНАРОДНЫЙ ТРЕК: ВОЗМОЖНОСТИ ДЛЯ ИНОСТРАНЦЕВ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877824" y="1545336"/>
            <a:ext cx="3044952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59536" y="1874520"/>
            <a:ext cx="594360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иностранцев и граждан РФ, обучающихся за рубежом.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вызов — «Объединяй!».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задания на русском языке.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Цель: привлечение талантливой молодёжи в Россию.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7178040" y="1920240"/>
            <a:ext cx="4114800" cy="2660904"/>
          </a:xfrm>
          <a:prstGeom prst="roundRect">
            <a:avLst>
              <a:gd name="adj" fmla="val 4124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7452360" y="2084832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ЭТАПЫ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635240" y="2889504"/>
            <a:ext cx="0" cy="1133856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534656" y="2788920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909560" y="2606040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«Знакомство»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7534656" y="3355848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09560" y="3172968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«Ответь на вызов»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7534656" y="3922776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909560" y="3739896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«Финальный ход» в «Артеке»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7178040" y="4809744"/>
            <a:ext cx="4114800" cy="1545336"/>
          </a:xfrm>
          <a:prstGeom prst="roundRect">
            <a:avLst>
              <a:gd name="adj" fmla="val 7101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16" name="Text 13"/>
          <p:cNvSpPr txBox="1"/>
          <p:nvPr/>
        </p:nvSpPr>
        <p:spPr>
          <a:xfrm>
            <a:off x="7452360" y="494690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ПРИЗЫ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7452360" y="5312664"/>
            <a:ext cx="356616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 — бюджетные места в российских вузах. Лауреаты и финалисты — дипломы.</a:t>
            </a:r>
            <a:endParaRPr lang="en-US" sz="14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14" y="3456218"/>
            <a:ext cx="5022660" cy="33471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pl/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5912" y="246888"/>
            <a:ext cx="1220724" cy="12326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9768" y="132588"/>
            <a:ext cx="9601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КОНКУРС ОБРАЗОВАТЕЛЬНЫХ ОРГАНИЗАЦИЙ: РАЗВИТИЕ СРЕДЫ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1078992"/>
            <a:ext cx="3044952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292608" y="1289304"/>
            <a:ext cx="5943600" cy="2414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Команда: 1 педагог-лидер + 4 обучающихся (14+).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Задача: разработать проект развития своей организации.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Критерии: реалистичность, практическая применимость, целостность.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— очный.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 проходят организации с финалистами других треков.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6537960" y="882396"/>
            <a:ext cx="4114800" cy="3227832"/>
          </a:xfrm>
          <a:prstGeom prst="roundRect">
            <a:avLst>
              <a:gd name="adj" fmla="val 3399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6812280" y="104698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ЭТАПЫ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995160" y="1851660"/>
            <a:ext cx="0" cy="1700784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894576" y="1751076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269480" y="1568196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команд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894576" y="2318004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269480" y="2135124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Дистанционный этап: проект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894576" y="2884932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269480" y="2702052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Очный финал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6894576" y="3451860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269480" y="3268980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победителей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6611112" y="4454957"/>
            <a:ext cx="5010912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18" name="Text 15"/>
          <p:cNvSpPr txBox="1"/>
          <p:nvPr/>
        </p:nvSpPr>
        <p:spPr>
          <a:xfrm>
            <a:off x="6812280" y="4475988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ПРИЗЫ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6812280" y="4841748"/>
            <a:ext cx="43342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лучших организаций получают 2 000 000 ₽ на реализацию проекта.</a:t>
            </a:r>
            <a:endParaRPr lang="en-US" sz="140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48" y="3735324"/>
            <a:ext cx="4101084" cy="307581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pl/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5912" y="246888"/>
            <a:ext cx="1220724" cy="12326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6304" y="146305"/>
            <a:ext cx="1034186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ПЕДАГОГ-НАСТАВНИК: ПОДДЕРЖКА РАЗВИТИЯ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93776" y="969264"/>
            <a:ext cx="3044952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146304" y="1074420"/>
            <a:ext cx="6784848" cy="2020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Сопровождает участника на дистанционных этапах.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Выполняет совместные задания: «Мы — команда», «Мой путь с наставником».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Проходит тестирование и программу «Инструменты наставничества».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влияет на баллы участника: поддержка, а не работа за ребёнка.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7909560" y="2286000"/>
            <a:ext cx="4114800" cy="3227832"/>
          </a:xfrm>
          <a:prstGeom prst="roundRect">
            <a:avLst>
              <a:gd name="adj" fmla="val 3399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8183880" y="2450592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РОЛЬ НАСТАВНИКА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8366760" y="3255264"/>
            <a:ext cx="0" cy="1700784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266176" y="3154680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641080" y="2971800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Сопровождение участника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8266176" y="3721608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641080" y="3538728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задания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8266176" y="4288536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641080" y="4105656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Тестирование по Положению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8266176" y="4855464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641080" y="4672584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«Инструменты наставничества»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7909560" y="5742432"/>
            <a:ext cx="411480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18" name="Text 15"/>
          <p:cNvSpPr txBox="1"/>
          <p:nvPr/>
        </p:nvSpPr>
        <p:spPr>
          <a:xfrm>
            <a:off x="8183880" y="5879592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ЧТО ПОЛУЧАЕТ НАСТАВНИК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8037576" y="6245352"/>
            <a:ext cx="39090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Премии от 50 000 до 200 000 ₽, дипломы и участие в очной просветительской программе.</a:t>
            </a:r>
            <a:endParaRPr lang="en-US" sz="140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92" y="3355466"/>
            <a:ext cx="5021651" cy="334708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pl/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5912" y="246888"/>
            <a:ext cx="1220724" cy="12326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9536" y="411480"/>
            <a:ext cx="9601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ИТОГИ: ТРИ ТЕМЫ В ОДНОМ ПРОЕКТЕ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877824" y="1545336"/>
            <a:ext cx="3044952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68680" y="1920240"/>
            <a:ext cx="3246120" cy="265176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188720" y="2194560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D4AA5B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1554480" y="2084832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Профориентация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2697480"/>
            <a:ext cx="2651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направлений, реальные кейсы, тесты.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434840" y="1920240"/>
            <a:ext cx="3246120" cy="265176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754880" y="2194560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D4AA5B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120640" y="208483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Возможности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4754880" y="2697480"/>
            <a:ext cx="2651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Премии, путешествия, баллы, бюджетные места, гранты.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8001000" y="1920240"/>
            <a:ext cx="3246120" cy="265176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9525">
            <a:solidFill>
              <a:srgbClr val="E6E0D2"/>
            </a:solidFill>
            <a:prstDash val="solid"/>
          </a:ln>
          <a:effectLst>
            <a:outerShdw blurRad="76200" dist="254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8321040" y="2194560"/>
            <a:ext cx="201168" cy="201168"/>
          </a:xfrm>
          <a:prstGeom prst="ellipse">
            <a:avLst/>
          </a:prstGeom>
          <a:solidFill>
            <a:srgbClr val="D4AA5B"/>
          </a:solidFill>
          <a:ln w="12700">
            <a:solidFill>
              <a:srgbClr val="D4AA5B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686800" y="208483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Развитие</a:t>
            </a:r>
            <a:endParaRPr lang="en-US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8321040" y="2697480"/>
            <a:ext cx="2651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4452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себя, сотрудничество, связь с Россией, устойчивость.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868680" y="4892040"/>
            <a:ext cx="10378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«Большая перемена» — это не просто конкурс, а экосистема </a:t>
            </a:r>
            <a:r>
              <a:rPr lang="en-US" sz="2400" b="1" i="1" dirty="0" err="1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роста</a:t>
            </a:r>
            <a:r>
              <a:rPr lang="en-US" sz="2400" b="1" i="1" dirty="0" smtClean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ru-RU" sz="2400" b="1" i="1" dirty="0" smtClean="0">
              <a:solidFill>
                <a:srgbClr val="052346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algn="ctr"/>
            <a:r>
              <a:rPr lang="ru-RU" sz="2400" b="1" i="1" dirty="0">
                <a:solidFill>
                  <a:srgbClr val="0523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Главный результат — личная перемена каждого участника</a:t>
            </a:r>
            <a:endParaRPr lang="en-US" sz="2400" b="1" i="1" dirty="0">
              <a:solidFill>
                <a:srgbClr val="052346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tpl/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420" y="548640"/>
            <a:ext cx="1414577" cy="142920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05840" y="3118104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4AA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Спасибо за внимание!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892</Words>
  <Application>Microsoft Office PowerPoint</Application>
  <PresentationFormat>Широкоэкранный</PresentationFormat>
  <Paragraphs>188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Georgia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Учитель</cp:lastModifiedBy>
  <cp:revision>8</cp:revision>
  <dcterms:created xsi:type="dcterms:W3CDTF">2026-09-20T11:16:26Z</dcterms:created>
  <dcterms:modified xsi:type="dcterms:W3CDTF">2026-09-20T12:44:14Z</dcterms:modified>
</cp:coreProperties>
</file>