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57" r:id="rId4"/>
    <p:sldId id="262" r:id="rId5"/>
    <p:sldId id="261" r:id="rId6"/>
    <p:sldId id="263" r:id="rId7"/>
    <p:sldId id="260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A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80" d="100"/>
          <a:sy n="80" d="100"/>
        </p:scale>
        <p:origin x="754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Заставка_01_Траектория_класса_3840x2160.png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Заставка_01_Траектория_класса_3840x2160.png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2849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Заставка_02_Под_выступающего_3840x2160.png</a:t>
            </a:r>
          </a:p>
          <a:p>
            <a:r>
              <a:t>- Пользовательский логотип: logo-final-color.png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97428-79F4-E4F5-197E-B97122D19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6BD126-66E8-5C54-BF15-18C7157FB3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280F8F-EE34-D7B9-7FF7-D3B4364370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5FC3B-1907-E010-0AAD-E0E52293127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0053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1304A-1119-6E8A-7B62-6C80ED1FB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BF9281-15E0-CE16-8FCF-662779DBC7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C6211D-97C6-08D9-C436-3CF6EBD76D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389C1C-56BF-C47F-EC1E-875E88ABAE2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9711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A5240-17B4-423D-8803-F2618366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9006A3-FEB9-975E-A480-5143A5AE49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F43E1E-495C-B550-57DD-7DA0F14E62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4CE429-5909-5D1E-F1A7-A4A96E0A298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1087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DC56B-D81A-71C3-A329-5F86A2FDF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4C848-039D-A1CB-0CF4-412B39D7D2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64AC5C-7681-2503-8538-222A5A8CC2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B751E8-D627-9E78-5C27-C4623D9CAAC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8740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07687-56FC-C942-136D-49E70E466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FDD7CE-C8B0-995F-C944-22A344252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429E67-7304-FC0D-049B-002E826F93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FD1D3-AF5B-4423-8419-925BA3D55BA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1630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DE122-3762-8E87-70F5-A15D12926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BB570D-A548-C7FA-3976-35FC454CDB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6E5E1B-E210-9416-7059-0241DB9F35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1489B5-FC31-038E-CDF4-E17F2C59069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5517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C45A5-3C27-D943-835A-CA7C725DB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B75BE0-EA0E-1F40-E7EA-43FF3234F6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AFAC19-0DB7-BFAA-D691-1A797D24B8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F32270-1BFE-CD86-43CA-DC3249C1760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0578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12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94"/>
            <a:ext cx="12192000" cy="685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33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hyperlink" Target="https://vk.ru/id178463433" TargetMode="Externa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k.ru/wall178463433_1173" TargetMode="External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6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6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694637" y="715920"/>
            <a:ext cx="1556559" cy="1572044"/>
          </a:xfrm>
          <a:prstGeom prst="rect">
            <a:avLst/>
          </a:prstGeom>
        </p:spPr>
      </p:pic>
      <p:sp>
        <p:nvSpPr>
          <p:cNvPr id="3" name="Название проекта — редактируемое поле">
            <a:extLst>
              <a:ext uri="{FF2B5EF4-FFF2-40B4-BE49-F238E27FC236}">
                <a16:creationId xmlns:a16="http://schemas.microsoft.com/office/drawing/2014/main" id="{7AB67A5B-ACFD-4B09-909C-B1BEE65B08F3}"/>
              </a:ext>
            </a:extLst>
          </p:cNvPr>
          <p:cNvSpPr>
            <a:spLocks noGrp="1"/>
          </p:cNvSpPr>
          <p:nvPr/>
        </p:nvSpPr>
        <p:spPr>
          <a:xfrm>
            <a:off x="-76860" y="2616848"/>
            <a:ext cx="7099554" cy="192003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58991" lnSpcReduction="20000"/>
          </a:bodyPr>
          <a:lstStyle/>
          <a:p>
            <a:pPr algn="ctr">
              <a:lnSpc>
                <a:spcPct val="120000"/>
              </a:lnSpc>
              <a:defRPr sz="5700" b="1" i="0">
                <a:solidFill>
                  <a:srgbClr val="FFFDF8"/>
                </a:solidFill>
                <a:latin typeface="Georgia"/>
                <a:ea typeface="Georgia"/>
                <a:cs typeface="Georgia"/>
              </a:defRPr>
            </a:pPr>
            <a:r>
              <a:rPr lang="ru-RU" sz="42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ФОРУМ</a:t>
            </a:r>
            <a:br>
              <a:rPr lang="ru-RU" sz="57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</a:br>
            <a:r>
              <a:rPr lang="ru-RU" sz="75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КЛАССНЫХ РУКОВОДИТЕЛЕЙ</a:t>
            </a:r>
            <a:endParaRPr lang="ru-RU" sz="5700" b="1" i="0" dirty="0">
              <a:solidFill>
                <a:schemeClr val="bg1"/>
              </a:solidFill>
              <a:latin typeface="Georgia"/>
              <a:ea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152175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Название выступления — редактируемое поле">
            <a:extLst>
              <a:ext uri="{FF2B5EF4-FFF2-40B4-BE49-F238E27FC236}">
                <a16:creationId xmlns:a16="http://schemas.microsoft.com/office/drawing/2014/main" id="{0D68F8B3-5B93-2D58-A842-DC26DDBE462C}"/>
              </a:ext>
            </a:extLst>
          </p:cNvPr>
          <p:cNvSpPr>
            <a:spLocks noGrp="1"/>
          </p:cNvSpPr>
          <p:nvPr/>
        </p:nvSpPr>
        <p:spPr>
          <a:xfrm>
            <a:off x="495300" y="1825643"/>
            <a:ext cx="5830817" cy="173353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200" b="1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"</a:t>
            </a:r>
            <a:r>
              <a:rPr lang="ru-RU" sz="32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Классный </a:t>
            </a:r>
            <a:r>
              <a:rPr lang="ru-RU" sz="3200" b="1" dirty="0" err="1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р"Классный</a:t>
            </a:r>
            <a:r>
              <a:rPr lang="ru-RU" sz="32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 руководитель как наставник обучающихся"</a:t>
            </a: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9D5E074C-F91B-A4A4-4A31-0A74A4566CA8}"/>
              </a:ext>
            </a:extLst>
          </p:cNvPr>
          <p:cNvSpPr>
            <a:spLocks noGrp="1"/>
          </p:cNvSpPr>
          <p:nvPr/>
        </p:nvSpPr>
        <p:spPr>
          <a:xfrm>
            <a:off x="886365" y="3317610"/>
            <a:ext cx="272415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Имя спикера — редактируемое поле">
            <a:extLst>
              <a:ext uri="{FF2B5EF4-FFF2-40B4-BE49-F238E27FC236}">
                <a16:creationId xmlns:a16="http://schemas.microsoft.com/office/drawing/2014/main" id="{9EFF9BDE-8AD0-98AC-76AC-3BCC664D90B6}"/>
              </a:ext>
            </a:extLst>
          </p:cNvPr>
          <p:cNvSpPr>
            <a:spLocks noGrp="1"/>
          </p:cNvSpPr>
          <p:nvPr/>
        </p:nvSpPr>
        <p:spPr>
          <a:xfrm>
            <a:off x="703588" y="3540390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2400" b="1" i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Бусыгина Вероника Юрьевна</a:t>
            </a:r>
            <a:endParaRPr sz="2400" b="1" i="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Должность и организация — редактируемое поле">
            <a:extLst>
              <a:ext uri="{FF2B5EF4-FFF2-40B4-BE49-F238E27FC236}">
                <a16:creationId xmlns:a16="http://schemas.microsoft.com/office/drawing/2014/main" id="{6A2CA79D-4FEB-188C-B580-B425AE4F1139}"/>
              </a:ext>
            </a:extLst>
          </p:cNvPr>
          <p:cNvSpPr>
            <a:spLocks noGrp="1"/>
          </p:cNvSpPr>
          <p:nvPr/>
        </p:nvSpPr>
        <p:spPr>
          <a:xfrm>
            <a:off x="608338" y="4239788"/>
            <a:ext cx="4953000" cy="162271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lnSpcReduction="10000"/>
          </a:bodyPr>
          <a:lstStyle/>
          <a:p>
            <a:pPr algn="l"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650" b="1" i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МАОУ «Гимназия №1» </a:t>
            </a:r>
            <a:r>
              <a:rPr lang="ru-RU" sz="1650" b="1" i="0" dirty="0" err="1">
                <a:solidFill>
                  <a:schemeClr val="bg1"/>
                </a:solidFill>
                <a:latin typeface="Arial"/>
                <a:ea typeface="Arial"/>
                <a:cs typeface="Arial"/>
              </a:rPr>
              <a:t>Г.о</a:t>
            </a:r>
            <a:r>
              <a:rPr lang="ru-RU" sz="1650" b="1" i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. Балашиха</a:t>
            </a:r>
          </a:p>
          <a:p>
            <a:pPr algn="l"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65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Учитель английского языка, классный руководитель 11 класса.</a:t>
            </a:r>
          </a:p>
          <a:p>
            <a:pPr algn="l"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650" b="1" i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Начальник штаба </a:t>
            </a:r>
            <a:r>
              <a:rPr lang="ru-RU" sz="1650" b="1" i="0" dirty="0" err="1">
                <a:solidFill>
                  <a:schemeClr val="bg1"/>
                </a:solidFill>
                <a:latin typeface="Arial"/>
                <a:ea typeface="Arial"/>
                <a:cs typeface="Arial"/>
              </a:rPr>
              <a:t>местногоо</a:t>
            </a:r>
            <a:r>
              <a:rPr lang="ru-RU" sz="1650" b="1" i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 отделения ВВПОД ЮНАРМИЯ </a:t>
            </a:r>
            <a:r>
              <a:rPr lang="ru-RU" sz="1650" b="1" i="0" dirty="0" err="1">
                <a:solidFill>
                  <a:schemeClr val="bg1"/>
                </a:solidFill>
                <a:latin typeface="Arial"/>
                <a:ea typeface="Arial"/>
                <a:cs typeface="Arial"/>
              </a:rPr>
              <a:t>Г.о</a:t>
            </a:r>
            <a:r>
              <a:rPr lang="ru-RU" sz="1650" b="1" i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. Балашиха.</a:t>
            </a:r>
          </a:p>
          <a:p>
            <a:pPr algn="l"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65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Председатель местного отделения «Движения Первых» </a:t>
            </a:r>
            <a:r>
              <a:rPr lang="ru-RU" sz="1650" b="1" dirty="0" err="1">
                <a:solidFill>
                  <a:schemeClr val="bg1"/>
                </a:solidFill>
                <a:latin typeface="Arial"/>
                <a:ea typeface="Arial"/>
                <a:cs typeface="Arial"/>
              </a:rPr>
              <a:t>Г.о</a:t>
            </a:r>
            <a:r>
              <a:rPr lang="ru-RU" sz="165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. Балашиха</a:t>
            </a:r>
            <a:endParaRPr sz="1650" b="1" i="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09CEB6-2B99-0511-07BE-267E4C8DE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73871" y="546746"/>
            <a:ext cx="1415054" cy="142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39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CE66EE-23E9-0632-0C24-AE4FC204A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8400" y="644517"/>
            <a:ext cx="3473600" cy="5568965"/>
          </a:xfrm>
          <a:prstGeom prst="rect">
            <a:avLst/>
          </a:prstGeom>
        </p:spPr>
      </p:pic>
      <p:sp>
        <p:nvSpPr>
          <p:cNvPr id="5" name="Название выступления — редактируемое поле">
            <a:extLst>
              <a:ext uri="{FF2B5EF4-FFF2-40B4-BE49-F238E27FC236}">
                <a16:creationId xmlns:a16="http://schemas.microsoft.com/office/drawing/2014/main" id="{A203019B-C25D-4AFD-8960-C44596AEA8D0}"/>
              </a:ext>
            </a:extLst>
          </p:cNvPr>
          <p:cNvSpPr>
            <a:spLocks noGrp="1"/>
          </p:cNvSpPr>
          <p:nvPr/>
        </p:nvSpPr>
        <p:spPr>
          <a:xfrm>
            <a:off x="680936" y="1654212"/>
            <a:ext cx="6570315" cy="173353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200" b="1" i="0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"Классный руководитель как наставник обучающихся"</a:t>
            </a:r>
            <a:endParaRPr sz="32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6" name="Золотой разделитель">
            <a:extLst>
              <a:ext uri="{FF2B5EF4-FFF2-40B4-BE49-F238E27FC236}">
                <a16:creationId xmlns:a16="http://schemas.microsoft.com/office/drawing/2014/main" id="{F8F85371-7FD9-4954-BE89-28194435DCA4}"/>
              </a:ext>
            </a:extLst>
          </p:cNvPr>
          <p:cNvSpPr>
            <a:spLocks noGrp="1"/>
          </p:cNvSpPr>
          <p:nvPr/>
        </p:nvSpPr>
        <p:spPr>
          <a:xfrm>
            <a:off x="1929551" y="3429000"/>
            <a:ext cx="272415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7" name="Имя спикера — редактируемое поле">
            <a:extLst>
              <a:ext uri="{FF2B5EF4-FFF2-40B4-BE49-F238E27FC236}">
                <a16:creationId xmlns:a16="http://schemas.microsoft.com/office/drawing/2014/main" id="{05896C2E-823C-488E-A501-764EEF09C877}"/>
              </a:ext>
            </a:extLst>
          </p:cNvPr>
          <p:cNvSpPr>
            <a:spLocks noGrp="1"/>
          </p:cNvSpPr>
          <p:nvPr/>
        </p:nvSpPr>
        <p:spPr>
          <a:xfrm>
            <a:off x="1929551" y="3487755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2400" b="1" i="0" dirty="0">
                <a:solidFill>
                  <a:srgbClr val="082D57"/>
                </a:solidFill>
                <a:latin typeface="Arial"/>
                <a:ea typeface="Arial"/>
                <a:cs typeface="Arial"/>
              </a:rPr>
              <a:t>Бусыгина Вероника Юрьевна</a:t>
            </a:r>
            <a:endParaRPr sz="2400" b="1" i="0" dirty="0">
              <a:solidFill>
                <a:srgbClr val="082D5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Должность и организация — редактируемое поле">
            <a:extLst>
              <a:ext uri="{FF2B5EF4-FFF2-40B4-BE49-F238E27FC236}">
                <a16:creationId xmlns:a16="http://schemas.microsoft.com/office/drawing/2014/main" id="{2FFBE0C2-0748-4702-8F13-A10111DDB143}"/>
              </a:ext>
            </a:extLst>
          </p:cNvPr>
          <p:cNvSpPr>
            <a:spLocks noGrp="1"/>
          </p:cNvSpPr>
          <p:nvPr/>
        </p:nvSpPr>
        <p:spPr>
          <a:xfrm>
            <a:off x="2958251" y="4041809"/>
            <a:ext cx="5321700" cy="158294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2500" lnSpcReduction="10000"/>
          </a:bodyPr>
          <a:lstStyle/>
          <a:p>
            <a:pPr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650" b="1" dirty="0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  <a:cs typeface="Arial"/>
              </a:rPr>
              <a:t>МАОУ «Гимназия №1» </a:t>
            </a:r>
            <a:r>
              <a:rPr lang="ru-RU" sz="1650" b="1" dirty="0" err="1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  <a:cs typeface="Arial"/>
              </a:rPr>
              <a:t>Г.о</a:t>
            </a:r>
            <a:r>
              <a:rPr lang="ru-RU" sz="1650" b="1" dirty="0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  <a:cs typeface="Arial"/>
              </a:rPr>
              <a:t>. Балашиха</a:t>
            </a:r>
          </a:p>
          <a:p>
            <a:pPr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650" b="1" dirty="0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  <a:cs typeface="Arial"/>
              </a:rPr>
              <a:t>Учитель английского языка, классный руководитель 11 класса.</a:t>
            </a:r>
          </a:p>
          <a:p>
            <a:pPr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650" b="1" dirty="0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  <a:cs typeface="Arial"/>
              </a:rPr>
              <a:t>Начальник штаба местного отделения ВВПОД ЮНАРМИЯ </a:t>
            </a:r>
            <a:r>
              <a:rPr lang="ru-RU" sz="1650" b="1" dirty="0" err="1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  <a:cs typeface="Arial"/>
              </a:rPr>
              <a:t>Г.о</a:t>
            </a:r>
            <a:r>
              <a:rPr lang="ru-RU" sz="1650" b="1" dirty="0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  <a:cs typeface="Arial"/>
              </a:rPr>
              <a:t>. Балашиха.</a:t>
            </a:r>
          </a:p>
          <a:p>
            <a:pPr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650" b="1" dirty="0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  <a:cs typeface="Arial"/>
              </a:rPr>
              <a:t>Председатель местного отделения «Движения Первых» </a:t>
            </a:r>
            <a:r>
              <a:rPr lang="ru-RU" sz="1650" b="1" dirty="0" err="1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  <a:cs typeface="Arial"/>
              </a:rPr>
              <a:t>Г.о</a:t>
            </a:r>
            <a:r>
              <a:rPr lang="ru-RU" sz="1650" b="1" dirty="0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  <a:cs typeface="Arial"/>
              </a:rPr>
              <a:t>. Балашиха.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835490" y="355021"/>
            <a:ext cx="1456136" cy="147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667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5ADE0-9F94-6438-EB6A-01209B916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490DF265-D414-4680-09C8-4039DFC3298A}"/>
              </a:ext>
            </a:extLst>
          </p:cNvPr>
          <p:cNvSpPr>
            <a:spLocks noGrp="1"/>
          </p:cNvSpPr>
          <p:nvPr/>
        </p:nvSpPr>
        <p:spPr>
          <a:xfrm>
            <a:off x="377162" y="555787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i="0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Почти 30 лет в школе</a:t>
            </a: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F874533E-D6B5-A45F-465B-256EC946244E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1FC86CB7-17FF-7FC4-3436-817E03ABA2AF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8858250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B4DBF1A-F552-7C6A-4050-4575B1495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2CEC7CD-E43A-38BD-0C59-A4117BBBD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8359" y="390588"/>
            <a:ext cx="2098731" cy="31539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3D94632-16BC-FE4C-C38C-1A6B79A18A50}"/>
              </a:ext>
            </a:extLst>
          </p:cNvPr>
          <p:cNvSpPr txBox="1"/>
          <p:nvPr/>
        </p:nvSpPr>
        <p:spPr>
          <a:xfrm>
            <a:off x="240119" y="1589583"/>
            <a:ext cx="698078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i="0" dirty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"Учитель продолжается в своем ученике". </a:t>
            </a:r>
            <a:r>
              <a:rPr lang="ru-RU" sz="1800" b="0" i="0" dirty="0">
                <a:solidFill>
                  <a:schemeClr val="tx2"/>
                </a:solidFill>
                <a:effectLst/>
                <a:latin typeface="+mn-lt"/>
              </a:rPr>
              <a:t>И это, действительно так!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sz="1800" b="0" i="0" dirty="0">
                <a:solidFill>
                  <a:schemeClr val="tx2"/>
                </a:solidFill>
                <a:effectLst/>
                <a:latin typeface="+mn-lt"/>
              </a:rPr>
              <a:t>Разница в фото 10 лет. На первой учитель-ученик, а на второй уже учитель-учитель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sz="1800" b="0" i="0" u="none" strike="noStrike" dirty="0">
                <a:solidFill>
                  <a:schemeClr val="tx2"/>
                </a:solidFill>
                <a:effectLst/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Бусыгина Вероника</a:t>
            </a:r>
            <a:r>
              <a:rPr lang="ru-RU" sz="1800" b="0" i="0" dirty="0">
                <a:solidFill>
                  <a:schemeClr val="tx2"/>
                </a:solidFill>
                <a:effectLst/>
                <a:latin typeface="+mn-lt"/>
              </a:rPr>
              <a:t> Юрьевна - мой "классный" классный руководитель. Если бы не она, то, наверное, я бы и не выбрала эту профессию. Когда мы были в 11 классе, именно она заставила меня сдавать экзамен по английскому, который мне не нужен был для поступления (кто же знал, что потом весь мой путь будет связан именно с этим языком). Вероника Юрьевна всегда старалась быть с нами на одной волне, поддерживала и направляла.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sz="1800" b="0" i="0" dirty="0">
                <a:solidFill>
                  <a:schemeClr val="tx2"/>
                </a:solidFill>
                <a:effectLst/>
                <a:latin typeface="+mn-lt"/>
              </a:rPr>
              <a:t>Уже сейчас в работе со своими учениками, я стараюсь делать именно так.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sz="1800" b="0" i="0" dirty="0">
                <a:solidFill>
                  <a:schemeClr val="tx2"/>
                </a:solidFill>
                <a:effectLst/>
                <a:latin typeface="+mn-lt"/>
              </a:rPr>
              <a:t>Как бы жизнь нас не разводила, сейчас мы работаем вместе. Хоть и в разных школах, но над одними направлениями. Да еще и одну должность теперь занимаем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sz="1800" b="0" i="0" dirty="0">
                <a:solidFill>
                  <a:schemeClr val="tx2"/>
                </a:solidFill>
                <a:effectLst/>
                <a:latin typeface="+mn-lt"/>
              </a:rPr>
              <a:t>В общем, хочется много сказать... скажу одну фразу... СПАСИБО за все!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5E6C56-8D26-56AD-FDA5-5DD4E8ECEF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7470" y="3942971"/>
            <a:ext cx="2627279" cy="262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25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2BCCB-F9BE-01E0-477E-DBF41D6A3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629DE662-F822-648A-A340-90797DFB1992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i="0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Каждый класс – новый мир</a:t>
            </a: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FECBFB44-7F07-F9AD-7520-5182E68DD02A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722F3AF0-7EB3-461C-2345-EA782F585B18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8858250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250" b="0" i="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2022 год.</a:t>
            </a:r>
          </a:p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25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 7 кадетский.</a:t>
            </a:r>
          </a:p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25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Учимся слышать друг друга. </a:t>
            </a: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65CDE6-FEFB-32A5-8EB4-6D4B33206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538767-4EA6-F8E9-0130-ADEFBF5FA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0" y="1281112"/>
            <a:ext cx="3181350" cy="238601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16DBE7-3B57-FA9C-2490-4E1AB6457C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275" y="3429000"/>
            <a:ext cx="5143500" cy="23145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B51334-AA5E-7EC1-5742-F5143C5F52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4677" y="4086224"/>
            <a:ext cx="3078956" cy="205263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346890C-5265-D5FB-A420-B8F2526A4F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1675" y="4210050"/>
            <a:ext cx="2457450" cy="184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878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9B60F-F00F-91FF-8F73-3631BF0B8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8D3E4CD5-71AB-4CEA-D9BC-EC60585727BD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i="0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ФКР 2023 </a:t>
            </a: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5D21D782-CD51-6DCB-6843-33533FCAFC0A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195A3F1B-539F-86C3-6C46-778DFD26E652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8858250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r>
              <a:rPr lang="en-US" sz="2250" b="0" i="0" dirty="0">
                <a:solidFill>
                  <a:srgbClr val="445366"/>
                </a:solidFill>
                <a:latin typeface="Arial"/>
                <a:ea typeface="Arial"/>
                <a:cs typeface="Arial"/>
                <a:hlinkClick r:id="rId3"/>
              </a:rPr>
              <a:t>https://vk.ru/wall178463433_1173</a:t>
            </a:r>
            <a:endParaRPr lang="ru-RU"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endParaRPr lang="ru-RU"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r>
              <a:rPr lang="ru-RU" sz="225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29 девочек и мальчиков – 8 кадетский…</a:t>
            </a:r>
          </a:p>
          <a:p>
            <a:r>
              <a:rPr lang="ru-RU" sz="2250" b="0" i="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Технология коллективного дела.</a:t>
            </a: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2BD75D-52C5-7C24-37D2-1BC934AB5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F73E16C-76DE-C687-B777-73BF1A2D53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5209" y="4477415"/>
            <a:ext cx="4203091" cy="20884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F4AA62-10D2-003E-A5DA-93A841F7CE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650" y="3733800"/>
            <a:ext cx="3911600" cy="29337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CFAAE8-DFA1-CB9F-F1C4-BC6CDF895C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9251" y="666750"/>
            <a:ext cx="2470544" cy="329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8C95E-C9DD-D8AA-DB68-647E5A58C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635C3C3E-387C-4D19-1F91-6A3DB89497F7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0000" lnSpcReduction="20000"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i="0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Патриотизм можно и нужно воспитывать </a:t>
            </a: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7720B805-9C06-AB01-6CDB-261D6B859255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B9D4446A-8443-7B6A-FEA4-2FCB1B801B0B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8858250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9BB6A16-35CB-8818-04DF-C97B92219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D0A9EA-DE17-DCC2-B973-24779B2DF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2237053"/>
            <a:ext cx="2629988" cy="16607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120EE5-BAFE-F151-D717-DF5927E081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2650" y="3861062"/>
            <a:ext cx="5143500" cy="29337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A7F03FB-B88F-79C2-9F21-2443241600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1775" y="4421716"/>
            <a:ext cx="2305050" cy="22410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8F56CF9-F11A-20F7-49AD-DE138449EC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5145" y="1095375"/>
            <a:ext cx="2953285" cy="242278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76DFF34-7ACA-384A-E1DE-9B92FA8C1CB3}"/>
              </a:ext>
            </a:extLst>
          </p:cNvPr>
          <p:cNvSpPr txBox="1"/>
          <p:nvPr/>
        </p:nvSpPr>
        <p:spPr>
          <a:xfrm rot="10800000" flipV="1">
            <a:off x="7218325" y="2589474"/>
            <a:ext cx="3887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https://vk.ru/wall178463433_1376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6411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EC5C2-EED4-B94D-3BE4-7FF8A8071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BD73BE79-69A4-9C3D-B73D-425A5AB6315D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i="0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ВМЕСТЕ о будущем </a:t>
            </a: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4E27BE03-6BCF-E7A5-9E86-BAFB4C7E8F35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5A521FAB-7B6D-33A9-D394-AECD2058D684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8858250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250" b="0" i="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Куратор проекта «Билет в будущее»</a:t>
            </a:r>
          </a:p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r>
              <a:rPr lang="en-US" sz="2250" b="0" i="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https://vk.ru/wall178463433_1196</a:t>
            </a: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4522A4-FF3E-0460-6F99-F358CF3E7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99B85AE-7616-8B71-0827-29157E96D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746" y="3200400"/>
            <a:ext cx="2397740" cy="3429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074D38-F07C-21B0-AB0E-DD309BC0B2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5604" y="863148"/>
            <a:ext cx="3238500" cy="23074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8430AC-5E52-9CA6-FE6E-C690E6DACE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1975" y="3905250"/>
            <a:ext cx="2844800" cy="21336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EF60C58-5705-C015-FDF2-CEB24782BA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475" y="3535338"/>
            <a:ext cx="4037741" cy="275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47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F370A-6168-15E3-5BE9-BB22BDE90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906F5F34-2636-9C69-AADC-49B40C6289C3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i="0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Наставник</a:t>
            </a: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3FBFFFA8-408F-0795-EED3-357DC0D26152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0616F412-914B-13BB-D78C-42DAF75AF3FC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8858250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1805DC-5842-6FC9-8AB6-F545160EA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F2E9CB-D38C-8EFB-F71E-6E8D10A05FB5}"/>
              </a:ext>
            </a:extLst>
          </p:cNvPr>
          <p:cNvSpPr txBox="1"/>
          <p:nvPr/>
        </p:nvSpPr>
        <p:spPr>
          <a:xfrm>
            <a:off x="561974" y="1676399"/>
            <a:ext cx="91725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dirty="0">
                <a:solidFill>
                  <a:schemeClr val="tx2"/>
                </a:solidFill>
                <a:effectLst/>
                <a:latin typeface="+mn-lt"/>
              </a:rPr>
              <a:t>Москва, ВДНХ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sz="1800" b="0" i="0" dirty="0">
                <a:solidFill>
                  <a:schemeClr val="tx2"/>
                </a:solidFill>
                <a:effectLst/>
                <a:latin typeface="+mn-lt"/>
              </a:rPr>
              <a:t>Всероссийский форум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sz="1800" b="0" i="0" dirty="0">
                <a:solidFill>
                  <a:schemeClr val="tx2"/>
                </a:solidFill>
                <a:effectLst/>
                <a:latin typeface="+mn-lt"/>
              </a:rPr>
              <a:t>"Новая философия воспитания".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C07CB6-3351-33A1-2549-E4122B7D3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508" y="896849"/>
            <a:ext cx="1666542" cy="26479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8FC1E0-0F75-B079-3D81-EBAA748CFA5F}"/>
              </a:ext>
            </a:extLst>
          </p:cNvPr>
          <p:cNvSpPr txBox="1"/>
          <p:nvPr/>
        </p:nvSpPr>
        <p:spPr>
          <a:xfrm>
            <a:off x="499961" y="3473555"/>
            <a:ext cx="60102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dirty="0">
                <a:solidFill>
                  <a:schemeClr val="tx2"/>
                </a:solidFill>
                <a:effectLst/>
                <a:latin typeface="+mn-lt"/>
              </a:rPr>
              <a:t>Красногорск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sz="1800" b="0" i="0" dirty="0">
                <a:solidFill>
                  <a:schemeClr val="tx2"/>
                </a:solidFill>
                <a:effectLst/>
                <a:latin typeface="+mn-lt"/>
              </a:rPr>
              <a:t>Образовательная программа для региональных координаторов и специалистов по работе с молодёжью Всероссийского проекта служения «Твой Герой».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996167E-D774-2A96-A9C2-7247071FE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5048" y="1448351"/>
            <a:ext cx="4267252" cy="28527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15D789B-84AE-DE53-8BD1-9E553E735EA6}"/>
              </a:ext>
            </a:extLst>
          </p:cNvPr>
          <p:cNvSpPr txBox="1"/>
          <p:nvPr/>
        </p:nvSpPr>
        <p:spPr>
          <a:xfrm>
            <a:off x="466700" y="517602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dirty="0">
                <a:solidFill>
                  <a:schemeClr val="tx2"/>
                </a:solidFill>
                <a:effectLst/>
                <a:latin typeface="+mn-lt"/>
              </a:rPr>
              <a:t>ПОБЕДИТЕЛЬ ВСЕРОССИЙСКОГО конкурса наставников патриотического воспитания "Быть, а не казаться!"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4" name="Рисунок 13" descr="💫">
            <a:extLst>
              <a:ext uri="{FF2B5EF4-FFF2-40B4-BE49-F238E27FC236}">
                <a16:creationId xmlns:a16="http://schemas.microsoft.com/office/drawing/2014/main" id="{81CF5505-B9B3-AF2D-E7E8-21A2905FC0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0450" y="6172199"/>
            <a:ext cx="152400" cy="152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F5576D7-1FB4-751D-91CA-59D290F738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5050" y="4602639"/>
            <a:ext cx="2752725" cy="211042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84383FD-01CA-8D1E-D15D-49B1EFB739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64163" y="4738687"/>
            <a:ext cx="2389712" cy="17922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5B8EB6B-BD94-EEC4-BEF6-1F19727653C1}"/>
              </a:ext>
            </a:extLst>
          </p:cNvPr>
          <p:cNvSpPr txBox="1"/>
          <p:nvPr/>
        </p:nvSpPr>
        <p:spPr>
          <a:xfrm>
            <a:off x="1076325" y="606373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https://vk.ru/wall178463433_1268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348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071AA-0450-61CB-EDD1-DF807B2E1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3070889A-121E-5159-2B36-63AC1A9C2CCD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i="0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Быть интересным…</a:t>
            </a: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E87FFBB5-3426-5C8E-03A7-F1D3AF283349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BC4A742E-E7C9-8314-DD0B-0F00FF00E605}"/>
              </a:ext>
            </a:extLst>
          </p:cNvPr>
          <p:cNvSpPr>
            <a:spLocks noGrp="1"/>
          </p:cNvSpPr>
          <p:nvPr/>
        </p:nvSpPr>
        <p:spPr>
          <a:xfrm>
            <a:off x="876300" y="1885950"/>
            <a:ext cx="8858250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15E186A-E721-07CE-EC07-2AA0F7A9C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56254F1-82DA-8BDC-B306-AF0328659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3423" y="456963"/>
            <a:ext cx="2714625" cy="233759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14C691-E33D-5920-02ED-2686613F9F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949" y="1543050"/>
            <a:ext cx="2552701" cy="25527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4B5653-4327-892C-5C6C-F7F5DD59FDD7}"/>
              </a:ext>
            </a:extLst>
          </p:cNvPr>
          <p:cNvSpPr txBox="1"/>
          <p:nvPr/>
        </p:nvSpPr>
        <p:spPr>
          <a:xfrm>
            <a:off x="2991438" y="2191922"/>
            <a:ext cx="47625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dirty="0">
                <a:solidFill>
                  <a:schemeClr val="tx2"/>
                </a:solidFill>
                <a:effectLst/>
                <a:latin typeface="+mn-lt"/>
              </a:rPr>
              <a:t>На Всероссийском семинаре «Говорим о важном» Московскую область представляет Советник директора по воспитанию из Балашихи!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2A58A03-8024-8B2E-555E-DF4ADE45D5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926" y="4263391"/>
            <a:ext cx="3600449" cy="23802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6C702D2-11DD-4BCC-1FF4-DB8F9BF086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8950" y="3347007"/>
            <a:ext cx="1997697" cy="334059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90B92C6-0E55-A95C-40E4-068856263B5E}"/>
              </a:ext>
            </a:extLst>
          </p:cNvPr>
          <p:cNvSpPr txBox="1"/>
          <p:nvPr/>
        </p:nvSpPr>
        <p:spPr>
          <a:xfrm>
            <a:off x="4303099" y="5764270"/>
            <a:ext cx="46218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dirty="0">
                <a:solidFill>
                  <a:schemeClr val="tx2"/>
                </a:solidFill>
                <a:effectLst/>
                <a:latin typeface="+mn-lt"/>
              </a:rPr>
              <a:t>Техники психолого- педагогического сопровождения ...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sz="1800" b="0" i="0" dirty="0">
                <a:solidFill>
                  <a:schemeClr val="tx2"/>
                </a:solidFill>
                <a:effectLst/>
                <a:latin typeface="+mn-lt"/>
              </a:rPr>
              <a:t>Гимназия Примакова...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7857C61-AEB7-6B7D-1DC2-60D7C59857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6749" y="3315376"/>
            <a:ext cx="3330261" cy="220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8552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1573</TotalTime>
  <Words>724</Words>
  <Application>Microsoft Office PowerPoint</Application>
  <DocSecurity>0</DocSecurity>
  <PresentationFormat>Широкоэкранный</PresentationFormat>
  <Paragraphs>68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Михаил Бусыгин</cp:lastModifiedBy>
  <cp:revision>11</cp:revision>
  <dcterms:created xsi:type="dcterms:W3CDTF">2026-09-07T08:54:29Z</dcterms:created>
  <dcterms:modified xsi:type="dcterms:W3CDTF">2026-09-16T14:30:59Z</dcterms:modified>
</cp:coreProperties>
</file>