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9" r:id="rId3"/>
    <p:sldId id="257" r:id="rId4"/>
    <p:sldId id="258" r:id="rId5"/>
    <p:sldId id="262" r:id="rId6"/>
    <p:sldId id="263" r:id="rId7"/>
    <p:sldId id="261" r:id="rId8"/>
    <p:sldId id="260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AA5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>
        <p:scale>
          <a:sx n="60" d="100"/>
          <a:sy n="60" d="100"/>
        </p:scale>
        <p:origin x="240" y="-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 algn="ctr">
              <a:defRPr lang="ru-RU" sz="2400" kern="12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r>
              <a:rPr lang="ru-RU" sz="2400" kern="12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ВЫБОР НАПРАВЛЕНИЯ, </a:t>
            </a:r>
          </a:p>
          <a:p>
            <a:pPr algn="ctr">
              <a:defRPr lang="ru-RU" sz="2400" kern="12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r>
              <a:rPr lang="ru-RU" sz="2400" kern="12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участие </a:t>
            </a:r>
          </a:p>
          <a:p>
            <a:pPr algn="ctr">
              <a:defRPr lang="ru-RU" sz="2400" kern="12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r>
              <a:rPr lang="ru-RU" sz="2400" kern="12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обучающихся с ОВЗ</a:t>
            </a:r>
          </a:p>
        </c:rich>
      </c:tx>
      <c:layout>
        <c:manualLayout>
          <c:xMode val="edge"/>
          <c:yMode val="edge"/>
          <c:x val="4.5347687007874032E-2"/>
          <c:y val="9.3749994232899016E-3"/>
        </c:manualLayout>
      </c:layout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выбор направления</c:v>
                </c:pt>
              </c:strCache>
            </c:strRef>
          </c:tx>
          <c:explosion val="25"/>
          <c:cat>
            <c:strRef>
              <c:f>Лист1!$A$2:$A$8</c:f>
              <c:strCache>
                <c:ptCount val="7"/>
                <c:pt idx="0">
                  <c:v>Образование и знания — «Учись и познавай!»</c:v>
                </c:pt>
                <c:pt idx="1">
                  <c:v>Труд, профессия и своё дело — «Найди призвание!»</c:v>
                </c:pt>
                <c:pt idx="2">
                  <c:v>Волонтёрство и добровольчество — «Благо твори!»</c:v>
                </c:pt>
                <c:pt idx="3">
                  <c:v>Патриотизм и историческая память — «Служи Отечеству!»</c:v>
                </c:pt>
                <c:pt idx="4">
                  <c:v>Здоровый образ жизни — «Будь здоров!»</c:v>
                </c:pt>
                <c:pt idx="5">
                  <c:v>Экология и охрана природы — «Береги планету!</c:v>
                </c:pt>
                <c:pt idx="6">
                  <c:v>Туризм и путешествия — «Открывай страну!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12</c:v>
                </c:pt>
                <c:pt idx="1">
                  <c:v>16</c:v>
                </c:pt>
                <c:pt idx="2">
                  <c:v>21</c:v>
                </c:pt>
                <c:pt idx="3">
                  <c:v>16</c:v>
                </c:pt>
                <c:pt idx="4">
                  <c:v>18</c:v>
                </c:pt>
                <c:pt idx="5">
                  <c:v>14</c:v>
                </c:pt>
                <c:pt idx="6">
                  <c:v>13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Пользовательский фон: Заставка_01_Траектория_класса_3840x2160.png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Пользовательский фон: Заставка_01_Траектория_класса_3840x2160.png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92849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Пользовательский фон: Заставка_02_Под_выступающего_3840x2160.png</a:t>
            </a:r>
          </a:p>
          <a:p>
            <a:r>
              <a:t>- Пользовательский логотип: logo-final-color.png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51206" tIns="25603" rIns="51206" bIns="2560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51206" tIns="25603" rIns="51206" bIns="25603"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3861272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894"/>
            <a:ext cx="12192000" cy="685743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4323325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" descr="preencoded.png">
            <a:extLst>
              <a:ext uri="{FF2B5EF4-FFF2-40B4-BE49-F238E27FC236}">
                <a16:creationId xmlns="" xmlns:a16="http://schemas.microsoft.com/office/drawing/2014/main" id="{29AF9708-F1B2-79DF-7B8F-AA8D01E25D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239250" y="257294"/>
            <a:ext cx="2317750" cy="68096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15.png"/><Relationship Id="rId18" Type="http://schemas.openxmlformats.org/officeDocument/2006/relationships/image" Target="../media/image59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openxmlformats.org/officeDocument/2006/relationships/image" Target="../media/image39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7.sv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svg"/><Relationship Id="rId5" Type="http://schemas.openxmlformats.org/officeDocument/2006/relationships/image" Target="../media/image12.png"/><Relationship Id="rId4" Type="http://schemas.openxmlformats.org/officeDocument/2006/relationships/image" Target="../media/image51.sv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/>
        </p:blipFill>
        <p:spPr>
          <a:xfrm>
            <a:off x="2694637" y="715920"/>
            <a:ext cx="1556559" cy="1572044"/>
          </a:xfrm>
          <a:prstGeom prst="rect">
            <a:avLst/>
          </a:prstGeom>
        </p:spPr>
      </p:pic>
      <p:sp>
        <p:nvSpPr>
          <p:cNvPr id="3" name="Название проекта — редактируемое поле">
            <a:extLst>
              <a:ext uri="{FF2B5EF4-FFF2-40B4-BE49-F238E27FC236}">
                <a16:creationId xmlns="" xmlns:a16="http://schemas.microsoft.com/office/drawing/2014/main" id="{7AB67A5B-ACFD-4B09-909C-B1BEE65B08F3}"/>
              </a:ext>
            </a:extLst>
          </p:cNvPr>
          <p:cNvSpPr>
            <a:spLocks noGrp="1"/>
          </p:cNvSpPr>
          <p:nvPr/>
        </p:nvSpPr>
        <p:spPr>
          <a:xfrm>
            <a:off x="-76860" y="2616848"/>
            <a:ext cx="7099554" cy="192003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58991" lnSpcReduction="20000"/>
          </a:bodyPr>
          <a:lstStyle/>
          <a:p>
            <a:pPr algn="ctr">
              <a:lnSpc>
                <a:spcPct val="120000"/>
              </a:lnSpc>
              <a:defRPr sz="5700" b="1" i="0">
                <a:solidFill>
                  <a:srgbClr val="FFFDF8"/>
                </a:solidFill>
                <a:latin typeface="Georgia"/>
                <a:ea typeface="Georgia"/>
                <a:cs typeface="Georgia"/>
              </a:defRPr>
            </a:pPr>
            <a:r>
              <a:rPr lang="ru-RU" sz="4200" b="1" i="0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ФОРУМ</a:t>
            </a:r>
            <a:r>
              <a:rPr lang="ru-RU" sz="5700" b="1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/>
            </a:r>
            <a:br>
              <a:rPr lang="ru-RU" sz="5700" b="1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</a:br>
            <a:r>
              <a:rPr lang="ru-RU" sz="7500" b="1" i="0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КЛАССНЫХ РУКОВОДИТЕЛЕЙ</a:t>
            </a:r>
            <a:endParaRPr lang="ru-RU" sz="5700" b="1" i="0" dirty="0">
              <a:solidFill>
                <a:schemeClr val="bg1"/>
              </a:solidFill>
              <a:latin typeface="Georgia"/>
              <a:ea typeface="Georgia"/>
              <a:cs typeface="Georgi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2175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Название выступления — редактируемое поле">
            <a:extLst>
              <a:ext uri="{FF2B5EF4-FFF2-40B4-BE49-F238E27FC236}">
                <a16:creationId xmlns="" xmlns:a16="http://schemas.microsoft.com/office/drawing/2014/main" id="{0D68F8B3-5B93-2D58-A842-DC26DDBE462C}"/>
              </a:ext>
            </a:extLst>
          </p:cNvPr>
          <p:cNvSpPr>
            <a:spLocks noGrp="1"/>
          </p:cNvSpPr>
          <p:nvPr/>
        </p:nvSpPr>
        <p:spPr>
          <a:xfrm>
            <a:off x="1003119" y="1825643"/>
            <a:ext cx="5322998" cy="173353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92500"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Движение Первых 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как фактор развития лидерских качеств у обучающихся с ОВЗ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="" xmlns:a16="http://schemas.microsoft.com/office/drawing/2014/main" id="{9D5E074C-F91B-A4A4-4A31-0A74A4566CA8}"/>
              </a:ext>
            </a:extLst>
          </p:cNvPr>
          <p:cNvSpPr>
            <a:spLocks noGrp="1"/>
          </p:cNvSpPr>
          <p:nvPr/>
        </p:nvSpPr>
        <p:spPr>
          <a:xfrm>
            <a:off x="1003119" y="3254380"/>
            <a:ext cx="272415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Имя спикера — редактируемое поле">
            <a:extLst>
              <a:ext uri="{FF2B5EF4-FFF2-40B4-BE49-F238E27FC236}">
                <a16:creationId xmlns="" xmlns:a16="http://schemas.microsoft.com/office/drawing/2014/main" id="{9EFF9BDE-8AD0-98AC-76AC-3BCC664D90B6}"/>
              </a:ext>
            </a:extLst>
          </p:cNvPr>
          <p:cNvSpPr>
            <a:spLocks noGrp="1"/>
          </p:cNvSpPr>
          <p:nvPr/>
        </p:nvSpPr>
        <p:spPr>
          <a:xfrm>
            <a:off x="971314" y="3605635"/>
            <a:ext cx="4762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2400" b="1" i="0">
                <a:solidFill>
                  <a:srgbClr val="082D57"/>
                </a:solidFill>
                <a:latin typeface="Arial"/>
                <a:ea typeface="Arial"/>
                <a:cs typeface="Arial"/>
              </a:defRPr>
            </a:pPr>
            <a:r>
              <a:rPr lang="ru-RU" sz="2400" b="1" i="0" dirty="0" smtClean="0">
                <a:solidFill>
                  <a:schemeClr val="bg1"/>
                </a:solidFill>
                <a:latin typeface="Arial"/>
                <a:ea typeface="Arial"/>
                <a:cs typeface="Arial"/>
              </a:rPr>
              <a:t>Еремина Анна Александровна</a:t>
            </a:r>
            <a:endParaRPr sz="2400" b="1" i="0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Должность и организация — редактируемое поле">
            <a:extLst>
              <a:ext uri="{FF2B5EF4-FFF2-40B4-BE49-F238E27FC236}">
                <a16:creationId xmlns="" xmlns:a16="http://schemas.microsoft.com/office/drawing/2014/main" id="{6A2CA79D-4FEB-188C-B580-B425AE4F1139}"/>
              </a:ext>
            </a:extLst>
          </p:cNvPr>
          <p:cNvSpPr>
            <a:spLocks noGrp="1"/>
          </p:cNvSpPr>
          <p:nvPr/>
        </p:nvSpPr>
        <p:spPr>
          <a:xfrm>
            <a:off x="1019021" y="3980505"/>
            <a:ext cx="4953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lnSpcReduction="10000"/>
          </a:bodyPr>
          <a:lstStyle/>
          <a:p>
            <a:pPr algn="r"/>
            <a:r>
              <a:rPr lang="ru-RU" sz="1600" dirty="0" smtClean="0">
                <a:solidFill>
                  <a:schemeClr val="bg2"/>
                </a:solidFill>
              </a:rPr>
              <a:t>ФГАОУ ВО «Государственный университет просвещения</a:t>
            </a:r>
          </a:p>
          <a:p>
            <a:pPr algn="r"/>
            <a:r>
              <a:rPr lang="ru-RU" sz="1600" dirty="0" smtClean="0">
                <a:solidFill>
                  <a:schemeClr val="bg2"/>
                </a:solidFill>
              </a:rPr>
              <a:t>к.п.н., доцент </a:t>
            </a:r>
          </a:p>
          <a:p>
            <a:pPr algn="r"/>
            <a:r>
              <a:rPr lang="ru-RU" sz="1600" dirty="0" smtClean="0">
                <a:solidFill>
                  <a:schemeClr val="bg2"/>
                </a:solidFill>
              </a:rPr>
              <a:t> Еремина А.А.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A009CEB6-2B99-0511-07BE-267E4C8DE87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/>
        </p:blipFill>
        <p:spPr>
          <a:xfrm>
            <a:off x="1073871" y="546746"/>
            <a:ext cx="1415054" cy="14291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95639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азвание выступления — редактируемое поле">
            <a:extLst>
              <a:ext uri="{FF2B5EF4-FFF2-40B4-BE49-F238E27FC236}">
                <a16:creationId xmlns="" xmlns:a16="http://schemas.microsoft.com/office/drawing/2014/main" id="{A203019B-C25D-4AFD-8960-C44596AEA8D0}"/>
              </a:ext>
            </a:extLst>
          </p:cNvPr>
          <p:cNvSpPr>
            <a:spLocks noGrp="1"/>
          </p:cNvSpPr>
          <p:nvPr/>
        </p:nvSpPr>
        <p:spPr>
          <a:xfrm>
            <a:off x="1929551" y="2000263"/>
            <a:ext cx="5322998" cy="173353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92500"/>
          </a:bodyPr>
          <a:lstStyle/>
          <a:p>
            <a:pPr algn="ctr"/>
            <a:r>
              <a:rPr lang="ru-RU" sz="32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Движение Первых </a:t>
            </a:r>
          </a:p>
          <a:p>
            <a:pPr algn="ctr"/>
            <a:r>
              <a:rPr lang="ru-RU" sz="32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как фактор развития лидерских качеств у обучающихся с ОВЗ</a:t>
            </a:r>
          </a:p>
          <a:p>
            <a:pPr algn="l">
              <a:defRPr sz="435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endParaRPr sz="32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6" name="Золотой разделитель">
            <a:extLst>
              <a:ext uri="{FF2B5EF4-FFF2-40B4-BE49-F238E27FC236}">
                <a16:creationId xmlns="" xmlns:a16="http://schemas.microsoft.com/office/drawing/2014/main" id="{F8F85371-7FD9-4954-BE89-28194435DCA4}"/>
              </a:ext>
            </a:extLst>
          </p:cNvPr>
          <p:cNvSpPr>
            <a:spLocks noGrp="1"/>
          </p:cNvSpPr>
          <p:nvPr/>
        </p:nvSpPr>
        <p:spPr>
          <a:xfrm>
            <a:off x="1929551" y="3429000"/>
            <a:ext cx="272415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7" name="Имя спикера — редактируемое поле">
            <a:extLst>
              <a:ext uri="{FF2B5EF4-FFF2-40B4-BE49-F238E27FC236}">
                <a16:creationId xmlns="" xmlns:a16="http://schemas.microsoft.com/office/drawing/2014/main" id="{05896C2E-823C-488E-A501-764EEF09C877}"/>
              </a:ext>
            </a:extLst>
          </p:cNvPr>
          <p:cNvSpPr>
            <a:spLocks noGrp="1"/>
          </p:cNvSpPr>
          <p:nvPr/>
        </p:nvSpPr>
        <p:spPr>
          <a:xfrm>
            <a:off x="1929551" y="3549667"/>
            <a:ext cx="4762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2400" b="1" i="0">
                <a:solidFill>
                  <a:srgbClr val="082D57"/>
                </a:solidFill>
                <a:latin typeface="Arial"/>
                <a:ea typeface="Arial"/>
                <a:cs typeface="Arial"/>
              </a:defRPr>
            </a:pPr>
            <a:r>
              <a:rPr lang="ru-RU" sz="2400" b="1" i="0" dirty="0" smtClean="0">
                <a:solidFill>
                  <a:srgbClr val="082D57"/>
                </a:solidFill>
                <a:latin typeface="Arial"/>
                <a:ea typeface="Arial"/>
                <a:cs typeface="Arial"/>
              </a:rPr>
              <a:t>Еремина Анна Александровна</a:t>
            </a:r>
            <a:endParaRPr sz="2400" b="1" i="0" dirty="0">
              <a:solidFill>
                <a:srgbClr val="082D5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Должность и организация — редактируемое поле">
            <a:extLst>
              <a:ext uri="{FF2B5EF4-FFF2-40B4-BE49-F238E27FC236}">
                <a16:creationId xmlns="" xmlns:a16="http://schemas.microsoft.com/office/drawing/2014/main" id="{2FFBE0C2-0748-4702-8F13-A10111DDB143}"/>
              </a:ext>
            </a:extLst>
          </p:cNvPr>
          <p:cNvSpPr>
            <a:spLocks noGrp="1"/>
          </p:cNvSpPr>
          <p:nvPr/>
        </p:nvSpPr>
        <p:spPr>
          <a:xfrm>
            <a:off x="1929551" y="4409568"/>
            <a:ext cx="4953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77500" lnSpcReduction="20000"/>
          </a:bodyPr>
          <a:lstStyle/>
          <a:p>
            <a:pPr>
              <a:defRPr sz="16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1650" dirty="0" smtClean="0"/>
              <a:t>доцент кафедры  специальной педагогики и комплексной психолого-педагогической реабилитации,  ФГАОУ ВО «Государственный университет просвещения», канд. </a:t>
            </a:r>
            <a:r>
              <a:rPr lang="ru-RU" sz="1650" dirty="0" err="1" smtClean="0"/>
              <a:t>пед.наук</a:t>
            </a:r>
            <a:r>
              <a:rPr lang="ru-RU" sz="1650" dirty="0" smtClean="0"/>
              <a:t>,  доцент</a:t>
            </a:r>
            <a:endParaRPr sz="16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1835490" y="355021"/>
            <a:ext cx="1456136" cy="14706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23667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="" xmlns:a16="http://schemas.microsoft.com/office/drawing/2014/main" id="{292DA9F6-9D47-4D73-A6C3-EBCF24872824}"/>
              </a:ext>
            </a:extLst>
          </p:cNvPr>
          <p:cNvSpPr>
            <a:spLocks noGrp="1"/>
          </p:cNvSpPr>
          <p:nvPr/>
        </p:nvSpPr>
        <p:spPr>
          <a:xfrm>
            <a:off x="4303966" y="180754"/>
            <a:ext cx="6239054" cy="253054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0000" lnSpcReduction="20000"/>
          </a:bodyPr>
          <a:lstStyle/>
          <a:p>
            <a:pPr algn="just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«Движение первых» 2022 г.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- «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Юнармия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», </a:t>
            </a:r>
          </a:p>
          <a:p>
            <a:pPr algn="just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«Большая перемена», «Российское движение школьников»;</a:t>
            </a:r>
          </a:p>
          <a:p>
            <a:pPr algn="just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«Знание», «Юный спасатель», «Школьный парламент», «Орлята России»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=""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="" xmlns:a16="http://schemas.microsoft.com/office/drawing/2014/main" id="{3969BB85-D3E4-4BAA-8763-1103E4D3305D}"/>
              </a:ext>
            </a:extLst>
          </p:cNvPr>
          <p:cNvSpPr>
            <a:spLocks noGrp="1"/>
          </p:cNvSpPr>
          <p:nvPr/>
        </p:nvSpPr>
        <p:spPr>
          <a:xfrm>
            <a:off x="467832" y="3140592"/>
            <a:ext cx="5380074" cy="3562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pPr algn="just"/>
            <a:r>
              <a:rPr lang="ru-RU" sz="2400" i="1" dirty="0" smtClean="0"/>
              <a:t>«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Успешное будущее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человека зависит от качественного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образования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и разностороннего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развития.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Такие возможности нужно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обеспечить повсеместно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 в любом регионе нашей страны» </a:t>
            </a:r>
          </a:p>
          <a:p>
            <a:pPr algn="just"/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резидент РФ Владимир Владимирович Путин (обращение к участникам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пилотной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образовательной программы "Школа наставника»)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pic>
        <p:nvPicPr>
          <p:cNvPr id="6" name="Picture 5" descr="C:\Users\Work\Pictures\фото для презентаций\Путин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9487" y="414670"/>
            <a:ext cx="3710764" cy="26396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97340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олотой разделитель">
            <a:extLst>
              <a:ext uri="{FF2B5EF4-FFF2-40B4-BE49-F238E27FC236}">
                <a16:creationId xmlns=""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="" xmlns:a16="http://schemas.microsoft.com/office/drawing/2014/main" id="{3969BB85-D3E4-4BAA-8763-1103E4D3305D}"/>
              </a:ext>
            </a:extLst>
          </p:cNvPr>
          <p:cNvSpPr>
            <a:spLocks noGrp="1"/>
          </p:cNvSpPr>
          <p:nvPr/>
        </p:nvSpPr>
        <p:spPr>
          <a:xfrm>
            <a:off x="1350334" y="2087968"/>
            <a:ext cx="9314122" cy="394069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pPr algn="just"/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201481" y="850605"/>
          <a:ext cx="8958519" cy="5230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6173"/>
                <a:gridCol w="2986173"/>
                <a:gridCol w="2986173"/>
              </a:tblGrid>
              <a:tr h="124433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Количество обучающихся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Количество обучающихся с ОВЗ и/или инвалидностью</a:t>
                      </a:r>
                      <a:endParaRPr lang="ru-RU" dirty="0"/>
                    </a:p>
                  </a:txBody>
                  <a:tcPr/>
                </a:tc>
              </a:tr>
              <a:tr h="1261621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Российской Федерации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7347321 млн.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1,15 млн.</a:t>
                      </a:r>
                      <a:endParaRPr lang="en-US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1261621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Обучающихся с ОВЗ в учреждениях , реализующих программы НОО, ООО,…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505 295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1261621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Обучающихся с ОВЗ/инвалидностью</a:t>
                      </a:r>
                    </a:p>
                    <a:p>
                      <a:r>
                        <a:rPr lang="ru-RU" sz="1800" b="1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учреждениях, реализующих программы СПО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3 006 360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13 626 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97340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67824" y="4372639"/>
            <a:ext cx="3604436" cy="2352454"/>
          </a:xfrm>
          <a:prstGeom prst="rect">
            <a:avLst/>
          </a:prstGeom>
          <a:noFill/>
        </p:spPr>
      </p:pic>
      <p:sp>
        <p:nvSpPr>
          <p:cNvPr id="2" name="Text 11"/>
          <p:cNvSpPr/>
          <p:nvPr/>
        </p:nvSpPr>
        <p:spPr>
          <a:xfrm>
            <a:off x="265814" y="212650"/>
            <a:ext cx="6464595" cy="2934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4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какими  категориями сообщества работает современный </a:t>
            </a:r>
            <a: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классный руководитель</a:t>
            </a:r>
            <a:r>
              <a:rPr lang="ru-RU" sz="24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 algn="ctr">
              <a:lnSpc>
                <a:spcPct val="150000"/>
              </a:lnSpc>
              <a:buNone/>
            </a:pPr>
            <a:endParaRPr lang="ru-RU" sz="2400" dirty="0" smtClean="0">
              <a:solidFill>
                <a:schemeClr val="tx2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ru-RU" sz="24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 КАТЕГОРИИ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ru-RU" sz="24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ДЕТСКОГО  СООБЩЕСТВА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3125973" y="1244010"/>
            <a:ext cx="616688" cy="7761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 11"/>
          <p:cNvSpPr/>
          <p:nvPr/>
        </p:nvSpPr>
        <p:spPr>
          <a:xfrm>
            <a:off x="5859670" y="1318436"/>
            <a:ext cx="5985000" cy="3317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28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 сфере формирования  </a:t>
            </a:r>
            <a:r>
              <a:rPr lang="ru-RU" sz="28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социальных (жизненных) компетенций  </a:t>
            </a:r>
            <a:r>
              <a:rPr lang="ru-RU" sz="28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содержание образования (учебной, внеурочной)  подчиняется общим направлениям и  осуществляться в ходе </a:t>
            </a:r>
            <a:r>
              <a:rPr lang="ru-RU" sz="28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практико-ориентированной деятельности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 rot="10800000">
            <a:off x="5135526" y="3763925"/>
            <a:ext cx="1041990" cy="4359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 11"/>
          <p:cNvSpPr/>
          <p:nvPr/>
        </p:nvSpPr>
        <p:spPr>
          <a:xfrm>
            <a:off x="0" y="3278371"/>
            <a:ext cx="5411972" cy="3317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28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Движение Первых – формирует успешного </a:t>
            </a:r>
            <a:r>
              <a:rPr lang="ru-RU" sz="28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 компетентного человека  </a:t>
            </a:r>
            <a:r>
              <a:rPr lang="ru-RU" sz="28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в ходе </a:t>
            </a:r>
            <a:r>
              <a:rPr lang="ru-RU" sz="28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практико-ориентированной деятельности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команде, с посильной задачей, 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понимании успешности своей деятельности</a:t>
            </a:r>
          </a:p>
          <a:p>
            <a:pPr algn="ctr"/>
            <a:endParaRPr lang="ru-RU" sz="2800" b="1" dirty="0" smtClean="0">
              <a:solidFill>
                <a:schemeClr val="tx2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8800" y="1085850"/>
            <a:ext cx="10941050" cy="46355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58800" y="1870075"/>
            <a:ext cx="3530600" cy="46355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01650" y="3679825"/>
            <a:ext cx="10998200" cy="46355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58800" y="2654300"/>
            <a:ext cx="11506200" cy="46355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0" y="4800600"/>
            <a:ext cx="12192000" cy="20574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=""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244600" y="5086350"/>
            <a:ext cx="9531350" cy="1130300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546100" y="257295"/>
            <a:ext cx="8693150" cy="443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004"/>
              </a:lnSpc>
            </a:pPr>
            <a:r>
              <a:rPr lang="ru-RU" sz="27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Социальные (жизненные) компетенции</a:t>
            </a:r>
            <a:endParaRPr lang="en-US" sz="27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 2"/>
          <p:cNvSpPr/>
          <p:nvPr/>
        </p:nvSpPr>
        <p:spPr>
          <a:xfrm>
            <a:off x="654050" y="1085850"/>
            <a:ext cx="28575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20"/>
              </a:lnSpc>
            </a:pPr>
            <a:r>
              <a:rPr lang="en-US" sz="1900" b="1" dirty="0">
                <a:solidFill>
                  <a:srgbClr val="FFFFFF"/>
                </a:solidFill>
                <a:latin typeface="Arial Bold" pitchFamily="34" charset="0"/>
                <a:ea typeface="Arial Bold" pitchFamily="34" charset="-122"/>
                <a:cs typeface="Arial Bold" pitchFamily="34" charset="-120"/>
              </a:rPr>
              <a:t>01</a:t>
            </a:r>
            <a:endParaRPr lang="en-US" sz="1900" dirty="0"/>
          </a:p>
        </p:txBody>
      </p:sp>
      <p:sp>
        <p:nvSpPr>
          <p:cNvPr id="13" name="Text 3"/>
          <p:cNvSpPr/>
          <p:nvPr/>
        </p:nvSpPr>
        <p:spPr>
          <a:xfrm>
            <a:off x="1263798" y="2094776"/>
            <a:ext cx="9261001" cy="6871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1862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Умение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понимать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эмоции и переживания других людей, умение эффективно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общаться, сотрудничать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решать конфликты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проявлять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эмпатию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а также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адаптироваться к разнообразным социальным ситуациям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 4"/>
          <p:cNvSpPr/>
          <p:nvPr/>
        </p:nvSpPr>
        <p:spPr>
          <a:xfrm>
            <a:off x="654050" y="1943100"/>
            <a:ext cx="28575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20"/>
              </a:lnSpc>
            </a:pPr>
            <a:r>
              <a:rPr lang="en-US" sz="1900" b="1" dirty="0">
                <a:solidFill>
                  <a:srgbClr val="FFFFFF"/>
                </a:solidFill>
                <a:latin typeface="Arial Bold" pitchFamily="34" charset="0"/>
                <a:ea typeface="Arial Bold" pitchFamily="34" charset="-122"/>
                <a:cs typeface="Arial Bold" pitchFamily="34" charset="-120"/>
              </a:rPr>
              <a:t>02</a:t>
            </a:r>
            <a:endParaRPr lang="en-US" sz="1900" dirty="0"/>
          </a:p>
        </p:txBody>
      </p:sp>
      <p:sp>
        <p:nvSpPr>
          <p:cNvPr id="15" name="Text 5"/>
          <p:cNvSpPr/>
          <p:nvPr/>
        </p:nvSpPr>
        <p:spPr>
          <a:xfrm>
            <a:off x="1174750" y="3752850"/>
            <a:ext cx="10325100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62"/>
              </a:lnSpc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У детей с ограниченными возможностями здоровья – необходима тщательная психолого-педагогическая поддержка</a:t>
            </a:r>
            <a:endParaRPr lang="en-US" sz="1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 6"/>
          <p:cNvSpPr/>
          <p:nvPr/>
        </p:nvSpPr>
        <p:spPr>
          <a:xfrm>
            <a:off x="628650" y="3752850"/>
            <a:ext cx="28575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20"/>
              </a:lnSpc>
            </a:pPr>
            <a:r>
              <a:rPr lang="en-US" sz="1900" b="1" dirty="0">
                <a:solidFill>
                  <a:srgbClr val="FFFFFF"/>
                </a:solidFill>
                <a:latin typeface="Arial Bold" pitchFamily="34" charset="0"/>
                <a:ea typeface="Arial Bold" pitchFamily="34" charset="-122"/>
                <a:cs typeface="Arial Bold" pitchFamily="34" charset="-120"/>
              </a:rPr>
              <a:t>04</a:t>
            </a:r>
            <a:endParaRPr lang="en-US" sz="1900" dirty="0"/>
          </a:p>
        </p:txBody>
      </p:sp>
      <p:sp>
        <p:nvSpPr>
          <p:cNvPr id="17" name="Text 7"/>
          <p:cNvSpPr/>
          <p:nvPr/>
        </p:nvSpPr>
        <p:spPr>
          <a:xfrm>
            <a:off x="1231900" y="3911600"/>
            <a:ext cx="3606800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62"/>
              </a:lnSpc>
            </a:pPr>
            <a:endParaRPr lang="en-US" sz="1400" dirty="0"/>
          </a:p>
        </p:txBody>
      </p:sp>
      <p:sp>
        <p:nvSpPr>
          <p:cNvPr id="19" name="Text 9"/>
          <p:cNvSpPr/>
          <p:nvPr/>
        </p:nvSpPr>
        <p:spPr>
          <a:xfrm>
            <a:off x="1244600" y="3000375"/>
            <a:ext cx="9248301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1862"/>
              </a:lnSpc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У детей в условиях нормальной социальной ситуации  - необходимые представления, умения и навыки естественным образом складываются</a:t>
            </a:r>
            <a:endParaRPr lang="en-US" sz="1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 10"/>
          <p:cNvSpPr/>
          <p:nvPr/>
        </p:nvSpPr>
        <p:spPr>
          <a:xfrm>
            <a:off x="628650" y="2730500"/>
            <a:ext cx="28575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20"/>
              </a:lnSpc>
            </a:pPr>
            <a:r>
              <a:rPr lang="en-US" sz="1900" b="1" dirty="0">
                <a:solidFill>
                  <a:srgbClr val="FFFFFF"/>
                </a:solidFill>
                <a:latin typeface="Arial Bold" pitchFamily="34" charset="0"/>
                <a:ea typeface="Arial Bold" pitchFamily="34" charset="-122"/>
                <a:cs typeface="Arial Bold" pitchFamily="34" charset="-120"/>
              </a:rPr>
              <a:t>03</a:t>
            </a:r>
            <a:endParaRPr lang="en-US" sz="1900" dirty="0"/>
          </a:p>
        </p:txBody>
      </p:sp>
      <p:sp>
        <p:nvSpPr>
          <p:cNvPr id="21" name="Text 11"/>
          <p:cNvSpPr/>
          <p:nvPr/>
        </p:nvSpPr>
        <p:spPr>
          <a:xfrm>
            <a:off x="1885950" y="5086350"/>
            <a:ext cx="9138731" cy="11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004"/>
              </a:lnSpc>
            </a:pPr>
            <a:r>
              <a:rPr lang="ru-RU" sz="2400" b="1" dirty="0" smtClean="0">
                <a:solidFill>
                  <a:srgbClr val="FFFFFF"/>
                </a:solidFill>
                <a:latin typeface="Times New Roman" pitchFamily="18" charset="0"/>
                <a:ea typeface="Arial Bold" pitchFamily="34" charset="-122"/>
                <a:cs typeface="Times New Roman" pitchFamily="18" charset="0"/>
              </a:rPr>
              <a:t>Социальные (жизненные) компетенции–                       ВАЖНЫ ДЛЯ   КАЖДОГО</a:t>
            </a:r>
            <a:r>
              <a:rPr lang="ru-RU" sz="2200" b="1" dirty="0" smtClean="0">
                <a:solidFill>
                  <a:srgbClr val="FFFFFF"/>
                </a:solidFill>
                <a:latin typeface="Arial Bold" pitchFamily="34" charset="0"/>
                <a:ea typeface="Arial Bold" pitchFamily="34" charset="-122"/>
                <a:cs typeface="Arial Bold" pitchFamily="34" charset="-120"/>
              </a:rPr>
              <a:t>!</a:t>
            </a:r>
            <a:endParaRPr lang="en-US" sz="2200" dirty="0"/>
          </a:p>
        </p:txBody>
      </p:sp>
      <p:sp>
        <p:nvSpPr>
          <p:cNvPr id="22" name="Text 12"/>
          <p:cNvSpPr/>
          <p:nvPr/>
        </p:nvSpPr>
        <p:spPr>
          <a:xfrm>
            <a:off x="1885950" y="6005209"/>
            <a:ext cx="8890000" cy="211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62"/>
              </a:lnSpc>
            </a:pPr>
            <a:endParaRPr lang="ru-RU" sz="1400" dirty="0" smtClean="0">
              <a:solidFill>
                <a:schemeClr val="bg1"/>
              </a:solidFill>
            </a:endParaRPr>
          </a:p>
          <a:p>
            <a:pPr>
              <a:lnSpc>
                <a:spcPts val="1862"/>
              </a:lnSpc>
            </a:pP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8210145" y="5086350"/>
            <a:ext cx="1206229" cy="4150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242532" y="918577"/>
            <a:ext cx="9261002" cy="1477321"/>
          </a:xfrm>
          <a:prstGeom prst="rect">
            <a:avLst/>
          </a:prstGeom>
        </p:spPr>
        <p:txBody>
          <a:bodyPr wrap="square" lIns="60954" tIns="30477" rIns="60954" bIns="30477">
            <a:spAutoFit/>
          </a:bodyPr>
          <a:lstStyle/>
          <a:p>
            <a:pPr algn="just"/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Социальная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компетентность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  способность человека эффективно взаимодействовать с окружающими в различных обстоятельствах и успешно адаптироваться ко всевозможным условиям, разрешать возникающие проблемы и грамотно выстраивать коммуникацию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sh24-makeevka-r897.gosweb.gosuslugi.ru/netcat_files/182/3082/scale_120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91604" y="3402419"/>
            <a:ext cx="7200396" cy="3040912"/>
          </a:xfrm>
          <a:prstGeom prst="rect">
            <a:avLst/>
          </a:prstGeom>
          <a:noFill/>
        </p:spPr>
      </p:pic>
      <p:sp>
        <p:nvSpPr>
          <p:cNvPr id="2" name="Text 0"/>
          <p:cNvSpPr/>
          <p:nvPr/>
        </p:nvSpPr>
        <p:spPr>
          <a:xfrm>
            <a:off x="414670" y="159488"/>
            <a:ext cx="8000336" cy="939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4506"/>
              </a:lnSpc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ЕДИНСТВО    ОБРАЗОВАТЕЛЬНОГО     ПРОСТРАНСТВА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l">
              <a:lnSpc>
                <a:spcPts val="4506"/>
              </a:lnSpc>
              <a:buNone/>
            </a:pPr>
            <a:r>
              <a:rPr lang="ru-RU" sz="33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37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298023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ru-RU" sz="24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Уровень  самостоятельности ребенка</a:t>
            </a:r>
          </a:p>
          <a:p>
            <a:pPr algn="ctr"/>
            <a:r>
              <a:rPr lang="ru-RU" sz="24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зависит от внутренней уверенности ребенка в правильности его поступков»</a:t>
            </a:r>
            <a:endParaRPr lang="ru-RU" sz="2400" dirty="0">
              <a:solidFill>
                <a:schemeClr val="tx2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2466753"/>
            <a:ext cx="64988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4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«Главнейшая дорога человеческого воспитания есть убеждение».                        К.Д. Ушинский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1414130" y="3530009"/>
            <a:ext cx="914400" cy="10313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5288777"/>
            <a:ext cx="47421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реализации активности – интересно каждое направление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0122" y="408099"/>
            <a:ext cx="11142920" cy="6950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659"/>
              </a:lnSpc>
            </a:pPr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ЕДИНСТВО   ПОДХОДОВ К ОРГАНИЗАЦИИ ОБУЧАЮЩИХСЯ </a:t>
            </a:r>
            <a:endParaRPr lang="en-US" sz="2400" b="1" dirty="0" smtClean="0">
              <a:solidFill>
                <a:schemeClr val="tx2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4286" y="978196"/>
            <a:ext cx="71592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учетом психофизических особенностей детей с ограниченными возможностями здоровья</a:t>
            </a:r>
            <a:endParaRPr lang="en-US" sz="2400" dirty="0" smtClean="0">
              <a:solidFill>
                <a:schemeClr val="tx2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76844" y="1864243"/>
            <a:ext cx="71592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учетом собственного интереса обучающегося  с ограниченными возможностями здоровья</a:t>
            </a:r>
            <a:endParaRPr lang="en-US" sz="2400" dirty="0" smtClean="0">
              <a:solidFill>
                <a:schemeClr val="tx2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55580" y="2863703"/>
            <a:ext cx="71592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учетом получения  эффекта от результативности деятельности обучающегося  с ограниченными возможностями здоровья</a:t>
            </a:r>
            <a:endParaRPr lang="en-US" sz="2400" dirty="0" smtClean="0">
              <a:solidFill>
                <a:schemeClr val="tx2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C:\Users\Work\Pictures\фото для презентаций\news311023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23518" y="4189228"/>
            <a:ext cx="3558363" cy="2668772"/>
          </a:xfrm>
          <a:prstGeom prst="rect">
            <a:avLst/>
          </a:prstGeom>
          <a:noFill/>
        </p:spPr>
      </p:pic>
      <p:pic>
        <p:nvPicPr>
          <p:cNvPr id="21508" name="Picture 4" descr="C:\Users\Work\Pictures\фото для презентаций\uchitgazet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87476"/>
            <a:ext cx="3402695" cy="48705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33104" y="2140689"/>
            <a:ext cx="71592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en-US" sz="3200" b="1" dirty="0" smtClean="0">
              <a:solidFill>
                <a:schemeClr val="tx2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446</Words>
  <Application>Microsoft Office PowerPoint</Application>
  <DocSecurity>0</DocSecurity>
  <PresentationFormat>Произвольный</PresentationFormat>
  <Paragraphs>76</Paragraphs>
  <Slides>11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ChatGPT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Work</cp:lastModifiedBy>
  <cp:revision>11</cp:revision>
  <dcterms:created xsi:type="dcterms:W3CDTF">2026-09-07T08:54:29Z</dcterms:created>
  <dcterms:modified xsi:type="dcterms:W3CDTF">2026-09-20T18:49:57Z</dcterms:modified>
</cp:coreProperties>
</file>