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4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Пользовательский</a:t>
            </a:r>
            <a:r>
              <a:rPr dirty="0"/>
              <a:t> </a:t>
            </a:r>
            <a:r>
              <a:rPr dirty="0" err="1"/>
              <a:t>фон</a:t>
            </a:r>
            <a:r>
              <a:rPr dirty="0"/>
              <a:t>: Заставка_01_Траектория_класса_3840x2160.png</a:t>
            </a:r>
          </a:p>
          <a:p>
            <a:r>
              <a:rPr dirty="0"/>
              <a:t>- </a:t>
            </a:r>
            <a:r>
              <a:rPr dirty="0" err="1"/>
              <a:t>Пользовательский</a:t>
            </a:r>
            <a:r>
              <a:rPr dirty="0"/>
              <a:t> </a:t>
            </a:r>
            <a:r>
              <a:rPr dirty="0" err="1"/>
              <a:t>логотип</a:t>
            </a:r>
            <a:r>
              <a:rPr dirty="0"/>
              <a:t>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Заставка_02_Под_выступающего_3840x2160.png</a:t>
            </a:r>
          </a:p>
          <a:p>
            <a:r>
              <a:t>- Пользовательский логотип: logo-final-color.png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5289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655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1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4"/>
            <a:ext cx="12192000" cy="68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33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  <a:defRPr/>
            </a:pPr>
            <a:fld id="{00000000-1234-1234-1234-123412341234}" type="slidenum">
              <a:rPr lang="ru" kern="0" smtClean="0">
                <a:solidFill>
                  <a:srgbClr val="595959"/>
                </a:solidFill>
              </a:rPr>
              <a:pPr defTabSz="1219170">
                <a:buClr>
                  <a:srgbClr val="000000"/>
                </a:buClr>
                <a:defRPr/>
              </a:pPr>
              <a:t>‹#›</a:t>
            </a:fld>
            <a:endParaRPr lang="ru" kern="0">
              <a:solidFill>
                <a:srgbClr val="595959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858423"/>
            <a:ext cx="5008879" cy="499957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7416800" cy="68580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79156" y="976324"/>
            <a:ext cx="3486417" cy="81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  <a:defRPr/>
            </a:pPr>
            <a:fld id="{00000000-1234-1234-1234-123412341234}" type="slidenum">
              <a:rPr lang="ru" kern="0" smtClean="0">
                <a:solidFill>
                  <a:srgbClr val="595959"/>
                </a:solidFill>
              </a:rPr>
              <a:pPr defTabSz="1219170">
                <a:buClr>
                  <a:srgbClr val="000000"/>
                </a:buClr>
                <a:defRPr/>
              </a:pPr>
              <a:t>‹#›</a:t>
            </a:fld>
            <a:endParaRPr lang="ru" kern="0">
              <a:solidFill>
                <a:srgbClr val="595959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037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4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2" y="236100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15735" y="418861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320936" y="492890"/>
            <a:ext cx="1886304" cy="465604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1" y="-396822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  <a:defRPr/>
            </a:pPr>
            <a:fld id="{00000000-1234-1234-1234-123412341234}" type="slidenum">
              <a:rPr lang="ru" kern="0" smtClean="0">
                <a:solidFill>
                  <a:srgbClr val="595959"/>
                </a:solidFill>
              </a:rPr>
              <a:pPr defTabSz="1219170">
                <a:buClr>
                  <a:srgbClr val="000000"/>
                </a:buClr>
                <a:defRPr/>
              </a:pPr>
              <a:t>‹#›</a:t>
            </a:fld>
            <a:endParaRPr lang="ru" kern="0">
              <a:solidFill>
                <a:srgbClr val="595959"/>
              </a:solidFill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4232" y="345749"/>
            <a:ext cx="7632481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155273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6" y="379639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  <a:defRPr/>
            </a:pPr>
            <a:fld id="{00000000-1234-1234-1234-123412341234}" type="slidenum">
              <a:rPr lang="ru" kern="0" smtClean="0">
                <a:solidFill>
                  <a:srgbClr val="595959"/>
                </a:solidFill>
              </a:rPr>
              <a:pPr defTabSz="1219170">
                <a:buClr>
                  <a:srgbClr val="000000"/>
                </a:buClr>
                <a:defRPr/>
              </a:pPr>
              <a:t>‹#›</a:t>
            </a:fld>
            <a:endParaRPr lang="ru" kern="0">
              <a:solidFill>
                <a:srgbClr val="595959"/>
              </a:solidFill>
            </a:endParaRPr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7" y="471177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7" y="945015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7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5969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6" y="379639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defTabSz="1219170">
              <a:buClr>
                <a:srgbClr val="000000"/>
              </a:buClr>
              <a:defRPr/>
            </a:pPr>
            <a:fld id="{00000000-1234-1234-1234-123412341234}" type="slidenum">
              <a:rPr lang="ru" kern="0" smtClean="0">
                <a:solidFill>
                  <a:srgbClr val="595959"/>
                </a:solidFill>
              </a:rPr>
              <a:pPr defTabSz="1219170">
                <a:buClr>
                  <a:srgbClr val="000000"/>
                </a:buClr>
                <a:defRPr/>
              </a:pPr>
              <a:t>‹#›</a:t>
            </a:fld>
            <a:endParaRPr lang="ru" kern="0">
              <a:solidFill>
                <a:srgbClr val="595959"/>
              </a:solidFill>
            </a:endParaRPr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7" y="471177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7" y="945015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7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92667" y="2800897"/>
            <a:ext cx="4621673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6B2E6-5E7C-49A2-8D9B-70459DB4B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9987" y="1122363"/>
            <a:ext cx="59780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E3DC2B-B133-46D9-9848-C04B60C9C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9986" y="3602037"/>
            <a:ext cx="5978015" cy="1655763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8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7F8351-E7B2-4D62-9499-887C85784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A77201D2-7283-415B-B336-B76FE91CBAA0}" type="datetimeFigureOut">
              <a:rPr lang="ru-RU" sz="1867" kern="0" smtClean="0">
                <a:solidFill>
                  <a:srgbClr val="000000"/>
                </a:solidFill>
              </a:rPr>
              <a:pPr defTabSz="1219170">
                <a:buClr>
                  <a:srgbClr val="000000"/>
                </a:buClr>
              </a:pPr>
              <a:t>21.09.2026</a:t>
            </a:fld>
            <a:endParaRPr lang="ru-RU" sz="1867" kern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97D553-05E4-4861-A7F9-9BD4FB36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endParaRPr lang="ru-RU" sz="1867" kern="0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BDAC33-B932-44B2-BDF0-498CA9243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2F7AD83F-DA2E-4E61-82F8-4005FA69B455}" type="slidenum">
              <a:rPr lang="ru-RU" kern="0" smtClean="0">
                <a:solidFill>
                  <a:srgbClr val="595959"/>
                </a:solidFill>
              </a:rPr>
              <a:pPr defTabSz="1219170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47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95344-D359-4394-BD7F-6A6C55A9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1846A6-23D6-4282-B4BE-DA68CACCA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CB708E-F5D3-4AB5-92AC-2E0BCAA8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A77201D2-7283-415B-B336-B76FE91CBAA0}" type="datetimeFigureOut">
              <a:rPr lang="ru-RU" sz="1867" kern="0" smtClean="0">
                <a:solidFill>
                  <a:srgbClr val="000000"/>
                </a:solidFill>
              </a:rPr>
              <a:pPr defTabSz="1219170">
                <a:buClr>
                  <a:srgbClr val="000000"/>
                </a:buClr>
              </a:pPr>
              <a:t>21.09.2026</a:t>
            </a:fld>
            <a:endParaRPr lang="ru-RU" sz="1867" kern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23E8EE-5E5C-42D9-B9F8-2FDC1D11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endParaRPr lang="ru-RU" sz="1867" kern="0">
              <a:solidFill>
                <a:srgbClr val="00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77C7B0-A966-4444-AAAE-8E838191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2F7AD83F-DA2E-4E61-82F8-4005FA69B455}" type="slidenum">
              <a:rPr lang="ru-RU" kern="0" smtClean="0">
                <a:solidFill>
                  <a:srgbClr val="595959"/>
                </a:solidFill>
              </a:rPr>
              <a:pPr defTabSz="1219170">
                <a:buClr>
                  <a:srgbClr val="000000"/>
                </a:buClr>
              </a:pPr>
              <a:t>‹#›</a:t>
            </a:fld>
            <a:endParaRPr lang="ru-RU" ker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34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defTabSz="1219170">
              <a:buClr>
                <a:srgbClr val="000000"/>
              </a:buClr>
              <a:defRPr/>
            </a:pPr>
            <a:fld id="{00000000-1234-1234-1234-123412341234}" type="slidenum">
              <a:rPr lang="ru" kern="0" smtClean="0">
                <a:solidFill>
                  <a:srgbClr val="595959"/>
                </a:solidFill>
              </a:rPr>
              <a:pPr defTabSz="1219170">
                <a:buClr>
                  <a:srgbClr val="000000"/>
                </a:buClr>
                <a:defRPr/>
              </a:pPr>
              <a:t>‹#›</a:t>
            </a:fld>
            <a:endParaRPr lang="ru" ker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2559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89781" y="0"/>
            <a:ext cx="12481781" cy="70210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556812" y="620503"/>
            <a:ext cx="1556559" cy="1572044"/>
          </a:xfrm>
          <a:prstGeom prst="rect">
            <a:avLst/>
          </a:prstGeom>
        </p:spPr>
      </p:pic>
      <p:sp>
        <p:nvSpPr>
          <p:cNvPr id="3" name="Название проекта — редактируемое поле">
            <a:extLst>
              <a:ext uri="{FF2B5EF4-FFF2-40B4-BE49-F238E27FC236}">
                <a16:creationId xmlns:a16="http://schemas.microsoft.com/office/drawing/2014/main" id="{7AB67A5B-ACFD-4B09-909C-B1BEE65B08F3}"/>
              </a:ext>
            </a:extLst>
          </p:cNvPr>
          <p:cNvSpPr>
            <a:spLocks noGrp="1"/>
          </p:cNvSpPr>
          <p:nvPr/>
        </p:nvSpPr>
        <p:spPr>
          <a:xfrm>
            <a:off x="-214685" y="2678784"/>
            <a:ext cx="7099554" cy="1920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28991" lnSpcReduction="20000"/>
          </a:bodyPr>
          <a:lstStyle/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r>
              <a:rPr lang="ru-RU" sz="4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ФОРУМ</a:t>
            </a:r>
            <a: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/>
            </a:r>
            <a:b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</a:br>
            <a:r>
              <a:rPr lang="ru-RU" sz="75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КЛАССНЫХ </a:t>
            </a:r>
            <a:r>
              <a:rPr lang="ru-RU" sz="7500" b="1" i="0" dirty="0" smtClean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РУКОВОДИТЕЛЕЙ</a:t>
            </a:r>
            <a:endParaRPr lang="en-US" sz="7500" b="1" i="0" dirty="0" smtClean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endParaRPr lang="en-US" sz="7500" b="1" i="0" dirty="0" smtClean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Секция 4. Ресурсное состояние классного руководителя: как не выгореть и остаться в профессии</a:t>
            </a:r>
            <a:endParaRPr lang="ru-RU" sz="57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15217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A203019B-C25D-4AFD-8960-C44596AEA8D0}"/>
              </a:ext>
            </a:extLst>
          </p:cNvPr>
          <p:cNvSpPr>
            <a:spLocks noGrp="1"/>
          </p:cNvSpPr>
          <p:nvPr/>
        </p:nvSpPr>
        <p:spPr>
          <a:xfrm>
            <a:off x="1835490" y="1933735"/>
            <a:ext cx="5322998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70000" lnSpcReduction="20000"/>
          </a:bodyPr>
          <a:lstStyle/>
          <a:p>
            <a:pPr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dirty="0" smtClean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Тренинг: «</a:t>
            </a:r>
            <a:r>
              <a:rPr lang="ru-RU" sz="3200" b="1" dirty="0" err="1" smtClean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Командообразование</a:t>
            </a:r>
            <a:r>
              <a:rPr lang="ru-RU" sz="3200" b="1" dirty="0" smtClean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ru-RU" sz="32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– как профилактика профессионального выгорания. </a:t>
            </a:r>
          </a:p>
          <a:p>
            <a:pPr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Доверие и </a:t>
            </a:r>
            <a:r>
              <a:rPr lang="ru-RU" sz="3200" b="1" dirty="0" smtClean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коммуникация.»</a:t>
            </a:r>
            <a:endParaRPr lang="en-US" sz="3200" b="1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  <a:p>
            <a:pPr lvl="0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</a:t>
            </a:r>
            <a:endParaRPr lang="ru-RU" sz="165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lang="ru-RU" sz="3200" b="1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Золотой разделитель">
            <a:extLst>
              <a:ext uri="{FF2B5EF4-FFF2-40B4-BE49-F238E27FC236}">
                <a16:creationId xmlns:a16="http://schemas.microsoft.com/office/drawing/2014/main" id="{F8F85371-7FD9-4954-BE89-28194435DCA4}"/>
              </a:ext>
            </a:extLst>
          </p:cNvPr>
          <p:cNvSpPr>
            <a:spLocks noGrp="1"/>
          </p:cNvSpPr>
          <p:nvPr/>
        </p:nvSpPr>
        <p:spPr>
          <a:xfrm>
            <a:off x="1835490" y="3667272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7" name="Имя спикера — редактируемое поле">
            <a:extLst>
              <a:ext uri="{FF2B5EF4-FFF2-40B4-BE49-F238E27FC236}">
                <a16:creationId xmlns:a16="http://schemas.microsoft.com/office/drawing/2014/main" id="{05896C2E-823C-488E-A501-764EEF09C877}"/>
              </a:ext>
            </a:extLst>
          </p:cNvPr>
          <p:cNvSpPr>
            <a:spLocks noGrp="1"/>
          </p:cNvSpPr>
          <p:nvPr/>
        </p:nvSpPr>
        <p:spPr>
          <a:xfrm>
            <a:off x="1835490" y="3667058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dirty="0">
                <a:solidFill>
                  <a:srgbClr val="082D57"/>
                </a:solidFill>
                <a:latin typeface="Arial"/>
                <a:ea typeface="Arial"/>
                <a:cs typeface="Arial"/>
              </a:rPr>
              <a:t>Соколов Сергей Михайлович</a:t>
            </a:r>
          </a:p>
        </p:txBody>
      </p:sp>
      <p:sp>
        <p:nvSpPr>
          <p:cNvPr id="8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2FFBE0C2-0748-4702-8F13-A10111DDB143}"/>
              </a:ext>
            </a:extLst>
          </p:cNvPr>
          <p:cNvSpPr>
            <a:spLocks noGrp="1"/>
          </p:cNvSpPr>
          <p:nvPr/>
        </p:nvSpPr>
        <p:spPr>
          <a:xfrm>
            <a:off x="1835490" y="4011424"/>
            <a:ext cx="4953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Ведущий специалист отдела </a:t>
            </a:r>
            <a:r>
              <a:rPr lang="ru-RU" sz="1650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педагогической </a:t>
            </a:r>
            <a:r>
              <a:rPr lang="ru-RU" sz="1650" dirty="0" err="1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рискологии</a:t>
            </a:r>
            <a:r>
              <a:rPr lang="ru-RU" sz="1650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 ЦСПС </a:t>
            </a:r>
            <a:r>
              <a:rPr lang="ru-RU" sz="165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КУРО, клинический психолог</a:t>
            </a:r>
            <a:r>
              <a:rPr lang="ru-RU" sz="1650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.</a:t>
            </a:r>
            <a:r>
              <a:rPr lang="en-US" sz="1650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 </a:t>
            </a:r>
            <a:endParaRPr lang="ru-RU" sz="165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35490" y="355021"/>
            <a:ext cx="1456136" cy="147062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235" y="1311965"/>
            <a:ext cx="3644184" cy="4860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2366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dirty="0" smtClean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КОММУНИКАЦИЯ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•           Имя </a:t>
            </a:r>
            <a:r>
              <a:rPr lang="ru-RU" sz="2400" dirty="0">
                <a:solidFill>
                  <a:srgbClr val="002060"/>
                </a:solidFill>
              </a:rPr>
              <a:t>коллеги;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•	</a:t>
            </a:r>
            <a:r>
              <a:rPr lang="ru-RU" sz="2400" dirty="0" smtClean="0">
                <a:solidFill>
                  <a:srgbClr val="002060"/>
                </a:solidFill>
              </a:rPr>
              <a:t>Предмет </a:t>
            </a:r>
            <a:r>
              <a:rPr lang="ru-RU" sz="2400" dirty="0">
                <a:solidFill>
                  <a:srgbClr val="002060"/>
                </a:solidFill>
              </a:rPr>
              <a:t>его гордости;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•	Самое большое достижение в жизни;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•	В чем повезло в </a:t>
            </a:r>
            <a:r>
              <a:rPr lang="ru-RU" sz="2400" dirty="0" smtClean="0">
                <a:solidFill>
                  <a:srgbClr val="002060"/>
                </a:solidFill>
              </a:rPr>
              <a:t>жизни;</a:t>
            </a:r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•	Что он умеет делать лучше </a:t>
            </a:r>
            <a:r>
              <a:rPr lang="ru-RU" sz="2400" dirty="0" smtClean="0">
                <a:solidFill>
                  <a:srgbClr val="002060"/>
                </a:solidFill>
              </a:rPr>
              <a:t>всего;</a:t>
            </a:r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•	Что ценит в себе больше </a:t>
            </a:r>
            <a:r>
              <a:rPr lang="ru-RU" sz="2400" dirty="0" smtClean="0">
                <a:solidFill>
                  <a:srgbClr val="002060"/>
                </a:solidFill>
              </a:rPr>
              <a:t>всего.</a:t>
            </a:r>
            <a:endParaRPr lang="ru-RU" sz="2400" dirty="0">
              <a:solidFill>
                <a:srgbClr val="002060"/>
              </a:solidFill>
            </a:endParaRPr>
          </a:p>
          <a:p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r>
              <a:rPr lang="ru-RU" i="1" dirty="0">
                <a:solidFill>
                  <a:srgbClr val="002060"/>
                </a:solidFill>
              </a:rPr>
              <a:t>На выполнение этого задания </a:t>
            </a:r>
            <a:r>
              <a:rPr lang="ru-RU" i="1" dirty="0" smtClean="0">
                <a:solidFill>
                  <a:srgbClr val="002060"/>
                </a:solidFill>
              </a:rPr>
              <a:t>2 </a:t>
            </a:r>
            <a:r>
              <a:rPr lang="ru-RU" i="1" dirty="0">
                <a:solidFill>
                  <a:srgbClr val="002060"/>
                </a:solidFill>
              </a:rPr>
              <a:t>минуты. </a:t>
            </a:r>
            <a:endParaRPr lang="ru-RU" i="1" dirty="0" smtClean="0">
              <a:solidFill>
                <a:srgbClr val="002060"/>
              </a:solidFill>
            </a:endParaRPr>
          </a:p>
          <a:p>
            <a:r>
              <a:rPr lang="ru-RU" i="1" dirty="0" smtClean="0">
                <a:solidFill>
                  <a:srgbClr val="002060"/>
                </a:solidFill>
              </a:rPr>
              <a:t>Одну минуту </a:t>
            </a:r>
            <a:r>
              <a:rPr lang="ru-RU" i="1" dirty="0">
                <a:solidFill>
                  <a:srgbClr val="002060"/>
                </a:solidFill>
              </a:rPr>
              <a:t>общаемся в одну сторону, </a:t>
            </a:r>
            <a:r>
              <a:rPr lang="ru-RU" i="1" dirty="0" smtClean="0">
                <a:solidFill>
                  <a:srgbClr val="002060"/>
                </a:solidFill>
              </a:rPr>
              <a:t>одну </a:t>
            </a:r>
            <a:r>
              <a:rPr lang="ru-RU" i="1" dirty="0">
                <a:solidFill>
                  <a:srgbClr val="002060"/>
                </a:solidFill>
              </a:rPr>
              <a:t>в другую.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2692" t="32866"/>
          <a:stretch/>
        </p:blipFill>
        <p:spPr>
          <a:xfrm>
            <a:off x="6954765" y="1885950"/>
            <a:ext cx="4046228" cy="355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4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i="0" dirty="0" smtClean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ДОВЕРИЕ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250" b="0" i="0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Упражнение «Слепой и поводырь».</a:t>
            </a: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5778" y="2130062"/>
            <a:ext cx="3903248" cy="307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7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dirty="0" smtClean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РЕФЛЕКСИЯ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250" b="0" i="0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«Откровение»</a:t>
            </a: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716" t="14313" r="1505"/>
          <a:stretch/>
        </p:blipFill>
        <p:spPr>
          <a:xfrm>
            <a:off x="6867966" y="2214870"/>
            <a:ext cx="4371976" cy="290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80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5;p10">
            <a:extLst>
              <a:ext uri="{FF2B5EF4-FFF2-40B4-BE49-F238E27FC236}">
                <a16:creationId xmlns:a16="http://schemas.microsoft.com/office/drawing/2014/main" id="{E2928E1F-C1C2-4857-A59A-6072E4EEF9D6}"/>
              </a:ext>
            </a:extLst>
          </p:cNvPr>
          <p:cNvSpPr txBox="1"/>
          <p:nvPr/>
        </p:nvSpPr>
        <p:spPr>
          <a:xfrm>
            <a:off x="602701" y="1354587"/>
            <a:ext cx="10839052" cy="410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2200">
                <a:solidFill>
                  <a:schemeClr val="accent3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 algn="ctr" defTabSz="1219170">
              <a:buClr>
                <a:srgbClr val="000000"/>
              </a:buClr>
            </a:pPr>
            <a:r>
              <a:rPr lang="ru-RU" sz="2667" kern="0" spc="93" dirty="0">
                <a:solidFill>
                  <a:srgbClr val="000000"/>
                </a:solidFill>
              </a:rPr>
              <a:t>ЦЕНТР СОЦИАЛЬНО-ПЕДАГОГИЧЕСКОГО </a:t>
            </a:r>
            <a:r>
              <a:rPr lang="ru-RU" sz="2667" kern="0" spc="93" dirty="0">
                <a:solidFill>
                  <a:srgbClr val="000000"/>
                </a:solidFill>
              </a:rPr>
              <a:t>СОПРОВОЖДЕНИЯ</a:t>
            </a:r>
            <a:endParaRPr lang="ru-RU" sz="2667" kern="0" spc="93" dirty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5412" y="2070035"/>
            <a:ext cx="97536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ru-RU" sz="2400" dirty="0">
                <a:solidFill>
                  <a:prstClr val="black"/>
                </a:solidFill>
                <a:latin typeface="Montserrat Regular"/>
                <a:cs typeface="Calibri" panose="020F0502020204030204" pitchFamily="34" charset="0"/>
              </a:rPr>
              <a:t>Методическое, организационное, информационно-консультационное сопровождение воспитательной деятельности 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854" y="3236889"/>
            <a:ext cx="2461497" cy="238722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2140031" y="5624116"/>
            <a:ext cx="105952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en-US" sz="3200" dirty="0">
                <a:solidFill>
                  <a:prstClr val="black"/>
                </a:solidFill>
                <a:latin typeface="Montserrat Regular"/>
                <a:cs typeface="Calibri" panose="020F0502020204030204" pitchFamily="34" charset="0"/>
                <a:sym typeface="Arial"/>
              </a:rPr>
              <a:t>#</a:t>
            </a:r>
            <a:r>
              <a:rPr lang="ru-RU" sz="3200" dirty="0" err="1">
                <a:solidFill>
                  <a:prstClr val="black"/>
                </a:solidFill>
                <a:latin typeface="Montserrat Regular"/>
                <a:cs typeface="Calibri" panose="020F0502020204030204" pitchFamily="34" charset="0"/>
                <a:sym typeface="Arial"/>
              </a:rPr>
              <a:t>ВоспитаниеПодмосковья</a:t>
            </a:r>
            <a:endParaRPr lang="ru-RU" sz="3200" dirty="0">
              <a:solidFill>
                <a:prstClr val="black"/>
              </a:solidFill>
              <a:latin typeface="Montserrat Regular"/>
              <a:cs typeface="Calibri" panose="020F0502020204030204" pitchFamily="34" charset="0"/>
              <a:sym typeface="Arial"/>
            </a:endParaRPr>
          </a:p>
          <a:p>
            <a:pPr algn="ctr" defTabSz="1219170">
              <a:defRPr/>
            </a:pPr>
            <a:r>
              <a:rPr lang="ru-RU" sz="3200" dirty="0">
                <a:solidFill>
                  <a:prstClr val="black"/>
                </a:solidFill>
                <a:latin typeface="Montserrat Regular"/>
                <a:cs typeface="Calibri" panose="020F0502020204030204" pitchFamily="34" charset="0"/>
                <a:sym typeface="Arial"/>
              </a:rPr>
              <a:t>в МАХ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70757" y="3236888"/>
            <a:ext cx="54709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9170">
              <a:defRPr/>
            </a:pPr>
            <a:r>
              <a:rPr lang="ru-RU" sz="2400" dirty="0">
                <a:solidFill>
                  <a:srgbClr val="000000"/>
                </a:solidFill>
                <a:latin typeface="Montserrat Regular"/>
                <a:cs typeface="Arial"/>
                <a:sym typeface="Arial"/>
              </a:rPr>
              <a:t>г. Москва, ул. Енисейская д.3 к.5, </a:t>
            </a:r>
            <a:endParaRPr lang="ru-RU" sz="2400" dirty="0">
              <a:solidFill>
                <a:srgbClr val="000000"/>
              </a:solidFill>
              <a:latin typeface="Montserrat Regular"/>
              <a:cs typeface="Arial"/>
              <a:sym typeface="Arial"/>
            </a:endParaRPr>
          </a:p>
          <a:p>
            <a:pPr algn="r" defTabSz="1219170">
              <a:defRPr/>
            </a:pPr>
            <a:r>
              <a:rPr lang="ru-RU" sz="2400" dirty="0" err="1">
                <a:solidFill>
                  <a:srgbClr val="000000"/>
                </a:solidFill>
                <a:latin typeface="Montserrat Regular"/>
                <a:cs typeface="Arial"/>
                <a:sym typeface="Arial"/>
              </a:rPr>
              <a:t>каб</a:t>
            </a:r>
            <a:r>
              <a:rPr lang="ru-RU" sz="2400" dirty="0">
                <a:solidFill>
                  <a:srgbClr val="000000"/>
                </a:solidFill>
                <a:latin typeface="Montserrat Regular"/>
                <a:cs typeface="Arial"/>
                <a:sym typeface="Arial"/>
              </a:rPr>
              <a:t>.: 331, 332, </a:t>
            </a:r>
            <a:r>
              <a:rPr lang="ru-RU" sz="2400" dirty="0">
                <a:solidFill>
                  <a:srgbClr val="000000"/>
                </a:solidFill>
                <a:latin typeface="Montserrat Regular"/>
                <a:cs typeface="Arial"/>
                <a:sym typeface="Arial"/>
              </a:rPr>
              <a:t>333, 334 </a:t>
            </a:r>
            <a:endParaRPr lang="ru-RU" sz="2400" dirty="0">
              <a:solidFill>
                <a:srgbClr val="000000"/>
              </a:solidFill>
              <a:latin typeface="Montserrat Regular"/>
              <a:cs typeface="Arial"/>
              <a:sym typeface="Arial"/>
            </a:endParaRPr>
          </a:p>
          <a:p>
            <a:pPr algn="r" defTabSz="1219170">
              <a:defRPr/>
            </a:pPr>
            <a:endParaRPr lang="ru-RU" sz="2400" dirty="0">
              <a:solidFill>
                <a:srgbClr val="000000"/>
              </a:solidFill>
              <a:latin typeface="Montserrat Regular"/>
              <a:cs typeface="Arial"/>
              <a:sym typeface="Arial"/>
            </a:endParaRPr>
          </a:p>
          <a:p>
            <a:pPr algn="r" defTabSz="1219170">
              <a:defRPr/>
            </a:pPr>
            <a:r>
              <a:rPr lang="ru-RU" sz="2400" dirty="0">
                <a:solidFill>
                  <a:srgbClr val="000000"/>
                </a:solidFill>
                <a:latin typeface="Montserrat Regular"/>
                <a:cs typeface="Arial"/>
                <a:sym typeface="Arial"/>
              </a:rPr>
              <a:t>+7 499 940 10 </a:t>
            </a:r>
            <a:r>
              <a:rPr lang="ru-RU" sz="2400" dirty="0">
                <a:solidFill>
                  <a:srgbClr val="000000"/>
                </a:solidFill>
                <a:latin typeface="Montserrat Regular"/>
                <a:cs typeface="Arial"/>
                <a:sym typeface="Arial"/>
              </a:rPr>
              <a:t>38, </a:t>
            </a:r>
          </a:p>
          <a:p>
            <a:pPr algn="r" defTabSz="1219170">
              <a:defRPr/>
            </a:pPr>
            <a:r>
              <a:rPr lang="ru-RU" sz="2400" dirty="0">
                <a:solidFill>
                  <a:srgbClr val="000000"/>
                </a:solidFill>
                <a:latin typeface="Montserrat Regular"/>
                <a:cs typeface="Arial"/>
                <a:sym typeface="Arial"/>
              </a:rPr>
              <a:t>доб</a:t>
            </a:r>
            <a:r>
              <a:rPr lang="ru-RU" sz="2400" dirty="0">
                <a:solidFill>
                  <a:srgbClr val="000000"/>
                </a:solidFill>
                <a:latin typeface="Montserrat Regular"/>
                <a:cs typeface="Arial"/>
                <a:sym typeface="Arial"/>
              </a:rPr>
              <a:t>. </a:t>
            </a:r>
            <a:r>
              <a:rPr lang="ru-RU" sz="2400" dirty="0">
                <a:solidFill>
                  <a:srgbClr val="000000"/>
                </a:solidFill>
                <a:latin typeface="Montserrat Regular"/>
                <a:cs typeface="Arial"/>
                <a:sym typeface="Arial"/>
              </a:rPr>
              <a:t>120, 164, 167 </a:t>
            </a:r>
            <a:endParaRPr lang="ru-RU" sz="2400" dirty="0">
              <a:solidFill>
                <a:srgbClr val="000000"/>
              </a:solidFill>
              <a:latin typeface="Montserrat Regular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617005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178</Words>
  <Application>Microsoft Office PowerPoint</Application>
  <DocSecurity>0</DocSecurity>
  <PresentationFormat>Широкоэкранный</PresentationFormat>
  <Paragraphs>46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Georgia</vt:lpstr>
      <vt:lpstr>Montserrat Regular</vt:lpstr>
      <vt:lpstr>ChatGPT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Соколов Сергей Михайлович</cp:lastModifiedBy>
  <cp:revision>24</cp:revision>
  <dcterms:created xsi:type="dcterms:W3CDTF">2026-09-07T08:54:29Z</dcterms:created>
  <dcterms:modified xsi:type="dcterms:W3CDTF">2026-09-21T10:47:22Z</dcterms:modified>
</cp:coreProperties>
</file>