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2"/>
  </p:notesMasterIdLst>
  <p:sldIdLst>
    <p:sldId id="256" r:id="rId2"/>
    <p:sldId id="259" r:id="rId3"/>
    <p:sldId id="257" r:id="rId4"/>
    <p:sldId id="258" r:id="rId5"/>
    <p:sldId id="264" r:id="rId6"/>
    <p:sldId id="260" r:id="rId7"/>
    <p:sldId id="265" r:id="rId8"/>
    <p:sldId id="262" r:id="rId9"/>
    <p:sldId id="261" r:id="rId10"/>
    <p:sldId id="263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4AA5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9DCAF9ED-07DC-4A11-8D7F-57B35C25682E}" styleName="Средний стиль 1 —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DA37D80-6434-44D0-A028-1B22A696006F}" styleName="Светлый стиль 3 —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66" d="100"/>
          <a:sy n="66" d="100"/>
        </p:scale>
        <p:origin x="7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Пользовательский фон: Заставка_01_Траектория_класса_3840x2160.png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Пользовательский фон: Заставка_01_Траектория_класса_3840x2160.png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192849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Пользовательский фон: Заставка_02_Под_выступающего_3840x2160.png</a:t>
            </a:r>
          </a:p>
          <a:p>
            <a:r>
              <a:t>- Пользовательский логотип: logo-final-color.png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Фон</a:t>
            </a:r>
            <a:r>
              <a:rPr dirty="0"/>
              <a:t> </a:t>
            </a:r>
            <a:r>
              <a:rPr dirty="0" err="1"/>
              <a:t>создан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пользовательскому</a:t>
            </a:r>
            <a:r>
              <a:rPr dirty="0"/>
              <a:t> </a:t>
            </a:r>
            <a:r>
              <a:rPr dirty="0" err="1"/>
              <a:t>референсу</a:t>
            </a:r>
            <a:r>
              <a:rPr dirty="0"/>
              <a:t> «</a:t>
            </a:r>
            <a:r>
              <a:rPr dirty="0" err="1"/>
              <a:t>Траектория</a:t>
            </a:r>
            <a:r>
              <a:rPr dirty="0"/>
              <a:t> </a:t>
            </a:r>
            <a:r>
              <a:rPr dirty="0" err="1"/>
              <a:t>класса</a:t>
            </a:r>
            <a:r>
              <a:rPr dirty="0"/>
              <a:t>»: Фон_03_Типовой_3840x2160.png</a:t>
            </a:r>
          </a:p>
          <a:p>
            <a:r>
              <a:rPr dirty="0"/>
              <a:t>- </a:t>
            </a:r>
            <a:r>
              <a:rPr dirty="0" err="1"/>
              <a:t>Пользовательский</a:t>
            </a:r>
            <a:r>
              <a:rPr dirty="0"/>
              <a:t> </a:t>
            </a:r>
            <a:r>
              <a:rPr dirty="0" err="1"/>
              <a:t>логотип</a:t>
            </a:r>
            <a:r>
              <a:rPr dirty="0"/>
              <a:t>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01725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89878653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dirty="0"/>
              <a:t>[Sources]</a:t>
            </a:r>
          </a:p>
          <a:p>
            <a:r>
              <a:rPr dirty="0"/>
              <a:t>- </a:t>
            </a:r>
            <a:r>
              <a:rPr dirty="0" err="1"/>
              <a:t>Фон</a:t>
            </a:r>
            <a:r>
              <a:rPr dirty="0"/>
              <a:t> </a:t>
            </a:r>
            <a:r>
              <a:rPr dirty="0" err="1"/>
              <a:t>создан</a:t>
            </a:r>
            <a:r>
              <a:rPr dirty="0"/>
              <a:t> </a:t>
            </a:r>
            <a:r>
              <a:rPr dirty="0" err="1"/>
              <a:t>по</a:t>
            </a:r>
            <a:r>
              <a:rPr dirty="0"/>
              <a:t> </a:t>
            </a:r>
            <a:r>
              <a:rPr dirty="0" err="1"/>
              <a:t>пользовательскому</a:t>
            </a:r>
            <a:r>
              <a:rPr dirty="0"/>
              <a:t> </a:t>
            </a:r>
            <a:r>
              <a:rPr dirty="0" err="1"/>
              <a:t>референсу</a:t>
            </a:r>
            <a:r>
              <a:rPr dirty="0"/>
              <a:t> «</a:t>
            </a:r>
            <a:r>
              <a:rPr dirty="0" err="1"/>
              <a:t>Траектория</a:t>
            </a:r>
            <a:r>
              <a:rPr dirty="0"/>
              <a:t> </a:t>
            </a:r>
            <a:r>
              <a:rPr dirty="0" err="1"/>
              <a:t>класса</a:t>
            </a:r>
            <a:r>
              <a:rPr dirty="0"/>
              <a:t>»: Фон_03_Типовой_3840x2160.png</a:t>
            </a:r>
          </a:p>
          <a:p>
            <a:r>
              <a:rPr dirty="0"/>
              <a:t>- </a:t>
            </a:r>
            <a:r>
              <a:rPr dirty="0" err="1"/>
              <a:t>Пользовательский</a:t>
            </a:r>
            <a:r>
              <a:rPr dirty="0"/>
              <a:t> </a:t>
            </a:r>
            <a:r>
              <a:rPr dirty="0" err="1"/>
              <a:t>логотип</a:t>
            </a:r>
            <a:r>
              <a:rPr dirty="0"/>
              <a:t>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7615235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ru-RU"/>
              <a:t>[Sources]</a:t>
            </a:r>
          </a:p>
          <a:p>
            <a:r>
              <a:rPr lang="ru-RU"/>
              <a:t>- Фон создан по пользовательскому референсу «Траектория класса»: Фон_03_Типовой_3840x2160.png</a:t>
            </a:r>
          </a:p>
          <a:p>
            <a:r>
              <a:rPr lang="ru-RU"/>
              <a:t>- Пользовательский логотип: logo-final-white.png</a:t>
            </a:r>
            <a:endParaRPr lang="ru-RU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1756125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0016027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[Sources]</a:t>
            </a:r>
          </a:p>
          <a:p>
            <a:r>
              <a:t>- Фон создан по пользовательскому референсу «Траектория класса»: Фон_03_Типовой_3840x2160.png</a:t>
            </a:r>
          </a:p>
          <a:p>
            <a:r>
              <a:t>- Пользовательский логотип: logo-final-white.png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7688652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0"/>
            <a:ext cx="12192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861272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0" y="894"/>
            <a:ext cx="12192000" cy="68574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2332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 userDrawn="1">
          <p15:clr>
            <a:srgbClr val="FBAE40"/>
          </p15:clr>
        </p15:guide>
        <p15:guide id="2" pos="3840" userDrawn="1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microsoft.com/office/2007/relationships/hdphoto" Target="../media/hdphoto1.wdp"/><Relationship Id="rId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3.png"/><Relationship Id="rId4" Type="http://schemas.openxmlformats.org/officeDocument/2006/relationships/hyperlink" Target="https://tsvetkova-marina.tilda.ws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2694637" y="715920"/>
            <a:ext cx="1556559" cy="1572044"/>
          </a:xfrm>
          <a:prstGeom prst="rect">
            <a:avLst/>
          </a:prstGeom>
        </p:spPr>
      </p:pic>
      <p:sp>
        <p:nvSpPr>
          <p:cNvPr id="3" name="Название проекта — редактируемое поле">
            <a:extLst>
              <a:ext uri="{FF2B5EF4-FFF2-40B4-BE49-F238E27FC236}">
                <a16:creationId xmlns:a16="http://schemas.microsoft.com/office/drawing/2014/main" id="{7AB67A5B-ACFD-4B09-909C-B1BEE65B08F3}"/>
              </a:ext>
            </a:extLst>
          </p:cNvPr>
          <p:cNvSpPr>
            <a:spLocks noGrp="1"/>
          </p:cNvSpPr>
          <p:nvPr/>
        </p:nvSpPr>
        <p:spPr>
          <a:xfrm>
            <a:off x="-76860" y="2616848"/>
            <a:ext cx="7099554" cy="192003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 fontScale="58991" lnSpcReduction="20000"/>
          </a:bodyPr>
          <a:lstStyle/>
          <a:p>
            <a:pPr algn="ctr">
              <a:lnSpc>
                <a:spcPct val="120000"/>
              </a:lnSpc>
              <a:defRPr sz="5700" b="1" i="0">
                <a:solidFill>
                  <a:srgbClr val="FFFDF8"/>
                </a:solidFill>
                <a:latin typeface="Georgia"/>
                <a:ea typeface="Georgia"/>
                <a:cs typeface="Georgia"/>
              </a:defRPr>
            </a:pPr>
            <a:r>
              <a:rPr lang="ru-RU" sz="4200" b="1" i="0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ФОРУМ</a:t>
            </a:r>
            <a:br>
              <a:rPr lang="ru-RU" sz="5700" b="1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</a:br>
            <a:r>
              <a:rPr lang="ru-RU" sz="7500" b="1" i="0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КЛАССНЫХ РУКОВОДИТЕЛЕЙ</a:t>
            </a:r>
            <a:endParaRPr lang="ru-RU" sz="5700" b="1" i="0" dirty="0">
              <a:solidFill>
                <a:schemeClr val="bg1"/>
              </a:solidFill>
              <a:latin typeface="Georgia"/>
              <a:ea typeface="Georgia"/>
              <a:cs typeface="Georgia"/>
            </a:endParaRPr>
          </a:p>
        </p:txBody>
      </p:sp>
    </p:spTree>
    <p:extLst>
      <p:ext uri="{BB962C8B-B14F-4D97-AF65-F5344CB8AC3E}">
        <p14:creationId xmlns:p14="http://schemas.microsoft.com/office/powerpoint/2010/main" val="11521751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-7075" y="0"/>
            <a:ext cx="12192000" cy="6858000"/>
          </a:xfrm>
          <a:prstGeom prst="rect">
            <a:avLst/>
          </a:prstGeom>
        </p:spPr>
      </p:pic>
      <p:sp>
        <p:nvSpPr>
          <p:cNvPr id="2" name="Название выступления — редактируемое поле">
            <a:extLst>
              <a:ext uri="{FF2B5EF4-FFF2-40B4-BE49-F238E27FC236}">
                <a16:creationId xmlns:a16="http://schemas.microsoft.com/office/drawing/2014/main" id="{0D68F8B3-5B93-2D58-A842-DC26DDBE462C}"/>
              </a:ext>
            </a:extLst>
          </p:cNvPr>
          <p:cNvSpPr>
            <a:spLocks noGrp="1"/>
          </p:cNvSpPr>
          <p:nvPr/>
        </p:nvSpPr>
        <p:spPr>
          <a:xfrm>
            <a:off x="475310" y="2214129"/>
            <a:ext cx="5818117" cy="1733537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435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4000" b="1" i="0" dirty="0">
                <a:solidFill>
                  <a:schemeClr val="bg1"/>
                </a:solidFill>
                <a:latin typeface="Georgia"/>
                <a:ea typeface="Georgia"/>
                <a:cs typeface="Georgia"/>
              </a:rPr>
              <a:t>КАК ПОДДЕРЖАТЬ СЕМЬЮ УЧАСТНИКОВ СВО</a:t>
            </a: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9D5E074C-F91B-A4A4-4A31-0A74A4566CA8}"/>
              </a:ext>
            </a:extLst>
          </p:cNvPr>
          <p:cNvSpPr>
            <a:spLocks noGrp="1"/>
          </p:cNvSpPr>
          <p:nvPr/>
        </p:nvSpPr>
        <p:spPr>
          <a:xfrm>
            <a:off x="660218" y="4256087"/>
            <a:ext cx="272415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Имя спикера — редактируемое поле">
            <a:extLst>
              <a:ext uri="{FF2B5EF4-FFF2-40B4-BE49-F238E27FC236}">
                <a16:creationId xmlns:a16="http://schemas.microsoft.com/office/drawing/2014/main" id="{9EFF9BDE-8AD0-98AC-76AC-3BCC664D90B6}"/>
              </a:ext>
            </a:extLst>
          </p:cNvPr>
          <p:cNvSpPr>
            <a:spLocks noGrp="1"/>
          </p:cNvSpPr>
          <p:nvPr/>
        </p:nvSpPr>
        <p:spPr>
          <a:xfrm>
            <a:off x="1003119" y="3404615"/>
            <a:ext cx="4762500" cy="574676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2400" b="1" i="0">
                <a:solidFill>
                  <a:srgbClr val="082D57"/>
                </a:solidFill>
                <a:latin typeface="Arial"/>
                <a:ea typeface="Arial"/>
                <a:cs typeface="Arial"/>
              </a:defRPr>
            </a:pPr>
            <a:endParaRPr sz="2400" b="1" i="0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Должность и организация — редактируемое поле">
            <a:extLst>
              <a:ext uri="{FF2B5EF4-FFF2-40B4-BE49-F238E27FC236}">
                <a16:creationId xmlns:a16="http://schemas.microsoft.com/office/drawing/2014/main" id="{6A2CA79D-4FEB-188C-B580-B425AE4F1139}"/>
              </a:ext>
            </a:extLst>
          </p:cNvPr>
          <p:cNvSpPr>
            <a:spLocks noGrp="1"/>
          </p:cNvSpPr>
          <p:nvPr/>
        </p:nvSpPr>
        <p:spPr>
          <a:xfrm>
            <a:off x="1003119" y="3979291"/>
            <a:ext cx="4953000" cy="55359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sz="1650" b="0" i="0" dirty="0">
              <a:solidFill>
                <a:schemeClr val="bg1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A009CEB6-2B99-0511-07BE-267E4C8DE87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/>
        </p:blipFill>
        <p:spPr>
          <a:xfrm>
            <a:off x="1073871" y="546746"/>
            <a:ext cx="1415054" cy="14291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56390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Название выступления — редактируемое поле">
            <a:extLst>
              <a:ext uri="{FF2B5EF4-FFF2-40B4-BE49-F238E27FC236}">
                <a16:creationId xmlns:a16="http://schemas.microsoft.com/office/drawing/2014/main" id="{A203019B-C25D-4AFD-8960-C44596AEA8D0}"/>
              </a:ext>
            </a:extLst>
          </p:cNvPr>
          <p:cNvSpPr>
            <a:spLocks noGrp="1"/>
          </p:cNvSpPr>
          <p:nvPr/>
        </p:nvSpPr>
        <p:spPr>
          <a:xfrm>
            <a:off x="1223889" y="1825644"/>
            <a:ext cx="6120340" cy="172402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435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200" b="1" i="0" dirty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Как помочь ребёнку в моменте: подсказки классному руководителю</a:t>
            </a:r>
            <a:endParaRPr sz="32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6" name="Золотой разделитель">
            <a:extLst>
              <a:ext uri="{FF2B5EF4-FFF2-40B4-BE49-F238E27FC236}">
                <a16:creationId xmlns:a16="http://schemas.microsoft.com/office/drawing/2014/main" id="{F8F85371-7FD9-4954-BE89-28194435DCA4}"/>
              </a:ext>
            </a:extLst>
          </p:cNvPr>
          <p:cNvSpPr>
            <a:spLocks noGrp="1"/>
          </p:cNvSpPr>
          <p:nvPr/>
        </p:nvSpPr>
        <p:spPr>
          <a:xfrm>
            <a:off x="1929551" y="3549666"/>
            <a:ext cx="2787592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7" name="Имя спикера — редактируемое поле">
            <a:extLst>
              <a:ext uri="{FF2B5EF4-FFF2-40B4-BE49-F238E27FC236}">
                <a16:creationId xmlns:a16="http://schemas.microsoft.com/office/drawing/2014/main" id="{05896C2E-823C-488E-A501-764EEF09C877}"/>
              </a:ext>
            </a:extLst>
          </p:cNvPr>
          <p:cNvSpPr>
            <a:spLocks noGrp="1"/>
          </p:cNvSpPr>
          <p:nvPr/>
        </p:nvSpPr>
        <p:spPr>
          <a:xfrm>
            <a:off x="1669142" y="3797315"/>
            <a:ext cx="5457371" cy="4190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l">
              <a:defRPr sz="2400" b="1" i="0">
                <a:solidFill>
                  <a:srgbClr val="082D57"/>
                </a:solidFill>
                <a:latin typeface="Arial"/>
                <a:ea typeface="Arial"/>
                <a:cs typeface="Arial"/>
              </a:defRPr>
            </a:pPr>
            <a:r>
              <a:rPr lang="ru-RU" sz="2400" b="1" i="0" dirty="0">
                <a:solidFill>
                  <a:srgbClr val="082D57"/>
                </a:solidFill>
                <a:latin typeface="Georgia" panose="02040502050405020303" pitchFamily="18" charset="0"/>
                <a:ea typeface="Arial"/>
                <a:cs typeface="Arial"/>
              </a:rPr>
              <a:t>   Цветкова Марина Викторовна</a:t>
            </a:r>
            <a:endParaRPr sz="2400" b="1" i="0" dirty="0">
              <a:solidFill>
                <a:srgbClr val="082D57"/>
              </a:solidFill>
              <a:latin typeface="Georgia" panose="02040502050405020303" pitchFamily="18" charset="0"/>
              <a:ea typeface="Arial"/>
              <a:cs typeface="Arial"/>
            </a:endParaRPr>
          </a:p>
        </p:txBody>
      </p:sp>
      <p:sp>
        <p:nvSpPr>
          <p:cNvPr id="8" name="Должность и организация — редактируемое поле">
            <a:extLst>
              <a:ext uri="{FF2B5EF4-FFF2-40B4-BE49-F238E27FC236}">
                <a16:creationId xmlns:a16="http://schemas.microsoft.com/office/drawing/2014/main" id="{2FFBE0C2-0748-4702-8F13-A10111DDB143}"/>
              </a:ext>
            </a:extLst>
          </p:cNvPr>
          <p:cNvSpPr>
            <a:spLocks noGrp="1"/>
          </p:cNvSpPr>
          <p:nvPr/>
        </p:nvSpPr>
        <p:spPr>
          <a:xfrm>
            <a:off x="1669142" y="4216415"/>
            <a:ext cx="5457371" cy="419099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rmAutofit/>
          </a:bodyPr>
          <a:lstStyle/>
          <a:p>
            <a:pPr algn="l">
              <a:defRPr sz="16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r>
              <a:rPr lang="ru-RU" b="0" i="0" dirty="0">
                <a:solidFill>
                  <a:srgbClr val="445366"/>
                </a:solidFill>
                <a:latin typeface="Georgia" panose="02040502050405020303" pitchFamily="18" charset="0"/>
                <a:ea typeface="Arial"/>
                <a:cs typeface="Arial"/>
              </a:rPr>
              <a:t>     Педагог-психолог МБОУ Видновской СОШ № 7</a:t>
            </a:r>
            <a:endParaRPr b="0" i="0" dirty="0">
              <a:solidFill>
                <a:srgbClr val="445366"/>
              </a:solidFill>
              <a:latin typeface="Georgia" panose="02040502050405020303" pitchFamily="18" charset="0"/>
              <a:ea typeface="Arial"/>
              <a:cs typeface="Arial"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3"/>
          <a:stretch/>
        </p:blipFill>
        <p:spPr>
          <a:xfrm>
            <a:off x="1835490" y="355021"/>
            <a:ext cx="1456136" cy="1470622"/>
          </a:xfrm>
          <a:prstGeom prst="rect">
            <a:avLst/>
          </a:prstGeom>
        </p:spPr>
      </p:pic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851D50D-73B7-4E13-A4BE-8125D3834D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850" y="575581"/>
            <a:ext cx="4095150" cy="591624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236679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116279" y="501198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ctr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en-US" sz="6000" b="1" i="0" u="sng" dirty="0" err="1">
                <a:solidFill>
                  <a:srgbClr val="06244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Georgia"/>
                <a:cs typeface="Georgia"/>
              </a:rPr>
              <a:t>Hibuki</a:t>
            </a:r>
            <a:r>
              <a:rPr lang="en-US" sz="6000" b="1" i="0" u="sng" dirty="0">
                <a:solidFill>
                  <a:srgbClr val="06244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Georgia"/>
                <a:cs typeface="Georgia"/>
              </a:rPr>
              <a:t>-</a:t>
            </a:r>
            <a:r>
              <a:rPr lang="ru-RU" sz="6000" b="1" i="0" u="sng" dirty="0">
                <a:solidFill>
                  <a:srgbClr val="06244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Georgia"/>
                <a:cs typeface="Georgia"/>
              </a:rPr>
              <a:t>терапия </a:t>
            </a:r>
          </a:p>
          <a:p>
            <a:pPr algn="ctr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4000" b="1" i="0" dirty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— </a:t>
            </a:r>
          </a:p>
          <a:p>
            <a:pPr algn="ctr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4000" b="1" i="0" dirty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метод психологической помощи, детям, пострадавшим от травм.</a:t>
            </a:r>
            <a:endParaRPr sz="40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pic>
        <p:nvPicPr>
          <p:cNvPr id="1026" name="Picture 2" descr="Picture background">
            <a:extLst>
              <a:ext uri="{FF2B5EF4-FFF2-40B4-BE49-F238E27FC236}">
                <a16:creationId xmlns:a16="http://schemas.microsoft.com/office/drawing/2014/main" id="{D2D47532-0424-40AB-A761-E3EC37948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alphaModFix/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066" b="99437" l="4375" r="91500">
                        <a14:foregroundMark x1="23750" y1="20075" x2="41750" y2="19137"/>
                        <a14:foregroundMark x1="41750" y1="19137" x2="53125" y2="10882"/>
                        <a14:foregroundMark x1="26250" y1="6004" x2="30875" y2="5629"/>
                        <a14:foregroundMark x1="42875" y1="4690" x2="54375" y2="5066"/>
                        <a14:foregroundMark x1="54375" y1="5066" x2="54875" y2="5629"/>
                        <a14:foregroundMark x1="42500" y1="35084" x2="44000" y2="19700"/>
                        <a14:foregroundMark x1="44000" y1="19700" x2="44750" y2="18762"/>
                        <a14:foregroundMark x1="19375" y1="45591" x2="19125" y2="58912"/>
                        <a14:foregroundMark x1="19125" y1="58912" x2="24750" y2="66041"/>
                        <a14:foregroundMark x1="24750" y1="66041" x2="26250" y2="66979"/>
                        <a14:foregroundMark x1="22250" y1="42214" x2="14375" y2="48968"/>
                        <a14:foregroundMark x1="14375" y1="48968" x2="15860" y2="58841"/>
                        <a14:foregroundMark x1="20839" y1="64380" x2="25250" y2="67917"/>
                        <a14:foregroundMark x1="54375" y1="54409" x2="61750" y2="44465"/>
                        <a14:foregroundMark x1="61750" y1="44465" x2="60625" y2="37523"/>
                        <a14:foregroundMark x1="41500" y1="88931" x2="46500" y2="98499"/>
                        <a14:foregroundMark x1="55875" y1="86116" x2="61424" y2="92065"/>
                        <a14:foregroundMark x1="81750" y1="64728" x2="88750" y2="72420"/>
                        <a14:foregroundMark x1="88750" y1="72420" x2="89625" y2="75797"/>
                        <a14:foregroundMark x1="83391" y1="63628" x2="91500" y2="78799"/>
                        <a14:foregroundMark x1="68403" y1="41296" x2="68845" y2="41371"/>
                        <a14:foregroundMark x1="18849" y1="32859" x2="64177" y2="40576"/>
                        <a14:foregroundMark x1="85265" y1="63660" x2="88375" y2="70732"/>
                        <a14:foregroundMark x1="57682" y1="84443" x2="56875" y2="84803"/>
                        <a14:foregroundMark x1="88375" y1="70732" x2="83912" y2="72726"/>
                        <a14:foregroundMark x1="37916" y1="83289" x2="37375" y2="83246"/>
                        <a14:foregroundMark x1="45120" y1="83864" x2="38369" y2="83325"/>
                        <a14:foregroundMark x1="56875" y1="84803" x2="49936" y2="84249"/>
                        <a14:foregroundMark x1="13026" y1="58901" x2="12750" y2="58161"/>
                        <a14:foregroundMark x1="12750" y1="58161" x2="13490" y2="48329"/>
                        <a14:foregroundMark x1="54625" y1="93058" x2="63500" y2="96623"/>
                        <a14:foregroundMark x1="63500" y1="96623" x2="60625" y2="90994"/>
                        <a14:foregroundMark x1="60125" y1="89869" x2="67250" y2="96623"/>
                        <a14:foregroundMark x1="60125" y1="87054" x2="68125" y2="96623"/>
                        <a14:foregroundMark x1="68125" y1="96623" x2="67500" y2="99437"/>
                        <a14:foregroundMark x1="14875" y1="59287" x2="19125" y2="65666"/>
                        <a14:backgroundMark x1="15625" y1="30582" x2="11625" y2="38462"/>
                        <a14:backgroundMark x1="14625" y1="38837" x2="14000" y2="41839"/>
                        <a14:backgroundMark x1="14375" y1="41276" x2="11875" y2="46904"/>
                        <a14:backgroundMark x1="12750" y1="44465" x2="13750" y2="41651"/>
                        <a14:backgroundMark x1="9125" y1="29644" x2="18375" y2="33771"/>
                        <a14:backgroundMark x1="11250" y1="30957" x2="3875" y2="30394"/>
                        <a14:backgroundMark x1="3875" y1="30394" x2="3875" y2="30394"/>
                        <a14:backgroundMark x1="69250" y1="37899" x2="82875" y2="53283"/>
                        <a14:backgroundMark x1="82875" y1="53283" x2="84250" y2="53846"/>
                        <a14:backgroundMark x1="62125" y1="23452" x2="66500" y2="38649"/>
                        <a14:backgroundMark x1="66500" y1="38649" x2="65000" y2="54972"/>
                        <a14:backgroundMark x1="65000" y1="54972" x2="66125" y2="56660"/>
                        <a14:backgroundMark x1="74250" y1="48405" x2="83750" y2="59475"/>
                        <a14:backgroundMark x1="71250" y1="70169" x2="81125" y2="75797"/>
                        <a14:backgroundMark x1="83000" y1="60413" x2="86250" y2="61726"/>
                        <a14:backgroundMark x1="70500" y1="67917" x2="80375" y2="71482"/>
                        <a14:backgroundMark x1="80375" y1="71482" x2="83000" y2="75985"/>
                        <a14:backgroundMark x1="71875" y1="74109" x2="74000" y2="81614"/>
                        <a14:backgroundMark x1="76750" y1="75047" x2="78625" y2="78799"/>
                        <a14:backgroundMark x1="77750" y1="75047" x2="77375" y2="78799"/>
                        <a14:backgroundMark x1="70625" y1="78236" x2="71125" y2="80113"/>
                        <a14:backgroundMark x1="46000" y1="563" x2="53625" y2="1501"/>
                        <a14:backgroundMark x1="19750" y1="73921" x2="36250" y2="85178"/>
                        <a14:backgroundMark x1="19375" y1="78799" x2="25000" y2="86304"/>
                        <a14:backgroundMark x1="19750" y1="77298" x2="26000" y2="82364"/>
                        <a14:backgroundMark x1="26000" y1="82364" x2="31500" y2="84240"/>
                        <a14:backgroundMark x1="37500" y1="84803" x2="38375" y2="83302"/>
                        <a14:backgroundMark x1="57500" y1="69794" x2="69125" y2="87992"/>
                        <a14:backgroundMark x1="69125" y1="87992" x2="72375" y2="90807"/>
                        <a14:backgroundMark x1="58375" y1="80488" x2="61012" y2="85859"/>
                        <a14:backgroundMark x1="67750" y1="78612" x2="68375" y2="85178"/>
                        <a14:backgroundMark x1="62125" y1="81051" x2="63375" y2="84803"/>
                        <a14:backgroundMark x1="46000" y1="79174" x2="50875" y2="94747"/>
                        <a14:backgroundMark x1="50875" y1="94747" x2="51625" y2="95497"/>
                        <a14:backgroundMark x1="18814" y1="66033" x2="23375" y2="71107"/>
                        <a14:backgroundMark x1="12750" y1="59287" x2="13843" y2="60503"/>
                        <a14:backgroundMark x1="14625" y1="66792" x2="19875" y2="76735"/>
                      </a14:backgroundRemoval>
                    </a14:imgEffect>
                    <a14:imgEffect>
                      <a14:artisticTexturizer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26198" y="3355373"/>
            <a:ext cx="5257227" cy="35026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340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-985617" y="646574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ctr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en-US" sz="4000" b="1" i="0" u="sng" dirty="0" err="1">
                <a:solidFill>
                  <a:srgbClr val="06244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Georgia"/>
                <a:cs typeface="Georgia"/>
              </a:rPr>
              <a:t>Hibuki</a:t>
            </a:r>
            <a:r>
              <a:rPr lang="en-US" sz="4000" b="1" i="0" u="sng" dirty="0">
                <a:solidFill>
                  <a:srgbClr val="06244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Georgia"/>
                <a:cs typeface="Georgia"/>
              </a:rPr>
              <a:t>-</a:t>
            </a:r>
            <a:r>
              <a:rPr lang="ru-RU" sz="4000" b="1" i="0" u="sng" dirty="0">
                <a:solidFill>
                  <a:srgbClr val="062447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Georgia"/>
                <a:ea typeface="Georgia"/>
                <a:cs typeface="Georgia"/>
              </a:rPr>
              <a:t>терапия </a:t>
            </a: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:a16="http://schemas.microsoft.com/office/drawing/2014/main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5065486" y="1885950"/>
            <a:ext cx="4669064" cy="3562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algn="l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pic>
        <p:nvPicPr>
          <p:cNvPr id="17" name="Рисунок 16">
            <a:extLst>
              <a:ext uri="{FF2B5EF4-FFF2-40B4-BE49-F238E27FC236}">
                <a16:creationId xmlns:a16="http://schemas.microsoft.com/office/drawing/2014/main" id="{5EE3CBA1-20CE-4155-998E-7BF89B60F1A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71322" y="4177392"/>
            <a:ext cx="4520678" cy="25418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2617C42-7041-412D-B49D-777FCAEE8E67}"/>
              </a:ext>
            </a:extLst>
          </p:cNvPr>
          <p:cNvSpPr txBox="1"/>
          <p:nvPr/>
        </p:nvSpPr>
        <p:spPr>
          <a:xfrm>
            <a:off x="857249" y="1578898"/>
            <a:ext cx="7973930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Разработан в </a:t>
            </a:r>
            <a:r>
              <a:rPr lang="ru-RU" sz="2800" b="1" u="sng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Израиле в 2006 году;</a:t>
            </a:r>
            <a:endParaRPr lang="ru-RU" sz="2800" dirty="0">
              <a:solidFill>
                <a:schemeClr val="accent1">
                  <a:lumMod val="50000"/>
                </a:schemeClr>
              </a:solidFill>
              <a:latin typeface="Georgia" panose="02040502050405020303" pitchFamily="18" charset="0"/>
              <a:cs typeface="Times New Roman" panose="02020603050405020304" pitchFamily="18" charset="0"/>
            </a:endParaRP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Инструмент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— плюшевая собака с грустными глазами и длинными лапами;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800" b="1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Цель</a:t>
            </a: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 — восстановление психики без фокуса на травме;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ru-RU" sz="28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Работает через </a:t>
            </a:r>
            <a:r>
              <a:rPr lang="ru-RU" sz="2800" u="sng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игру, искусство, диалог.</a:t>
            </a:r>
          </a:p>
        </p:txBody>
      </p:sp>
    </p:spTree>
    <p:extLst>
      <p:ext uri="{BB962C8B-B14F-4D97-AF65-F5344CB8AC3E}">
        <p14:creationId xmlns:p14="http://schemas.microsoft.com/office/powerpoint/2010/main" val="15617743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726829" y="713496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600" b="1" i="0" dirty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Условия использования</a:t>
            </a: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:a16="http://schemas.microsoft.com/office/drawing/2014/main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5065486" y="1885950"/>
            <a:ext cx="4669064" cy="3562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algn="l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graphicFrame>
        <p:nvGraphicFramePr>
          <p:cNvPr id="6" name="Таблица 6">
            <a:extLst>
              <a:ext uri="{FF2B5EF4-FFF2-40B4-BE49-F238E27FC236}">
                <a16:creationId xmlns:a16="http://schemas.microsoft.com/office/drawing/2014/main" id="{556AEF9D-DAFC-4A02-BD86-79AA9F1589A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35225046"/>
              </p:ext>
            </p:extLst>
          </p:nvPr>
        </p:nvGraphicFramePr>
        <p:xfrm>
          <a:off x="604911" y="1712741"/>
          <a:ext cx="10944664" cy="2535683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5148775">
                  <a:extLst>
                    <a:ext uri="{9D8B030D-6E8A-4147-A177-3AD203B41FA5}">
                      <a16:colId xmlns:a16="http://schemas.microsoft.com/office/drawing/2014/main" val="3896399808"/>
                    </a:ext>
                  </a:extLst>
                </a:gridCol>
                <a:gridCol w="5795889">
                  <a:extLst>
                    <a:ext uri="{9D8B030D-6E8A-4147-A177-3AD203B41FA5}">
                      <a16:colId xmlns:a16="http://schemas.microsoft.com/office/drawing/2014/main" val="3336105741"/>
                    </a:ext>
                  </a:extLst>
                </a:gridCol>
              </a:tblGrid>
              <a:tr h="2535683">
                <a:tc>
                  <a:txBody>
                    <a:bodyPr/>
                    <a:lstStyle/>
                    <a:p>
                      <a:pPr algn="ctr"/>
                      <a:r>
                        <a:rPr lang="ru-RU" sz="2400" b="1" u="sng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  <a:ea typeface="+mn-ea"/>
                          <a:cs typeface="Times New Roman" panose="02020603050405020304" pitchFamily="18" charset="0"/>
                        </a:rPr>
                        <a:t>Симптомы:</a:t>
                      </a:r>
                    </a:p>
                    <a:p>
                      <a:pPr marL="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2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  <a:ea typeface="+mn-ea"/>
                          <a:cs typeface="Times New Roman" panose="02020603050405020304" pitchFamily="18" charset="0"/>
                        </a:rPr>
                        <a:t>Нарушения сна</a:t>
                      </a:r>
                    </a:p>
                    <a:p>
                      <a:pPr marL="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2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  <a:ea typeface="+mn-ea"/>
                          <a:cs typeface="Times New Roman" panose="02020603050405020304" pitchFamily="18" charset="0"/>
                        </a:rPr>
                        <a:t>Страхи, тревожность</a:t>
                      </a:r>
                    </a:p>
                    <a:p>
                      <a:pPr marL="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2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  <a:ea typeface="+mn-ea"/>
                          <a:cs typeface="Times New Roman" panose="02020603050405020304" pitchFamily="18" charset="0"/>
                        </a:rPr>
                        <a:t>Замкнутость, агрессивность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algn="ctr">
                        <a:buNone/>
                      </a:pPr>
                      <a:r>
                        <a:rPr lang="ru-RU" sz="2400" b="1" u="sng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  <a:ea typeface="+mn-ea"/>
                          <a:cs typeface="Times New Roman" panose="02020603050405020304" pitchFamily="18" charset="0"/>
                        </a:rPr>
                        <a:t>Ситуации:</a:t>
                      </a:r>
                    </a:p>
                    <a:p>
                      <a:pPr marL="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2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  <a:ea typeface="+mn-ea"/>
                          <a:cs typeface="Times New Roman" panose="02020603050405020304" pitchFamily="18" charset="0"/>
                        </a:rPr>
                        <a:t>Трудная адаптация</a:t>
                      </a:r>
                    </a:p>
                    <a:p>
                      <a:pPr marL="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2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  <a:ea typeface="+mn-ea"/>
                          <a:cs typeface="Times New Roman" panose="02020603050405020304" pitchFamily="18" charset="0"/>
                        </a:rPr>
                        <a:t>Новый коллектив</a:t>
                      </a:r>
                    </a:p>
                    <a:p>
                      <a:pPr marL="0" indent="-285750" algn="l" defTabSz="914400" rtl="0" eaLnBrk="1" latinLnBrk="0" hangingPunct="1">
                        <a:buFont typeface="Arial" panose="020B0604020202020204" pitchFamily="34" charset="0"/>
                        <a:buChar char="•"/>
                      </a:pPr>
                      <a:r>
                        <a:rPr lang="ru-RU" sz="24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  <a:ea typeface="+mn-ea"/>
                          <a:cs typeface="Times New Roman" panose="02020603050405020304" pitchFamily="18" charset="0"/>
                        </a:rPr>
                        <a:t>Пережитые травмирующие события</a:t>
                      </a:r>
                    </a:p>
                    <a:p>
                      <a:endParaRPr lang="ru-RU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1636691"/>
                  </a:ext>
                </a:extLst>
              </a:tr>
            </a:tbl>
          </a:graphicData>
        </a:graphic>
      </p:graphicFrame>
      <p:sp>
        <p:nvSpPr>
          <p:cNvPr id="11" name="TextBox 10">
            <a:extLst>
              <a:ext uri="{FF2B5EF4-FFF2-40B4-BE49-F238E27FC236}">
                <a16:creationId xmlns:a16="http://schemas.microsoft.com/office/drawing/2014/main" id="{3432155D-0167-41CF-9234-09D67524FCC9}"/>
              </a:ext>
            </a:extLst>
          </p:cNvPr>
          <p:cNvSpPr txBox="1"/>
          <p:nvPr/>
        </p:nvSpPr>
        <p:spPr>
          <a:xfrm>
            <a:off x="3638467" y="3894481"/>
            <a:ext cx="4669064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000" b="1" u="sng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Возраст: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 от 4 до 16 лет</a:t>
            </a:r>
            <a:br>
              <a:rPr lang="ru-RU" sz="20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</a:br>
            <a:r>
              <a:rPr lang="ru-RU" sz="2000" b="1" u="sng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Курс:</a:t>
            </a:r>
            <a:r>
              <a:rPr lang="ru-RU" sz="20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 1–2 сеанса / 8–10 сеансов</a:t>
            </a:r>
          </a:p>
        </p:txBody>
      </p:sp>
      <p:pic>
        <p:nvPicPr>
          <p:cNvPr id="2052" name="Picture 4" descr="Picture background">
            <a:extLst>
              <a:ext uri="{FF2B5EF4-FFF2-40B4-BE49-F238E27FC236}">
                <a16:creationId xmlns:a16="http://schemas.microsoft.com/office/drawing/2014/main" id="{2080920F-4796-4D05-889D-97DD43A8154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8333" b="93750" l="9871" r="89953">
                        <a14:foregroundMark x1="35605" y1="85938" x2="40717" y2="92604"/>
                        <a14:foregroundMark x1="40717" y1="92604" x2="41833" y2="93125"/>
                        <a14:foregroundMark x1="39718" y1="92708" x2="33255" y2="89010"/>
                        <a14:foregroundMark x1="32550" y1="89844" x2="32550" y2="89844"/>
                        <a14:foregroundMark x1="38367" y1="93542" x2="38367" y2="93542"/>
                        <a14:foregroundMark x1="34195" y1="90677" x2="41363" y2="93750"/>
                        <a14:foregroundMark x1="28143" y1="8333" x2="37192" y2="10365"/>
                        <a14:foregroundMark x1="39894" y1="10365" x2="40776" y2="916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49409" y="3667125"/>
            <a:ext cx="2861711" cy="32278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442986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805470" y="266194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4000" b="1" dirty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Принципы и механизмы реализации</a:t>
            </a:r>
            <a:endParaRPr lang="ru-RU" sz="40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:a16="http://schemas.microsoft.com/office/drawing/2014/main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5065486" y="1885950"/>
            <a:ext cx="4669064" cy="3562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algn="l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870E8D1-8F80-40D3-9F4C-C43A66BEA3EA}"/>
              </a:ext>
            </a:extLst>
          </p:cNvPr>
          <p:cNvSpPr txBox="1"/>
          <p:nvPr/>
        </p:nvSpPr>
        <p:spPr>
          <a:xfrm>
            <a:off x="130220" y="1749727"/>
            <a:ext cx="6098344" cy="10772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«Ребёнок не говорит о себе —</a:t>
            </a:r>
            <a:br>
              <a:rPr lang="ru-RU" sz="32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</a:b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он говорит о 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Хибуки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…»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10BC47B-5DA5-4BF2-9195-3130F4D64073}"/>
              </a:ext>
            </a:extLst>
          </p:cNvPr>
          <p:cNvSpPr txBox="1"/>
          <p:nvPr/>
        </p:nvSpPr>
        <p:spPr>
          <a:xfrm>
            <a:off x="5730227" y="3235613"/>
            <a:ext cx="6098344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b="1" i="1" u="sng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Механизм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: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Безопасная проекция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Метафора вместо прямой диагностики</a:t>
            </a:r>
          </a:p>
          <a:p>
            <a:pPr algn="ctr">
              <a:buFont typeface="Arial" panose="020B0604020202020204" pitchFamily="34" charset="0"/>
              <a:buChar char="•"/>
            </a:pP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Экологичный вход в контакт</a:t>
            </a:r>
          </a:p>
          <a:p>
            <a:br>
              <a:rPr lang="ru-RU" dirty="0"/>
            </a:br>
            <a:endParaRPr lang="ru-RU" dirty="0"/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10572318-1A99-4703-93F6-484ECD3888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7929" y="2963167"/>
            <a:ext cx="5087071" cy="26646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24752407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857250" y="246413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rmAutofit/>
          </a:bodyPr>
          <a:lstStyle/>
          <a:p>
            <a:pPr algn="l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3900" b="1" dirty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Структура занятия</a:t>
            </a:r>
            <a:endParaRPr lang="ru-RU" sz="39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57250" y="1015292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:a16="http://schemas.microsoft.com/office/drawing/2014/main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5065486" y="1885950"/>
            <a:ext cx="4669064" cy="3562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algn="l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8BC307BA-0FCB-4044-9724-E76AD04F387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58254966"/>
              </p:ext>
            </p:extLst>
          </p:nvPr>
        </p:nvGraphicFramePr>
        <p:xfrm>
          <a:off x="857250" y="1191649"/>
          <a:ext cx="6524241" cy="5528487"/>
        </p:xfrm>
        <a:graphic>
          <a:graphicData uri="http://schemas.openxmlformats.org/drawingml/2006/table">
            <a:tbl>
              <a:tblPr>
                <a:tableStyleId>{5DA37D80-6434-44D0-A028-1B22A696006F}</a:tableStyleId>
              </a:tblPr>
              <a:tblGrid>
                <a:gridCol w="2174747">
                  <a:extLst>
                    <a:ext uri="{9D8B030D-6E8A-4147-A177-3AD203B41FA5}">
                      <a16:colId xmlns:a16="http://schemas.microsoft.com/office/drawing/2014/main" val="1157857122"/>
                    </a:ext>
                  </a:extLst>
                </a:gridCol>
                <a:gridCol w="2174747">
                  <a:extLst>
                    <a:ext uri="{9D8B030D-6E8A-4147-A177-3AD203B41FA5}">
                      <a16:colId xmlns:a16="http://schemas.microsoft.com/office/drawing/2014/main" val="325501202"/>
                    </a:ext>
                  </a:extLst>
                </a:gridCol>
                <a:gridCol w="2174747">
                  <a:extLst>
                    <a:ext uri="{9D8B030D-6E8A-4147-A177-3AD203B41FA5}">
                      <a16:colId xmlns:a16="http://schemas.microsoft.com/office/drawing/2014/main" val="20027702"/>
                    </a:ext>
                  </a:extLst>
                </a:gridCol>
              </a:tblGrid>
              <a:tr h="581048"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u="sng" kern="120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anose="02040502050405020303" pitchFamily="18" charset="0"/>
                        </a:rPr>
                        <a:t>Этап</a:t>
                      </a:r>
                      <a:endParaRPr lang="ru-RU" sz="1800" b="1" i="1" u="sng" kern="120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anose="02040502050405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u="sng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anose="02040502050405020303" pitchFamily="18" charset="0"/>
                        </a:rPr>
                        <a:t>Время</a:t>
                      </a:r>
                      <a:endParaRPr lang="ru-RU" sz="1800" b="1" i="1" u="sng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anose="02040502050405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b="1" i="1" u="sng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  <a:latin typeface="Georgia" panose="02040502050405020303" pitchFamily="18" charset="0"/>
                        </a:rPr>
                        <a:t>Задача</a:t>
                      </a:r>
                      <a:endParaRPr lang="ru-RU" sz="1800" b="1" i="1" u="sng" kern="1200" dirty="0">
                        <a:solidFill>
                          <a:schemeClr val="accent1">
                            <a:lumMod val="50000"/>
                          </a:schemeClr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Georgia" panose="02040502050405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extLst>
                  <a:ext uri="{0D108BD9-81ED-4DB2-BD59-A6C34878D82A}">
                    <a16:rowId xmlns:a16="http://schemas.microsoft.com/office/drawing/2014/main" val="2459136065"/>
                  </a:ext>
                </a:extLst>
              </a:tr>
              <a:tr h="923961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1. Вход в тему</a:t>
                      </a:r>
                      <a:endParaRPr lang="ru-RU" sz="180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1,5 мин</a:t>
                      </a:r>
                      <a:endParaRPr lang="ru-RU" sz="180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Легенда о спецагенте</a:t>
                      </a:r>
                      <a:endParaRPr lang="ru-RU" sz="18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4165730384"/>
                  </a:ext>
                </a:extLst>
              </a:tr>
              <a:tr h="923961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2. Мини-диагностика</a:t>
                      </a:r>
                      <a:endParaRPr lang="ru-RU" sz="180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2 мин</a:t>
                      </a:r>
                      <a:endParaRPr lang="ru-RU" sz="18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Проекция чувств</a:t>
                      </a:r>
                      <a:endParaRPr lang="ru-RU" sz="18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2780908536"/>
                  </a:ext>
                </a:extLst>
              </a:tr>
              <a:tr h="923961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3. Квест</a:t>
                      </a:r>
                      <a:endParaRPr lang="ru-RU" sz="180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6–7 мин</a:t>
                      </a:r>
                      <a:endParaRPr lang="ru-RU" sz="180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Три шага навигатора</a:t>
                      </a:r>
                      <a:endParaRPr lang="ru-RU" sz="180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2548323633"/>
                  </a:ext>
                </a:extLst>
              </a:tr>
              <a:tr h="581048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4. Рефлексия</a:t>
                      </a:r>
                      <a:endParaRPr lang="ru-RU" sz="18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2 мин</a:t>
                      </a:r>
                      <a:endParaRPr lang="ru-RU" sz="180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Агент на связи</a:t>
                      </a:r>
                      <a:endParaRPr lang="ru-RU" sz="18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4220795756"/>
                  </a:ext>
                </a:extLst>
              </a:tr>
              <a:tr h="923961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5. Педагогический контекст</a:t>
                      </a:r>
                      <a:endParaRPr lang="ru-RU" sz="180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1,5 мин</a:t>
                      </a:r>
                      <a:endParaRPr lang="ru-RU" sz="18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Выход на класс</a:t>
                      </a:r>
                      <a:endParaRPr lang="ru-RU" sz="180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2004507835"/>
                  </a:ext>
                </a:extLst>
              </a:tr>
              <a:tr h="581048"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6. Финал</a:t>
                      </a:r>
                      <a:endParaRPr lang="ru-RU" sz="18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R="152400" marT="95250" marB="952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1 мин</a:t>
                      </a:r>
                      <a:endParaRPr lang="ru-RU" sz="1800" kern="120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52400" marR="152400" marT="95250" marB="9525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kern="1200" dirty="0">
                          <a:solidFill>
                            <a:schemeClr val="accent1">
                              <a:lumMod val="50000"/>
                            </a:schemeClr>
                          </a:solidFill>
                          <a:latin typeface="Georgia" panose="02040502050405020303" pitchFamily="18" charset="0"/>
                        </a:rPr>
                        <a:t>Код доступа</a:t>
                      </a:r>
                      <a:endParaRPr lang="ru-RU" sz="1800" kern="1200" dirty="0">
                        <a:solidFill>
                          <a:schemeClr val="accent1">
                            <a:lumMod val="50000"/>
                          </a:schemeClr>
                        </a:solidFill>
                        <a:latin typeface="Georgia" panose="02040502050405020303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 marL="152400" marT="95250" marB="95250" anchor="ctr"/>
                </a:tc>
                <a:extLst>
                  <a:ext uri="{0D108BD9-81ED-4DB2-BD59-A6C34878D82A}">
                    <a16:rowId xmlns:a16="http://schemas.microsoft.com/office/drawing/2014/main" val="644365551"/>
                  </a:ext>
                </a:extLst>
              </a:tr>
            </a:tbl>
          </a:graphicData>
        </a:graphic>
      </p:graphicFrame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BDC1D2F-45A3-4163-9675-AFF7127BB57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51624" y="2774205"/>
            <a:ext cx="4193787" cy="236337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34754713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9814DC1-67F6-4D25-9E5A-40B55EE5F6C4}"/>
              </a:ext>
            </a:extLst>
          </p:cNvPr>
          <p:cNvSpPr txBox="1"/>
          <p:nvPr/>
        </p:nvSpPr>
        <p:spPr>
          <a:xfrm>
            <a:off x="412067" y="559387"/>
            <a:ext cx="6734321" cy="30469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Метод “</a:t>
            </a:r>
            <a:r>
              <a:rPr lang="ru-RU" sz="3200" dirty="0" err="1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Хибуки</a:t>
            </a:r>
            <a:r>
              <a:rPr lang="ru-RU" sz="3200" dirty="0">
                <a:solidFill>
                  <a:schemeClr val="accent1">
                    <a:lumMod val="50000"/>
                  </a:schemeClr>
                </a:solidFill>
                <a:latin typeface="Georgia" panose="02040502050405020303" pitchFamily="18" charset="0"/>
                <a:cs typeface="Times New Roman" panose="02020603050405020304" pitchFamily="18" charset="0"/>
              </a:rPr>
              <a:t>-терапия” апробирован в работе с детьми участников СВО. Может использоваться классным руководителем на классном часе. Длительность — 10–15 минут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261CC90-8A88-4BD7-91DC-A40D1EDEC1A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35729" y="2489754"/>
            <a:ext cx="4509682" cy="329206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87221472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слайда — редактируемое поле">
            <a:extLst>
              <a:ext uri="{FF2B5EF4-FFF2-40B4-BE49-F238E27FC236}">
                <a16:creationId xmlns:a16="http://schemas.microsoft.com/office/drawing/2014/main" id="{292DA9F6-9D47-4D73-A6C3-EBCF24872824}"/>
              </a:ext>
            </a:extLst>
          </p:cNvPr>
          <p:cNvSpPr>
            <a:spLocks noGrp="1"/>
          </p:cNvSpPr>
          <p:nvPr/>
        </p:nvSpPr>
        <p:spPr>
          <a:xfrm>
            <a:off x="857250" y="609600"/>
            <a:ext cx="7973929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3900" b="1" i="0">
                <a:solidFill>
                  <a:srgbClr val="062447"/>
                </a:solidFill>
                <a:latin typeface="Georgia"/>
                <a:ea typeface="Georgia"/>
                <a:cs typeface="Georgia"/>
              </a:defRPr>
            </a:pPr>
            <a:r>
              <a:rPr lang="ru-RU" sz="4800" b="1" dirty="0">
                <a:solidFill>
                  <a:srgbClr val="062447"/>
                </a:solidFill>
                <a:latin typeface="Georgia"/>
                <a:ea typeface="Georgia"/>
                <a:cs typeface="Georgia"/>
              </a:rPr>
              <a:t>Спасибо за внимание!</a:t>
            </a:r>
            <a:endParaRPr lang="ru-RU" sz="4800" b="1" i="0" dirty="0">
              <a:solidFill>
                <a:srgbClr val="062447"/>
              </a:solidFill>
              <a:latin typeface="Georgia"/>
              <a:ea typeface="Georgia"/>
              <a:cs typeface="Georgia"/>
            </a:endParaRPr>
          </a:p>
        </p:txBody>
      </p:sp>
      <p:sp>
        <p:nvSpPr>
          <p:cNvPr id="4" name="Золотой разделитель">
            <a:extLst>
              <a:ext uri="{FF2B5EF4-FFF2-40B4-BE49-F238E27FC236}">
                <a16:creationId xmlns:a16="http://schemas.microsoft.com/office/drawing/2014/main" id="{08221FF7-E6DC-4C37-813D-8F53106CF453}"/>
              </a:ext>
            </a:extLst>
          </p:cNvPr>
          <p:cNvSpPr>
            <a:spLocks noGrp="1"/>
          </p:cNvSpPr>
          <p:nvPr/>
        </p:nvSpPr>
        <p:spPr>
          <a:xfrm>
            <a:off x="876300" y="1543050"/>
            <a:ext cx="3048000" cy="0"/>
          </a:xfrm>
          <a:prstGeom prst="line">
            <a:avLst/>
          </a:prstGeom>
          <a:noFill/>
          <a:ln w="19050">
            <a:solidFill>
              <a:srgbClr val="D4AA5B"/>
            </a:solidFill>
            <a:prstDash val="solid"/>
          </a:ln>
        </p:spPr>
      </p:sp>
      <p:sp>
        <p:nvSpPr>
          <p:cNvPr id="5" name="Основной текст — редактируемое поле">
            <a:extLst>
              <a:ext uri="{FF2B5EF4-FFF2-40B4-BE49-F238E27FC236}">
                <a16:creationId xmlns:a16="http://schemas.microsoft.com/office/drawing/2014/main" id="{3969BB85-D3E4-4BAA-8763-1103E4D3305D}"/>
              </a:ext>
            </a:extLst>
          </p:cNvPr>
          <p:cNvSpPr>
            <a:spLocks noGrp="1"/>
          </p:cNvSpPr>
          <p:nvPr/>
        </p:nvSpPr>
        <p:spPr>
          <a:xfrm>
            <a:off x="5065486" y="1885950"/>
            <a:ext cx="4669064" cy="3562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57150" rIns="76200" bIns="57150" anchor="t">
            <a:normAutofit/>
          </a:bodyPr>
          <a:lstStyle/>
          <a:p>
            <a:pPr algn="l">
              <a:defRPr sz="2250" b="0" i="0">
                <a:solidFill>
                  <a:srgbClr val="445366"/>
                </a:solidFill>
                <a:latin typeface="Arial"/>
                <a:ea typeface="Arial"/>
                <a:cs typeface="Arial"/>
              </a:defRPr>
            </a:pPr>
            <a:endParaRPr sz="2250" b="0" i="0" dirty="0">
              <a:solidFill>
                <a:srgbClr val="445366"/>
              </a:solidFill>
              <a:latin typeface="Arial"/>
              <a:ea typeface="Arial"/>
              <a:cs typeface="Arial"/>
            </a:endParaRPr>
          </a:p>
        </p:txBody>
      </p:sp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C8ACF730-AC74-BF61-91B2-54886C250C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24088" y="246413"/>
            <a:ext cx="1221323" cy="1233471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8DA9807E-52BB-4B54-9831-E424FBCB2CA4}"/>
              </a:ext>
            </a:extLst>
          </p:cNvPr>
          <p:cNvSpPr txBox="1"/>
          <p:nvPr/>
        </p:nvSpPr>
        <p:spPr>
          <a:xfrm>
            <a:off x="470996" y="2459427"/>
            <a:ext cx="7514129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ru-RU" sz="3200" b="0" i="1" dirty="0">
                <a:solidFill>
                  <a:schemeClr val="accent1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«У меня есть </a:t>
            </a:r>
            <a:r>
              <a:rPr lang="ru-RU" sz="3200" b="0" i="1" dirty="0" err="1">
                <a:solidFill>
                  <a:schemeClr val="accent1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Хибуки</a:t>
            </a:r>
            <a:r>
              <a:rPr lang="ru-RU" sz="3200" b="0" i="1" dirty="0">
                <a:solidFill>
                  <a:schemeClr val="accent1">
                    <a:lumMod val="75000"/>
                  </a:schemeClr>
                </a:solidFill>
                <a:effectLst/>
                <a:latin typeface="Georgia" panose="02040502050405020303" pitchFamily="18" charset="0"/>
              </a:rPr>
              <a:t>. Я справлюсь».</a:t>
            </a:r>
            <a:endParaRPr lang="ru-RU" sz="3200" b="0" i="0" dirty="0">
              <a:solidFill>
                <a:schemeClr val="accent1">
                  <a:lumMod val="75000"/>
                </a:schemeClr>
              </a:solidFill>
              <a:effectLst/>
              <a:latin typeface="Georgia" panose="02040502050405020303" pitchFamily="18" charset="0"/>
            </a:endParaRPr>
          </a:p>
          <a:p>
            <a:br>
              <a:rPr lang="ru-RU" dirty="0"/>
            </a:br>
            <a:endParaRPr lang="ru-RU" dirty="0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0556077D-F1B1-432B-B97D-C52F82CCD054}"/>
              </a:ext>
            </a:extLst>
          </p:cNvPr>
          <p:cNvSpPr txBox="1"/>
          <p:nvPr/>
        </p:nvSpPr>
        <p:spPr>
          <a:xfrm>
            <a:off x="857250" y="4443811"/>
            <a:ext cx="7127875" cy="13849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</a:rPr>
              <a:t>Сайт: 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hlinkClick r:id="rId4"/>
              </a:rPr>
              <a:t>https://tsvetkova</a:t>
            </a:r>
            <a:r>
              <a:rPr lang="ru-RU" sz="2800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hlinkClick r:id="rId4"/>
              </a:rPr>
              <a:t>-</a:t>
            </a:r>
            <a:r>
              <a:rPr lang="en-US" sz="2800" dirty="0">
                <a:solidFill>
                  <a:schemeClr val="accent3">
                    <a:lumMod val="50000"/>
                  </a:schemeClr>
                </a:solidFill>
                <a:latin typeface="Georgia" panose="02040502050405020303" pitchFamily="18" charset="0"/>
                <a:hlinkClick r:id="rId4"/>
              </a:rPr>
              <a:t>marina.tilda.ws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</a:endParaRPr>
          </a:p>
          <a:p>
            <a:endParaRPr lang="ru-RU" sz="2800" b="0" i="0" dirty="0">
              <a:solidFill>
                <a:srgbClr val="444746"/>
              </a:solidFill>
              <a:effectLst/>
              <a:latin typeface="Google Sans"/>
            </a:endParaRPr>
          </a:p>
          <a:p>
            <a:r>
              <a:rPr lang="ru-RU" sz="2800" dirty="0">
                <a:solidFill>
                  <a:srgbClr val="444746"/>
                </a:solidFill>
                <a:latin typeface="Georgia" panose="02040502050405020303" pitchFamily="18" charset="0"/>
              </a:rPr>
              <a:t>э</a:t>
            </a:r>
            <a:r>
              <a:rPr lang="ru-RU" sz="2800" b="0" i="0" dirty="0">
                <a:solidFill>
                  <a:srgbClr val="444746"/>
                </a:solidFill>
                <a:effectLst/>
                <a:latin typeface="Georgia" panose="02040502050405020303" pitchFamily="18" charset="0"/>
              </a:rPr>
              <a:t>л. почта: </a:t>
            </a:r>
            <a:r>
              <a:rPr lang="en-US" sz="2800" b="0" i="0" dirty="0">
                <a:solidFill>
                  <a:srgbClr val="444746"/>
                </a:solidFill>
                <a:effectLst/>
                <a:latin typeface="Georgia" panose="02040502050405020303" pitchFamily="18" charset="0"/>
              </a:rPr>
              <a:t>marina1971.school@gmail.com</a:t>
            </a:r>
            <a:endParaRPr lang="ru-RU" sz="2800" dirty="0">
              <a:solidFill>
                <a:schemeClr val="accent3">
                  <a:lumMod val="50000"/>
                </a:schemeClr>
              </a:solidFill>
              <a:latin typeface="Georgia" panose="02040502050405020303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4FE9E443-F8BA-44B1-ACC7-4B407070166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1538" y="2516874"/>
            <a:ext cx="3853873" cy="38538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5486792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193</TotalTime>
  <Words>537</Words>
  <Application>Microsoft Office PowerPoint</Application>
  <DocSecurity>0</DocSecurity>
  <PresentationFormat>Широкоэкранный</PresentationFormat>
  <Paragraphs>89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Georgia</vt:lpstr>
      <vt:lpstr>Google Sans</vt:lpstr>
      <vt:lpstr>ChatGPT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psiholog</cp:lastModifiedBy>
  <cp:revision>19</cp:revision>
  <dcterms:created xsi:type="dcterms:W3CDTF">2026-09-07T08:54:29Z</dcterms:created>
  <dcterms:modified xsi:type="dcterms:W3CDTF">2026-09-22T07:03:09Z</dcterms:modified>
</cp:coreProperties>
</file>