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9" r:id="rId2"/>
    <p:sldId id="258" r:id="rId3"/>
    <p:sldId id="264" r:id="rId4"/>
    <p:sldId id="273" r:id="rId5"/>
    <p:sldId id="265" r:id="rId6"/>
    <p:sldId id="266" r:id="rId7"/>
    <p:sldId id="261" r:id="rId8"/>
    <p:sldId id="262" r:id="rId9"/>
    <p:sldId id="267" r:id="rId10"/>
    <p:sldId id="263" r:id="rId11"/>
    <p:sldId id="27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1B02C39-665A-B745-BCDC-1A650AD57321}">
          <p14:sldIdLst>
            <p14:sldId id="259"/>
            <p14:sldId id="258"/>
            <p14:sldId id="264"/>
            <p14:sldId id="273"/>
            <p14:sldId id="265"/>
            <p14:sldId id="266"/>
            <p14:sldId id="261"/>
            <p14:sldId id="262"/>
          </p14:sldIdLst>
        </p14:section>
        <p14:section name="К" id="{37290D53-7A81-104E-9413-9CA702A4C723}">
          <p14:sldIdLst>
            <p14:sldId id="267"/>
            <p14:sldId id="26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 snapToGrid="0" showGuides="1">
      <p:cViewPr varScale="1">
        <p:scale>
          <a:sx n="111" d="100"/>
          <a:sy n="111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0946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1325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8930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15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2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38" y="345749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320965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3018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289368" y="1670064"/>
            <a:ext cx="625032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Психологические техники в помощь </a:t>
            </a:r>
          </a:p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классному руководителю</a:t>
            </a:r>
            <a:endParaRPr sz="32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1003119" y="325438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783200" y="3583986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Сухорукова Анастасия Владимировна</a:t>
            </a: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1781398" y="4321167"/>
            <a:ext cx="4953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 lnSpcReduction="10000"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0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Старший преподаватель </a:t>
            </a:r>
            <a:r>
              <a:rPr lang="ru-RU" b="1" dirty="0">
                <a:solidFill>
                  <a:schemeClr val="bg1"/>
                </a:solidFill>
                <a:effectLst/>
                <a:latin typeface="YS Text"/>
              </a:rPr>
              <a:t>ФГБОУ ВО "РОССИЙСКИЙ УНИВЕРСИТЕТ МЕДИЦИНЫ" МИНЗДРАВА РОССИИ,</a:t>
            </a:r>
          </a:p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b="1" dirty="0">
                <a:solidFill>
                  <a:schemeClr val="bg1"/>
                </a:solidFill>
                <a:effectLst/>
                <a:latin typeface="YS Text"/>
              </a:rPr>
              <a:t>Педагог-психолог МБУ ЦПМСП «Радуга»</a:t>
            </a:r>
          </a:p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1650" b="0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3871" y="546746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567159" y="410003"/>
            <a:ext cx="9051644" cy="12334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1A7BA-7C48-C0BE-C422-3D548A318F98}"/>
              </a:ext>
            </a:extLst>
          </p:cNvPr>
          <p:cNvSpPr txBox="1"/>
          <p:nvPr/>
        </p:nvSpPr>
        <p:spPr>
          <a:xfrm>
            <a:off x="876300" y="1807064"/>
            <a:ext cx="106173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Стандартные запросы классного руководителя если есть проблемы с поведением:</a:t>
            </a:r>
          </a:p>
          <a:p>
            <a:endParaRPr lang="ru-RU" sz="2400" dirty="0"/>
          </a:p>
          <a:p>
            <a:r>
              <a:rPr lang="ru-RU" sz="2400" dirty="0"/>
              <a:t>-Работа с детьми с ОВЗ. </a:t>
            </a:r>
          </a:p>
          <a:p>
            <a:r>
              <a:rPr lang="ru-RU" sz="2400" dirty="0"/>
              <a:t>-Работа с детьми имеющими трудности социальной адаптации.</a:t>
            </a:r>
          </a:p>
        </p:txBody>
      </p:sp>
    </p:spTree>
    <p:extLst>
      <p:ext uri="{BB962C8B-B14F-4D97-AF65-F5344CB8AC3E}">
        <p14:creationId xmlns:p14="http://schemas.microsoft.com/office/powerpoint/2010/main" val="199734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14DA0F-EA91-CFCF-32D3-101AF7906387}"/>
              </a:ext>
            </a:extLst>
          </p:cNvPr>
          <p:cNvSpPr txBox="1"/>
          <p:nvPr/>
        </p:nvSpPr>
        <p:spPr>
          <a:xfrm>
            <a:off x="694480" y="2046899"/>
            <a:ext cx="1071815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80808"/>
                </a:solidFill>
                <a:effectLst/>
                <a:latin typeface="Helvetica Neue" panose="02000503000000020004" pitchFamily="2" charset="0"/>
              </a:rPr>
              <a:t>Надо помочь родителям разобраться. </a:t>
            </a:r>
          </a:p>
          <a:p>
            <a:endParaRPr lang="ru-RU" dirty="0">
              <a:solidFill>
                <a:srgbClr val="080808"/>
              </a:solidFill>
              <a:latin typeface="Helvetica Neue" panose="02000503000000020004" pitchFamily="2" charset="0"/>
            </a:endParaRPr>
          </a:p>
          <a:p>
            <a:r>
              <a:rPr lang="ru-RU" dirty="0">
                <a:solidFill>
                  <a:srgbClr val="080808"/>
                </a:solidFill>
                <a:effectLst/>
                <a:latin typeface="Helvetica Neue" panose="02000503000000020004" pitchFamily="2" charset="0"/>
              </a:rPr>
              <a:t>Диагноз, если он есть, не ставится сразу. </a:t>
            </a:r>
            <a:r>
              <a:rPr lang="ru-RU" dirty="0">
                <a:solidFill>
                  <a:srgbClr val="080808"/>
                </a:solidFill>
                <a:latin typeface="Helvetica Neue" panose="02000503000000020004" pitchFamily="2" charset="0"/>
              </a:rPr>
              <a:t>О</a:t>
            </a:r>
            <a:r>
              <a:rPr lang="ru-RU" dirty="0">
                <a:solidFill>
                  <a:srgbClr val="080808"/>
                </a:solidFill>
                <a:effectLst/>
                <a:latin typeface="Helvetica Neue" panose="02000503000000020004" pitchFamily="2" charset="0"/>
              </a:rPr>
              <a:t>бычно требуется наблюдение, сбор анамнеза от родителей и школы, психологическое тестирование, иногда исключение органической патологии.</a:t>
            </a:r>
          </a:p>
          <a:p>
            <a:endParaRPr lang="ru-RU" dirty="0">
              <a:solidFill>
                <a:srgbClr val="080808"/>
              </a:solidFill>
              <a:latin typeface="Helvetica Neue" panose="02000503000000020004" pitchFamily="2" charset="0"/>
            </a:endParaRPr>
          </a:p>
          <a:p>
            <a:r>
              <a:rPr lang="ru-RU" sz="2400" dirty="0">
                <a:solidFill>
                  <a:srgbClr val="080808"/>
                </a:solidFill>
                <a:effectLst/>
                <a:latin typeface="Helvetica Neue" panose="02000503000000020004" pitchFamily="2" charset="0"/>
              </a:rPr>
              <a:t>Что остается делать специалисту и педагогу?</a:t>
            </a:r>
          </a:p>
        </p:txBody>
      </p:sp>
    </p:spTree>
    <p:extLst>
      <p:ext uri="{BB962C8B-B14F-4D97-AF65-F5344CB8AC3E}">
        <p14:creationId xmlns:p14="http://schemas.microsoft.com/office/powerpoint/2010/main" val="342781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EF82654E-8366-C91A-5117-71D818488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Профессиональное сообщество </a:t>
            </a:r>
          </a:p>
          <a:p>
            <a:pPr algn="ctr"/>
            <a:r>
              <a:rPr lang="ru-RU" b="1" dirty="0"/>
              <a:t> «Специалисты помогающих профессий России»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b="1" dirty="0"/>
              <a:t>На связи…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09A566-FBC1-BB24-7DD8-4AD3DC20F09A}"/>
              </a:ext>
            </a:extLst>
          </p:cNvPr>
          <p:cNvSpPr txBox="1"/>
          <p:nvPr/>
        </p:nvSpPr>
        <p:spPr>
          <a:xfrm>
            <a:off x="5344073" y="336887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+7 926 033 84 53</a:t>
            </a:r>
          </a:p>
          <a:p>
            <a:endParaRPr lang="ru-RU" sz="2400" dirty="0"/>
          </a:p>
          <a:p>
            <a:r>
              <a:rPr lang="en-US" sz="2400" dirty="0" err="1"/>
              <a:t>Oneandperfect@yandex.ru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76330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30C6E7-A129-027D-F40F-3B0F0EADA7F0}"/>
              </a:ext>
            </a:extLst>
          </p:cNvPr>
          <p:cNvSpPr txBox="1"/>
          <p:nvPr/>
        </p:nvSpPr>
        <p:spPr>
          <a:xfrm>
            <a:off x="370390" y="1562582"/>
            <a:ext cx="1116956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Если наблюдать внимательно мы поймем что …</a:t>
            </a:r>
            <a:br>
              <a:rPr lang="ru-RU" sz="2400" dirty="0"/>
            </a:br>
            <a:r>
              <a:rPr lang="ru-RU" sz="2400" dirty="0"/>
              <a:t>Поведение ребенка функционально</a:t>
            </a:r>
          </a:p>
          <a:p>
            <a:endParaRPr lang="ru-RU" sz="2400" dirty="0">
              <a:solidFill>
                <a:srgbClr val="555555"/>
              </a:solidFill>
              <a:effectLst/>
              <a:latin typeface="Trebuchet MS" panose="020B070302020209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 есть выполняет какую-то функцию, преследует какую-то цель.</a:t>
            </a:r>
            <a:endParaRPr lang="ru-RU" sz="2400" b="1" dirty="0">
              <a:solidFill>
                <a:srgbClr val="555555"/>
              </a:solidFill>
              <a:effectLst/>
              <a:latin typeface="Trebuchet MS" panose="020B070302020209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u="sng" dirty="0">
              <a:solidFill>
                <a:srgbClr val="555555"/>
              </a:solidFill>
              <a:latin typeface="Trebuchet MS" panose="020B070302020209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Функцией поведения </a:t>
            </a:r>
            <a:r>
              <a:rPr lang="ru-RU" sz="2400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быть получение желаемого, </a:t>
            </a:r>
          </a:p>
          <a:p>
            <a:r>
              <a:rPr lang="ru-RU" sz="2400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внимания взрослого или сверстника, </a:t>
            </a:r>
          </a:p>
          <a:p>
            <a:r>
              <a:rPr lang="ru-RU" sz="2400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избегание неприятной ситуации или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69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567159" y="410003"/>
            <a:ext cx="9051644" cy="12334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5100" dirty="0"/>
              <a:t>Функциональная оценка поведения</a:t>
            </a:r>
            <a:endParaRPr lang="ru-RU" sz="51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1A7BA-7C48-C0BE-C422-3D548A318F98}"/>
              </a:ext>
            </a:extLst>
          </p:cNvPr>
          <p:cNvSpPr txBox="1"/>
          <p:nvPr/>
        </p:nvSpPr>
        <p:spPr>
          <a:xfrm>
            <a:off x="698339" y="2360295"/>
            <a:ext cx="1061736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u="sng" dirty="0"/>
              <a:t>ФОП –наиболее </a:t>
            </a:r>
            <a:r>
              <a:rPr lang="ru-RU" sz="2400" i="1" u="sng" dirty="0"/>
              <a:t>полный </a:t>
            </a:r>
            <a:r>
              <a:rPr lang="ru-RU" sz="2400" i="1" u="sng" kern="100" dirty="0">
                <a:solidFill>
                  <a:srgbClr val="55555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 сбора сведений о тех событиях, которые предваряют и поддерживают нежелательное поведение.</a:t>
            </a:r>
          </a:p>
          <a:p>
            <a:pPr marL="0" indent="0">
              <a:buNone/>
            </a:pPr>
            <a:r>
              <a:rPr lang="ru-RU" sz="2400" i="1" u="sng" kern="100" dirty="0">
                <a:solidFill>
                  <a:srgbClr val="55555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Когда у нас </a:t>
            </a:r>
            <a:r>
              <a:rPr lang="ru-RU" sz="2400" i="1" u="sng" kern="100" dirty="0">
                <a:solidFill>
                  <a:srgbClr val="55555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затруднена работа с семьей. </a:t>
            </a:r>
          </a:p>
          <a:p>
            <a:pPr marL="0" indent="0">
              <a:buNone/>
            </a:pPr>
            <a:r>
              <a:rPr lang="ru-RU" sz="2400" i="1" u="sng" kern="100" dirty="0">
                <a:solidFill>
                  <a:srgbClr val="55555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Когда не работают, </a:t>
            </a:r>
            <a:r>
              <a:rPr lang="ru-RU" sz="2400" i="1" u="sng" kern="100" dirty="0">
                <a:solidFill>
                  <a:srgbClr val="55555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или медленно </a:t>
            </a:r>
            <a:r>
              <a:rPr lang="ru-RU" sz="2400" i="1" u="sng" kern="100" dirty="0" err="1">
                <a:solidFill>
                  <a:srgbClr val="55555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продвивагется</a:t>
            </a:r>
            <a:r>
              <a:rPr lang="ru-RU" sz="2400" i="1" u="sng" kern="100" dirty="0">
                <a:solidFill>
                  <a:srgbClr val="55555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коррекция в рамках стандартных психолого-педагогических методик.</a:t>
            </a:r>
          </a:p>
          <a:p>
            <a:pPr marL="0" indent="0">
              <a:buNone/>
            </a:pPr>
            <a:endParaRPr lang="ru-RU" sz="2400" i="1" u="sng" kern="100" dirty="0">
              <a:solidFill>
                <a:srgbClr val="555555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u="sng" kern="100" dirty="0">
                <a:solidFill>
                  <a:srgbClr val="555555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Когда педагог действительно</a:t>
            </a:r>
            <a:r>
              <a:rPr lang="ru-RU" sz="1800" b="1" i="1" u="sng" kern="100" dirty="0">
                <a:solidFill>
                  <a:srgbClr val="55555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хочет что-то поменять и понять ребенка.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7193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567159" y="410003"/>
            <a:ext cx="9051644" cy="12334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r>
              <a:rPr lang="ru-RU" sz="2800" dirty="0"/>
              <a:t>Наиболее часто выявляемые Причины нежелательного поведения у детей с </a:t>
            </a:r>
            <a:r>
              <a:rPr lang="ru-RU" sz="2800" dirty="0" err="1"/>
              <a:t>нормотипичным</a:t>
            </a:r>
            <a:r>
              <a:rPr lang="ru-RU" sz="2800" dirty="0"/>
              <a:t> развитием</a:t>
            </a:r>
          </a:p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1A7BA-7C48-C0BE-C422-3D548A318F98}"/>
              </a:ext>
            </a:extLst>
          </p:cNvPr>
          <p:cNvSpPr txBox="1"/>
          <p:nvPr/>
        </p:nvSpPr>
        <p:spPr>
          <a:xfrm>
            <a:off x="876300" y="1807064"/>
            <a:ext cx="1061736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сенсорной стимуляции.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Уход от действительности или прекращение нежелательных стимулов или действий.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желаемого.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Защита своих интересов.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Протест или выражение недовольства.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fontAlgn="t">
              <a:buFont typeface="+mj-lt"/>
              <a:buAutoNum type="arabicPeriod"/>
              <a:tabLst>
                <a:tab pos="457200" algn="l"/>
              </a:tabLst>
            </a:pPr>
            <a:r>
              <a:rPr lang="ru-RU" sz="2400" b="1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 о дискомфорте.</a:t>
            </a:r>
            <a:r>
              <a:rPr lang="ru-RU" sz="2400" kern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9420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567159" y="410003"/>
            <a:ext cx="9051644" cy="12334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5100" dirty="0"/>
              <a:t>Поведение функционально</a:t>
            </a:r>
            <a:endParaRPr lang="ru-RU" sz="51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1A7BA-7C48-C0BE-C422-3D548A318F98}"/>
              </a:ext>
            </a:extLst>
          </p:cNvPr>
          <p:cNvSpPr txBox="1"/>
          <p:nvPr/>
        </p:nvSpPr>
        <p:spPr>
          <a:xfrm>
            <a:off x="876300" y="1807064"/>
            <a:ext cx="106173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555555"/>
                </a:solidFill>
                <a:effectLst/>
                <a:latin typeface="Trebuchet MS" panose="020B070302020209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 есть выполняет какую-то функцию, преследует какую-то цель. Функцией поведения может быть получение желаемого, привлечение внимания взрослого или сверстника, избегание неприятной ситуации или человека.</a:t>
            </a:r>
          </a:p>
          <a:p>
            <a:r>
              <a:rPr lang="ru-RU" sz="2400" dirty="0">
                <a:solidFill>
                  <a:srgbClr val="555555"/>
                </a:solidFill>
                <a:latin typeface="Trebuchet MS" panose="020B0703020202090204" pitchFamily="34" charset="0"/>
                <a:cs typeface="Times New Roman" panose="02020603050405020304" pitchFamily="18" charset="0"/>
              </a:rPr>
              <a:t>Нежелательное поведение это всегда сигнал, который нужно научиться правильно распознавать.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1206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71C8E8-9614-0B80-CC33-13881047B589}"/>
              </a:ext>
            </a:extLst>
          </p:cNvPr>
          <p:cNvSpPr txBox="1"/>
          <p:nvPr/>
        </p:nvSpPr>
        <p:spPr>
          <a:xfrm>
            <a:off x="3159888" y="277792"/>
            <a:ext cx="2716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/>
              <a:t>Команда ФОП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ABE279-118A-EBDC-C197-C9A0AF33A20A}"/>
              </a:ext>
            </a:extLst>
          </p:cNvPr>
          <p:cNvSpPr txBox="1"/>
          <p:nvPr/>
        </p:nvSpPr>
        <p:spPr>
          <a:xfrm>
            <a:off x="532435" y="1504710"/>
            <a:ext cx="104056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400" dirty="0"/>
              <a:t>-педагога-психолога</a:t>
            </a:r>
          </a:p>
          <a:p>
            <a:pPr marL="0" indent="0">
              <a:buNone/>
            </a:pPr>
            <a:r>
              <a:rPr lang="ru-RU" sz="2400" dirty="0"/>
              <a:t>-учителя- классного руководителя класса</a:t>
            </a:r>
          </a:p>
          <a:p>
            <a:pPr marL="0" indent="0">
              <a:buNone/>
            </a:pPr>
            <a:r>
              <a:rPr lang="ru-RU" sz="2400" dirty="0"/>
              <a:t>-представителя администрации школы</a:t>
            </a:r>
          </a:p>
          <a:p>
            <a:pPr marL="0" indent="0">
              <a:buNone/>
            </a:pPr>
            <a:r>
              <a:rPr lang="ru-RU" sz="2400" dirty="0"/>
              <a:t>-приглашенный специалист ППМС центра</a:t>
            </a:r>
          </a:p>
          <a:p>
            <a:pPr marL="0" indent="0">
              <a:buNone/>
            </a:pPr>
            <a:r>
              <a:rPr lang="ru-RU" sz="2400" dirty="0"/>
              <a:t>-родитель (если есть такая возможность)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54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567159" y="410003"/>
            <a:ext cx="9051644" cy="12334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5100" dirty="0"/>
              <a:t>Основные методы ФОП</a:t>
            </a:r>
            <a:endParaRPr lang="ru-RU" sz="51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31A7BA-7C48-C0BE-C422-3D548A318F98}"/>
              </a:ext>
            </a:extLst>
          </p:cNvPr>
          <p:cNvSpPr txBox="1"/>
          <p:nvPr/>
        </p:nvSpPr>
        <p:spPr>
          <a:xfrm>
            <a:off x="876300" y="1807064"/>
            <a:ext cx="106173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Прямое наблюдение.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 Специалист (член команды ФОП), присутствует в естественной среде и фиксирует факторы, которые предшествуют поведению, особенности самого поведения и его ближайшие последствия. </a:t>
            </a:r>
            <a:endParaRPr lang="ru-RU" sz="2400" dirty="0">
              <a:solidFill>
                <a:srgbClr val="333333"/>
              </a:solidFill>
              <a:latin typeface="YS Tex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Сбор данных (непрямые методы).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 Используются опросники, анкеты, структурированные интервью с преподавателями, родителями, самим человеком, который проявляет поведение, и другими людьми, которые с ним взаимодействуют.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Экспериментальный анализ.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YS Text"/>
              </a:rPr>
              <a:t> Специалист (член команды ФОП) сознательно изменяет внешние факторы, которые, по его мнению, мотивируют поведение, чтобы проверить гипотезы о его функции. </a:t>
            </a:r>
          </a:p>
        </p:txBody>
      </p:sp>
    </p:spTree>
    <p:extLst>
      <p:ext uri="{BB962C8B-B14F-4D97-AF65-F5344CB8AC3E}">
        <p14:creationId xmlns:p14="http://schemas.microsoft.com/office/powerpoint/2010/main" val="166600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1A0C8A-7BD1-B3CB-C673-D51E6EC4DD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0" t="41519" r="25126" b="24727"/>
          <a:stretch/>
        </p:blipFill>
        <p:spPr>
          <a:xfrm>
            <a:off x="885385" y="2810470"/>
            <a:ext cx="3148316" cy="3086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E62FA6-1002-D510-9244-5FD86ABDC271}"/>
              </a:ext>
            </a:extLst>
          </p:cNvPr>
          <p:cNvSpPr txBox="1"/>
          <p:nvPr/>
        </p:nvSpPr>
        <p:spPr>
          <a:xfrm>
            <a:off x="700240" y="1400537"/>
            <a:ext cx="50808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Профессиональное сообщество </a:t>
            </a:r>
          </a:p>
          <a:p>
            <a:pPr algn="ctr"/>
            <a:r>
              <a:rPr lang="ru-RU" b="1" dirty="0"/>
              <a:t> «Специалисты помогающих профессий России»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BA1B5C-F224-B23D-B474-0403D0F1CCF1}"/>
              </a:ext>
            </a:extLst>
          </p:cNvPr>
          <p:cNvSpPr txBox="1"/>
          <p:nvPr/>
        </p:nvSpPr>
        <p:spPr>
          <a:xfrm>
            <a:off x="5108372" y="2967335"/>
            <a:ext cx="6099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+7 926 033 84 53</a:t>
            </a:r>
          </a:p>
          <a:p>
            <a:endParaRPr lang="ru-RU" sz="1800" dirty="0"/>
          </a:p>
          <a:p>
            <a:r>
              <a:rPr lang="en-US" sz="1800" dirty="0" err="1"/>
              <a:t>Oneandperfect@yandex.ru</a:t>
            </a:r>
            <a:endParaRPr lang="ru-RU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51F20-07FA-29EF-8DF1-D5D91C8ED431}"/>
              </a:ext>
            </a:extLst>
          </p:cNvPr>
          <p:cNvSpPr txBox="1"/>
          <p:nvPr/>
        </p:nvSpPr>
        <p:spPr>
          <a:xfrm>
            <a:off x="2824223" y="347241"/>
            <a:ext cx="172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На связи</a:t>
            </a:r>
          </a:p>
        </p:txBody>
      </p:sp>
    </p:spTree>
    <p:extLst>
      <p:ext uri="{BB962C8B-B14F-4D97-AF65-F5344CB8AC3E}">
        <p14:creationId xmlns:p14="http://schemas.microsoft.com/office/powerpoint/2010/main" val="17031068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7786</TotalTime>
  <Words>611</Words>
  <Application>Microsoft Macintosh PowerPoint</Application>
  <DocSecurity>0</DocSecurity>
  <PresentationFormat>Широкоэкранный</PresentationFormat>
  <Paragraphs>78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Georgia</vt:lpstr>
      <vt:lpstr>Helvetica Neue</vt:lpstr>
      <vt:lpstr>Trebuchet MS</vt:lpstr>
      <vt:lpstr>YS Text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79260338453</cp:lastModifiedBy>
  <cp:revision>5</cp:revision>
  <dcterms:created xsi:type="dcterms:W3CDTF">2026-09-07T08:54:29Z</dcterms:created>
  <dcterms:modified xsi:type="dcterms:W3CDTF">2026-09-23T15:57:29Z</dcterms:modified>
</cp:coreProperties>
</file>