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9" r:id="rId3"/>
    <p:sldId id="257" r:id="rId4"/>
    <p:sldId id="261" r:id="rId5"/>
    <p:sldId id="258" r:id="rId6"/>
    <p:sldId id="260" r:id="rId7"/>
    <p:sldId id="262" r:id="rId8"/>
    <p:sldId id="263" r:id="rId9"/>
    <p:sldId id="266" r:id="rId10"/>
    <p:sldId id="264" r:id="rId11"/>
    <p:sldId id="265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AA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6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4611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Пользовательский фон: Заставка_01_Траектория_класса_3840x2160.png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01011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Пользовательский фон: Заставка_01_Траектория_класса_3840x2160.png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92849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Пользовательский фон: Заставка_02_Под_выступающего_3840x2160.png</a:t>
            </a:r>
          </a:p>
          <a:p>
            <a:r>
              <a:t>- Пользовательский логотип: logo-final-color.png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094543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155237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077550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30950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643176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029736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Фон</a:t>
            </a:r>
            <a:r>
              <a:rPr dirty="0"/>
              <a:t> </a:t>
            </a:r>
            <a:r>
              <a:rPr dirty="0" err="1"/>
              <a:t>создан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пользовательскому</a:t>
            </a:r>
            <a:r>
              <a:rPr dirty="0"/>
              <a:t> </a:t>
            </a:r>
            <a:r>
              <a:rPr dirty="0" err="1"/>
              <a:t>референсу</a:t>
            </a:r>
            <a:r>
              <a:rPr dirty="0"/>
              <a:t> «</a:t>
            </a:r>
            <a:r>
              <a:rPr dirty="0" err="1"/>
              <a:t>Траектория</a:t>
            </a:r>
            <a:r>
              <a:rPr dirty="0"/>
              <a:t> </a:t>
            </a:r>
            <a:r>
              <a:rPr dirty="0" err="1"/>
              <a:t>класса</a:t>
            </a:r>
            <a:r>
              <a:rPr dirty="0"/>
              <a:t>»: Фон_03_Типовой_3840x2160.png</a:t>
            </a:r>
          </a:p>
          <a:p>
            <a:r>
              <a:rPr dirty="0"/>
              <a:t>- </a:t>
            </a:r>
            <a:r>
              <a:rPr dirty="0" err="1"/>
              <a:t>Пользовательский</a:t>
            </a:r>
            <a:r>
              <a:rPr dirty="0"/>
              <a:t> </a:t>
            </a:r>
            <a:r>
              <a:rPr dirty="0" err="1"/>
              <a:t>логотип</a:t>
            </a:r>
            <a:r>
              <a:rPr dirty="0"/>
              <a:t>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670477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529199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Фон</a:t>
            </a:r>
            <a:r>
              <a:rPr dirty="0"/>
              <a:t> </a:t>
            </a:r>
            <a:r>
              <a:rPr dirty="0" err="1"/>
              <a:t>создан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пользовательскому</a:t>
            </a:r>
            <a:r>
              <a:rPr dirty="0"/>
              <a:t> </a:t>
            </a:r>
            <a:r>
              <a:rPr dirty="0" err="1"/>
              <a:t>референсу</a:t>
            </a:r>
            <a:r>
              <a:rPr dirty="0"/>
              <a:t> «</a:t>
            </a:r>
            <a:r>
              <a:rPr dirty="0" err="1"/>
              <a:t>Траектория</a:t>
            </a:r>
            <a:r>
              <a:rPr dirty="0"/>
              <a:t> </a:t>
            </a:r>
            <a:r>
              <a:rPr dirty="0" err="1"/>
              <a:t>класса</a:t>
            </a:r>
            <a:r>
              <a:rPr dirty="0"/>
              <a:t>»: Фон_03_Типовой_3840x2160.png</a:t>
            </a:r>
          </a:p>
          <a:p>
            <a:r>
              <a:rPr dirty="0"/>
              <a:t>- </a:t>
            </a:r>
            <a:r>
              <a:rPr dirty="0" err="1"/>
              <a:t>Пользовательский</a:t>
            </a:r>
            <a:r>
              <a:rPr dirty="0"/>
              <a:t> </a:t>
            </a:r>
            <a:r>
              <a:rPr dirty="0" err="1"/>
              <a:t>логотип</a:t>
            </a:r>
            <a:r>
              <a:rPr dirty="0"/>
              <a:t>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22353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612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94"/>
            <a:ext cx="12192000" cy="685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2332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5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694637" y="715920"/>
            <a:ext cx="1556559" cy="1572044"/>
          </a:xfrm>
          <a:prstGeom prst="rect">
            <a:avLst/>
          </a:prstGeom>
        </p:spPr>
      </p:pic>
      <p:sp>
        <p:nvSpPr>
          <p:cNvPr id="3" name="Название проекта — редактируемое поле">
            <a:extLst>
              <a:ext uri="{FF2B5EF4-FFF2-40B4-BE49-F238E27FC236}">
                <a16:creationId xmlns="" xmlns:a16="http://schemas.microsoft.com/office/drawing/2014/main" id="{7AB67A5B-ACFD-4B09-909C-B1BEE65B08F3}"/>
              </a:ext>
            </a:extLst>
          </p:cNvPr>
          <p:cNvSpPr>
            <a:spLocks noGrp="1"/>
          </p:cNvSpPr>
          <p:nvPr/>
        </p:nvSpPr>
        <p:spPr>
          <a:xfrm>
            <a:off x="-76860" y="2616848"/>
            <a:ext cx="7099554" cy="192003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58991" lnSpcReduction="20000"/>
          </a:bodyPr>
          <a:lstStyle/>
          <a:p>
            <a:pPr algn="ctr">
              <a:lnSpc>
                <a:spcPct val="120000"/>
              </a:lnSpc>
              <a:defRPr sz="5700" b="1" i="0">
                <a:solidFill>
                  <a:srgbClr val="FFFDF8"/>
                </a:solidFill>
                <a:latin typeface="Georgia"/>
                <a:ea typeface="Georgia"/>
                <a:cs typeface="Georgia"/>
              </a:defRPr>
            </a:pPr>
            <a:r>
              <a:rPr lang="ru-RU" sz="4200" b="1" i="0" dirty="0">
                <a:solidFill>
                  <a:schemeClr val="bg1"/>
                </a:solidFill>
                <a:latin typeface="Georgia"/>
                <a:ea typeface="Georgia"/>
                <a:cs typeface="Georgia"/>
              </a:rPr>
              <a:t>ФОРУМ</a:t>
            </a:r>
            <a:r>
              <a:rPr lang="ru-RU" sz="5700" b="1" dirty="0">
                <a:solidFill>
                  <a:schemeClr val="bg1"/>
                </a:solidFill>
                <a:latin typeface="Georgia"/>
                <a:ea typeface="Georgia"/>
                <a:cs typeface="Georgia"/>
              </a:rPr>
              <a:t/>
            </a:r>
            <a:br>
              <a:rPr lang="ru-RU" sz="5700" b="1" dirty="0">
                <a:solidFill>
                  <a:schemeClr val="bg1"/>
                </a:solidFill>
                <a:latin typeface="Georgia"/>
                <a:ea typeface="Georgia"/>
                <a:cs typeface="Georgia"/>
              </a:rPr>
            </a:br>
            <a:r>
              <a:rPr lang="ru-RU" sz="7500" b="1" i="0" dirty="0">
                <a:solidFill>
                  <a:schemeClr val="bg1"/>
                </a:solidFill>
                <a:latin typeface="Georgia"/>
                <a:ea typeface="Georgia"/>
                <a:cs typeface="Georgia"/>
              </a:rPr>
              <a:t>КЛАССНЫХ РУКОВОДИТЕЛЕЙ</a:t>
            </a:r>
            <a:endParaRPr lang="ru-RU" sz="5700" b="1" i="0" dirty="0">
              <a:solidFill>
                <a:schemeClr val="bg1"/>
              </a:solidFill>
              <a:latin typeface="Georgia"/>
              <a:ea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1152175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Название выступления — редактируемое поле">
            <a:extLst>
              <a:ext uri="{FF2B5EF4-FFF2-40B4-BE49-F238E27FC236}">
                <a16:creationId xmlns="" xmlns:a16="http://schemas.microsoft.com/office/drawing/2014/main" id="{0D68F8B3-5B93-2D58-A842-DC26DDBE462C}"/>
              </a:ext>
            </a:extLst>
          </p:cNvPr>
          <p:cNvSpPr>
            <a:spLocks noGrp="1"/>
          </p:cNvSpPr>
          <p:nvPr/>
        </p:nvSpPr>
        <p:spPr>
          <a:xfrm>
            <a:off x="144822" y="1962215"/>
            <a:ext cx="6216073" cy="159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435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2400" b="1" dirty="0" smtClean="0">
                <a:solidFill>
                  <a:schemeClr val="bg1"/>
                </a:solidFill>
                <a:latin typeface="Georgia"/>
                <a:ea typeface="Georgia"/>
                <a:cs typeface="Georgia"/>
              </a:rPr>
              <a:t>ВЗАИМОДЕЙСТВИЕ  КЛАССНОГО  РУКОВОДИТЕЛЯ С  РОДИТЕЛЯМИ: КАК НЕЙРОСЕТИ  И  ИИ ПОМОГАЮТ  ВЫСТРОИТЬ КОНСТРУКТИВНЫЙ  ДИАЛОГ</a:t>
            </a:r>
            <a:endParaRPr sz="2400" b="1" dirty="0">
              <a:solidFill>
                <a:schemeClr val="bg1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5" name="Имя спикера — редактируемое поле">
            <a:extLst>
              <a:ext uri="{FF2B5EF4-FFF2-40B4-BE49-F238E27FC236}">
                <a16:creationId xmlns="" xmlns:a16="http://schemas.microsoft.com/office/drawing/2014/main" id="{9EFF9BDE-8AD0-98AC-76AC-3BCC664D90B6}"/>
              </a:ext>
            </a:extLst>
          </p:cNvPr>
          <p:cNvSpPr>
            <a:spLocks noGrp="1"/>
          </p:cNvSpPr>
          <p:nvPr/>
        </p:nvSpPr>
        <p:spPr>
          <a:xfrm>
            <a:off x="1148700" y="3854804"/>
            <a:ext cx="4762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2400" b="1" i="0">
                <a:solidFill>
                  <a:srgbClr val="082D57"/>
                </a:solidFill>
                <a:latin typeface="Arial"/>
                <a:ea typeface="Arial"/>
                <a:cs typeface="Arial"/>
              </a:defRPr>
            </a:pPr>
            <a:r>
              <a:rPr lang="ru-RU" sz="1600" b="1" i="0" dirty="0" smtClean="0">
                <a:solidFill>
                  <a:schemeClr val="bg1"/>
                </a:solidFill>
                <a:latin typeface="Arial"/>
                <a:ea typeface="Arial"/>
                <a:cs typeface="Arial"/>
              </a:rPr>
              <a:t>Симаков Михаил Анатольевич</a:t>
            </a:r>
          </a:p>
          <a:p>
            <a:pPr algn="l">
              <a:defRPr sz="2400" b="1" i="0">
                <a:solidFill>
                  <a:srgbClr val="082D57"/>
                </a:solidFill>
                <a:latin typeface="Arial"/>
                <a:ea typeface="Arial"/>
                <a:cs typeface="Arial"/>
              </a:defRPr>
            </a:pPr>
            <a:r>
              <a:rPr lang="ru-RU" sz="1600" b="1" dirty="0" smtClean="0">
                <a:solidFill>
                  <a:schemeClr val="bg1"/>
                </a:solidFill>
                <a:latin typeface="Arial"/>
                <a:ea typeface="Arial"/>
                <a:cs typeface="Arial"/>
              </a:rPr>
              <a:t>Симакова Юлия Борисовна</a:t>
            </a:r>
            <a:endParaRPr sz="1600" b="1" i="0" dirty="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Должность и организация — редактируемое поле">
            <a:extLst>
              <a:ext uri="{FF2B5EF4-FFF2-40B4-BE49-F238E27FC236}">
                <a16:creationId xmlns="" xmlns:a16="http://schemas.microsoft.com/office/drawing/2014/main" id="{6A2CA79D-4FEB-188C-B580-B425AE4F1139}"/>
              </a:ext>
            </a:extLst>
          </p:cNvPr>
          <p:cNvSpPr>
            <a:spLocks noGrp="1"/>
          </p:cNvSpPr>
          <p:nvPr/>
        </p:nvSpPr>
        <p:spPr>
          <a:xfrm>
            <a:off x="814457" y="4102454"/>
            <a:ext cx="585585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6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1400" b="0" i="0" dirty="0" smtClean="0">
                <a:solidFill>
                  <a:schemeClr val="bg1"/>
                </a:solidFill>
                <a:latin typeface="Arial"/>
                <a:ea typeface="Arial"/>
                <a:cs typeface="Arial"/>
              </a:rPr>
              <a:t>МБОУ СОШ №36 «Новые горизонты» </a:t>
            </a:r>
            <a:r>
              <a:rPr lang="ru-RU" sz="1400" b="0" i="0" dirty="0" err="1" smtClean="0">
                <a:solidFill>
                  <a:schemeClr val="bg1"/>
                </a:solidFill>
                <a:latin typeface="Arial"/>
                <a:ea typeface="Arial"/>
                <a:cs typeface="Arial"/>
              </a:rPr>
              <a:t>г.о</a:t>
            </a:r>
            <a:r>
              <a:rPr lang="ru-RU" sz="1400" b="0" i="0" dirty="0" smtClean="0">
                <a:solidFill>
                  <a:schemeClr val="bg1"/>
                </a:solidFill>
                <a:latin typeface="Arial"/>
                <a:ea typeface="Arial"/>
                <a:cs typeface="Arial"/>
              </a:rPr>
              <a:t>. Мытищи</a:t>
            </a:r>
            <a:endParaRPr sz="1400" b="0" i="0" dirty="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A009CEB6-2B99-0511-07BE-267E4C8DE8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73871" y="315840"/>
            <a:ext cx="1415054" cy="1429131"/>
          </a:xfrm>
          <a:prstGeom prst="rect">
            <a:avLst/>
          </a:prstGeom>
        </p:spPr>
      </p:pic>
      <p:sp>
        <p:nvSpPr>
          <p:cNvPr id="8" name="Золотой разделитель">
            <a:extLst>
              <a:ext uri="{FF2B5EF4-FFF2-40B4-BE49-F238E27FC236}">
                <a16:creationId xmlns="" xmlns:a16="http://schemas.microsoft.com/office/drawing/2014/main" id="{08221FF7-E6DC-4C37-813D-8F53106CF453}"/>
              </a:ext>
            </a:extLst>
          </p:cNvPr>
          <p:cNvSpPr>
            <a:spLocks noGrp="1"/>
          </p:cNvSpPr>
          <p:nvPr/>
        </p:nvSpPr>
        <p:spPr>
          <a:xfrm>
            <a:off x="1148700" y="3769014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995639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66" t="15147" r="33556" b="4950"/>
          <a:stretch/>
        </p:blipFill>
        <p:spPr>
          <a:xfrm>
            <a:off x="7306847" y="-30480"/>
            <a:ext cx="4885153" cy="6888480"/>
          </a:xfrm>
          <a:prstGeom prst="rect">
            <a:avLst/>
          </a:prstGeom>
        </p:spPr>
      </p:pic>
      <p:sp>
        <p:nvSpPr>
          <p:cNvPr id="5" name="Название выступления — редактируемое поле">
            <a:extLst>
              <a:ext uri="{FF2B5EF4-FFF2-40B4-BE49-F238E27FC236}">
                <a16:creationId xmlns="" xmlns:a16="http://schemas.microsoft.com/office/drawing/2014/main" id="{A203019B-C25D-4AFD-8960-C44596AEA8D0}"/>
              </a:ext>
            </a:extLst>
          </p:cNvPr>
          <p:cNvSpPr>
            <a:spLocks noGrp="1"/>
          </p:cNvSpPr>
          <p:nvPr/>
        </p:nvSpPr>
        <p:spPr>
          <a:xfrm>
            <a:off x="1551709" y="1939955"/>
            <a:ext cx="5515841" cy="173353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70000" lnSpcReduction="20000"/>
          </a:bodyPr>
          <a:lstStyle/>
          <a:p>
            <a:pPr algn="ctr">
              <a:defRPr sz="435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3200" b="1" dirty="0" smtClean="0">
                <a:solidFill>
                  <a:srgbClr val="062447"/>
                </a:solidFill>
                <a:latin typeface="Georgia"/>
                <a:ea typeface="Georgia"/>
                <a:cs typeface="Georgia"/>
              </a:rPr>
              <a:t>ВЗАИМОДЕЙСТВИЕ  </a:t>
            </a:r>
            <a:r>
              <a:rPr lang="ru-RU" sz="3200" b="1" dirty="0">
                <a:solidFill>
                  <a:srgbClr val="062447"/>
                </a:solidFill>
                <a:latin typeface="Georgia"/>
                <a:ea typeface="Georgia"/>
                <a:cs typeface="Georgia"/>
              </a:rPr>
              <a:t>КЛАССНОГО  РУКОВОДИТЕЛЯ С  РОДИТЕЛЯМИ: КАК НЕЙРОСЕТИ  И  ИИ ПОМОГАЮТ  ВЫСТРОИТЬ КОНСТРУКТИВНЫЙ  ДИАЛОГ</a:t>
            </a:r>
          </a:p>
          <a:p>
            <a:pPr algn="l">
              <a:defRPr sz="435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endParaRPr sz="3200" b="1" i="0" dirty="0">
              <a:solidFill>
                <a:srgbClr val="062447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6" name="Золотой разделитель">
            <a:extLst>
              <a:ext uri="{FF2B5EF4-FFF2-40B4-BE49-F238E27FC236}">
                <a16:creationId xmlns="" xmlns:a16="http://schemas.microsoft.com/office/drawing/2014/main" id="{F8F85371-7FD9-4954-BE89-28194435DCA4}"/>
              </a:ext>
            </a:extLst>
          </p:cNvPr>
          <p:cNvSpPr>
            <a:spLocks noGrp="1"/>
          </p:cNvSpPr>
          <p:nvPr/>
        </p:nvSpPr>
        <p:spPr>
          <a:xfrm>
            <a:off x="1929551" y="3429000"/>
            <a:ext cx="272415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7" name="Имя спикера — редактируемое поле">
            <a:extLst>
              <a:ext uri="{FF2B5EF4-FFF2-40B4-BE49-F238E27FC236}">
                <a16:creationId xmlns="" xmlns:a16="http://schemas.microsoft.com/office/drawing/2014/main" id="{05896C2E-823C-488E-A501-764EEF09C877}"/>
              </a:ext>
            </a:extLst>
          </p:cNvPr>
          <p:cNvSpPr>
            <a:spLocks noGrp="1"/>
          </p:cNvSpPr>
          <p:nvPr/>
        </p:nvSpPr>
        <p:spPr>
          <a:xfrm>
            <a:off x="1929551" y="3549667"/>
            <a:ext cx="4762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400" b="1" i="0">
                <a:solidFill>
                  <a:srgbClr val="082D57"/>
                </a:solidFill>
                <a:latin typeface="Arial"/>
                <a:ea typeface="Arial"/>
                <a:cs typeface="Arial"/>
              </a:defRPr>
            </a:pPr>
            <a:r>
              <a:rPr lang="ru-RU" sz="1600" b="1" i="0" dirty="0" smtClean="0">
                <a:solidFill>
                  <a:srgbClr val="082D57"/>
                </a:solidFill>
                <a:latin typeface="Arial"/>
                <a:ea typeface="Arial"/>
                <a:cs typeface="Arial"/>
              </a:rPr>
              <a:t>Симаков Михаил Анатольевич</a:t>
            </a:r>
          </a:p>
          <a:p>
            <a:pPr algn="l">
              <a:defRPr sz="2400" b="1" i="0">
                <a:solidFill>
                  <a:srgbClr val="082D57"/>
                </a:solidFill>
                <a:latin typeface="Arial"/>
                <a:ea typeface="Arial"/>
                <a:cs typeface="Arial"/>
              </a:defRPr>
            </a:pPr>
            <a:r>
              <a:rPr lang="ru-RU" sz="1600" b="1" dirty="0" smtClean="0">
                <a:solidFill>
                  <a:srgbClr val="082D57"/>
                </a:solidFill>
                <a:latin typeface="Arial"/>
                <a:ea typeface="Arial"/>
                <a:cs typeface="Arial"/>
              </a:rPr>
              <a:t>Симакова Юлия Борисовна</a:t>
            </a:r>
            <a:endParaRPr sz="1600" b="1" i="0" dirty="0">
              <a:solidFill>
                <a:srgbClr val="082D5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Должность и организация — редактируемое поле">
            <a:extLst>
              <a:ext uri="{FF2B5EF4-FFF2-40B4-BE49-F238E27FC236}">
                <a16:creationId xmlns="" xmlns:a16="http://schemas.microsoft.com/office/drawing/2014/main" id="{2FFBE0C2-0748-4702-8F13-A10111DDB143}"/>
              </a:ext>
            </a:extLst>
          </p:cNvPr>
          <p:cNvSpPr>
            <a:spLocks noGrp="1"/>
          </p:cNvSpPr>
          <p:nvPr/>
        </p:nvSpPr>
        <p:spPr>
          <a:xfrm>
            <a:off x="1690254" y="3943367"/>
            <a:ext cx="3934691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6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1400" dirty="0" smtClean="0">
                <a:solidFill>
                  <a:srgbClr val="445366"/>
                </a:solidFill>
                <a:latin typeface="Arial"/>
                <a:ea typeface="Arial"/>
                <a:cs typeface="Arial"/>
              </a:rPr>
              <a:t>МБОУ </a:t>
            </a:r>
            <a:r>
              <a:rPr lang="ru-RU" sz="1400" dirty="0">
                <a:solidFill>
                  <a:srgbClr val="445366"/>
                </a:solidFill>
                <a:latin typeface="Arial"/>
                <a:ea typeface="Arial"/>
                <a:cs typeface="Arial"/>
              </a:rPr>
              <a:t>СОШ №36 «Новые горизонты» </a:t>
            </a:r>
            <a:r>
              <a:rPr lang="ru-RU" sz="1400" dirty="0" err="1">
                <a:solidFill>
                  <a:srgbClr val="445366"/>
                </a:solidFill>
                <a:latin typeface="Arial"/>
                <a:ea typeface="Arial"/>
                <a:cs typeface="Arial"/>
              </a:rPr>
              <a:t>г.о</a:t>
            </a:r>
            <a:r>
              <a:rPr lang="ru-RU" sz="1400" dirty="0">
                <a:solidFill>
                  <a:srgbClr val="445366"/>
                </a:solidFill>
                <a:latin typeface="Arial"/>
                <a:ea typeface="Arial"/>
                <a:cs typeface="Arial"/>
              </a:rPr>
              <a:t>. </a:t>
            </a:r>
            <a:r>
              <a:rPr lang="ru-RU" sz="1400" dirty="0" smtClean="0">
                <a:solidFill>
                  <a:srgbClr val="445366"/>
                </a:solidFill>
                <a:latin typeface="Arial"/>
                <a:ea typeface="Arial"/>
                <a:cs typeface="Arial"/>
              </a:rPr>
              <a:t>Мытищи</a:t>
            </a:r>
            <a:endParaRPr sz="140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835490" y="355021"/>
            <a:ext cx="1456136" cy="147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66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слайда — редактируемое поле">
            <a:extLst>
              <a:ext uri="{FF2B5EF4-FFF2-40B4-BE49-F238E27FC236}">
                <a16:creationId xmlns="" xmlns:a16="http://schemas.microsoft.com/office/drawing/2014/main" id="{292DA9F6-9D47-4D73-A6C3-EBCF24872824}"/>
              </a:ext>
            </a:extLst>
          </p:cNvPr>
          <p:cNvSpPr>
            <a:spLocks noGrp="1"/>
          </p:cNvSpPr>
          <p:nvPr/>
        </p:nvSpPr>
        <p:spPr>
          <a:xfrm>
            <a:off x="857250" y="609600"/>
            <a:ext cx="7973929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90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3900" b="1" i="0" dirty="0" smtClean="0">
                <a:solidFill>
                  <a:srgbClr val="062447"/>
                </a:solidFill>
                <a:latin typeface="Georgia"/>
                <a:ea typeface="Georgia"/>
                <a:cs typeface="Georgia"/>
              </a:rPr>
              <a:t>ЧТО ВИДНО?</a:t>
            </a:r>
            <a:endParaRPr sz="3900" b="1" i="0" dirty="0">
              <a:solidFill>
                <a:srgbClr val="062447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Золотой разделитель">
            <a:extLst>
              <a:ext uri="{FF2B5EF4-FFF2-40B4-BE49-F238E27FC236}">
                <a16:creationId xmlns="" xmlns:a16="http://schemas.microsoft.com/office/drawing/2014/main" id="{08221FF7-E6DC-4C37-813D-8F53106CF453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Основной текст — редактируемое поле">
            <a:extLst>
              <a:ext uri="{FF2B5EF4-FFF2-40B4-BE49-F238E27FC236}">
                <a16:creationId xmlns="" xmlns:a16="http://schemas.microsoft.com/office/drawing/2014/main" id="{3969BB85-D3E4-4BAA-8763-1103E4D3305D}"/>
              </a:ext>
            </a:extLst>
          </p:cNvPr>
          <p:cNvSpPr>
            <a:spLocks noGrp="1"/>
          </p:cNvSpPr>
          <p:nvPr/>
        </p:nvSpPr>
        <p:spPr>
          <a:xfrm>
            <a:off x="4321627" y="2114550"/>
            <a:ext cx="3311979" cy="3562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57150" rIns="76200" bIns="57150" anchor="t">
            <a:normAutofit/>
          </a:bodyPr>
          <a:lstStyle/>
          <a:p>
            <a:pPr algn="l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endParaRPr sz="225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8ACF730-AC74-BF61-91B2-54886C250C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9" b="98615" l="4268" r="98171">
                        <a14:foregroundMark x1="50610" y1="88227" x2="50610" y2="882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24236" y="1543050"/>
            <a:ext cx="2840480" cy="41683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86" y="1749880"/>
            <a:ext cx="3625341" cy="466115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503" y="1932080"/>
            <a:ext cx="4677046" cy="429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073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слайда — редактируемое поле">
            <a:extLst>
              <a:ext uri="{FF2B5EF4-FFF2-40B4-BE49-F238E27FC236}">
                <a16:creationId xmlns="" xmlns:a16="http://schemas.microsoft.com/office/drawing/2014/main" id="{292DA9F6-9D47-4D73-A6C3-EBCF24872824}"/>
              </a:ext>
            </a:extLst>
          </p:cNvPr>
          <p:cNvSpPr>
            <a:spLocks noGrp="1"/>
          </p:cNvSpPr>
          <p:nvPr/>
        </p:nvSpPr>
        <p:spPr>
          <a:xfrm>
            <a:off x="857250" y="609600"/>
            <a:ext cx="7973929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90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endParaRPr sz="3900" b="1" i="0" dirty="0">
              <a:solidFill>
                <a:srgbClr val="062447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5" name="Основной текст — редактируемое поле">
            <a:extLst>
              <a:ext uri="{FF2B5EF4-FFF2-40B4-BE49-F238E27FC236}">
                <a16:creationId xmlns="" xmlns:a16="http://schemas.microsoft.com/office/drawing/2014/main" id="{3969BB85-D3E4-4BAA-8763-1103E4D3305D}"/>
              </a:ext>
            </a:extLst>
          </p:cNvPr>
          <p:cNvSpPr>
            <a:spLocks noGrp="1"/>
          </p:cNvSpPr>
          <p:nvPr/>
        </p:nvSpPr>
        <p:spPr>
          <a:xfrm>
            <a:off x="1745441" y="1346723"/>
            <a:ext cx="8858250" cy="3562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57150" rIns="76200" bIns="57150" anchor="t">
            <a:normAutofit lnSpcReduction="10000"/>
          </a:bodyPr>
          <a:lstStyle/>
          <a:p>
            <a:endParaRPr sz="225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  <a:p>
            <a:pPr algn="ctr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3600" dirty="0" smtClean="0"/>
              <a:t>Основные проблемы взаимодействия классного руководителя и родителей сегодня — размытие границ ответственности между семьей и школой, дефицит времени у обеих сторон и эмоциональное выгорание.</a:t>
            </a:r>
            <a:endParaRPr sz="360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8ACF730-AC74-BF61-91B2-54886C250C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340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слайда — редактируемое поле">
            <a:extLst>
              <a:ext uri="{FF2B5EF4-FFF2-40B4-BE49-F238E27FC236}">
                <a16:creationId xmlns="" xmlns:a16="http://schemas.microsoft.com/office/drawing/2014/main" id="{292DA9F6-9D47-4D73-A6C3-EBCF24872824}"/>
              </a:ext>
            </a:extLst>
          </p:cNvPr>
          <p:cNvSpPr>
            <a:spLocks noGrp="1"/>
          </p:cNvSpPr>
          <p:nvPr/>
        </p:nvSpPr>
        <p:spPr>
          <a:xfrm>
            <a:off x="1077362" y="401370"/>
            <a:ext cx="7817191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70000" lnSpcReduction="20000"/>
          </a:bodyPr>
          <a:lstStyle/>
          <a:p>
            <a:pPr algn="ctr">
              <a:defRPr sz="390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3900" b="1" dirty="0" err="1"/>
              <a:t>Нейросеть</a:t>
            </a:r>
            <a:r>
              <a:rPr lang="ru-RU" sz="3900" b="1" dirty="0"/>
              <a:t> как «Переводчик» </a:t>
            </a:r>
            <a:endParaRPr lang="ru-RU" sz="3900" b="1" dirty="0" smtClean="0"/>
          </a:p>
          <a:p>
            <a:pPr algn="ctr">
              <a:defRPr sz="390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3900" b="1" dirty="0" smtClean="0"/>
              <a:t>с </a:t>
            </a:r>
            <a:r>
              <a:rPr lang="ru-RU" sz="3900" b="1" dirty="0"/>
              <a:t>педагогического на </a:t>
            </a:r>
            <a:r>
              <a:rPr lang="ru-RU" sz="3900" b="1" dirty="0" smtClean="0"/>
              <a:t>родительский язык</a:t>
            </a:r>
            <a:endParaRPr sz="3900" b="1" i="0" dirty="0">
              <a:solidFill>
                <a:srgbClr val="062447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Золотой разделитель">
            <a:extLst>
              <a:ext uri="{FF2B5EF4-FFF2-40B4-BE49-F238E27FC236}">
                <a16:creationId xmlns="" xmlns:a16="http://schemas.microsoft.com/office/drawing/2014/main" id="{08221FF7-E6DC-4C37-813D-8F53106CF453}"/>
              </a:ext>
            </a:extLst>
          </p:cNvPr>
          <p:cNvSpPr>
            <a:spLocks noGrp="1"/>
          </p:cNvSpPr>
          <p:nvPr/>
        </p:nvSpPr>
        <p:spPr>
          <a:xfrm>
            <a:off x="1207894" y="1236566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Основной текст — редактируемое поле">
            <a:extLst>
              <a:ext uri="{FF2B5EF4-FFF2-40B4-BE49-F238E27FC236}">
                <a16:creationId xmlns="" xmlns:a16="http://schemas.microsoft.com/office/drawing/2014/main" id="{3969BB85-D3E4-4BAA-8763-1103E4D3305D}"/>
              </a:ext>
            </a:extLst>
          </p:cNvPr>
          <p:cNvSpPr>
            <a:spLocks noGrp="1"/>
          </p:cNvSpPr>
          <p:nvPr/>
        </p:nvSpPr>
        <p:spPr>
          <a:xfrm>
            <a:off x="500494" y="1347863"/>
            <a:ext cx="10834255" cy="517698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57150" rIns="76200" bIns="57150" anchor="t">
            <a:normAutofit fontScale="62500" lnSpcReduction="20000"/>
          </a:bodyPr>
          <a:lstStyle/>
          <a:p>
            <a:pPr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3200" b="1" dirty="0" smtClean="0"/>
              <a:t>«Ваш </a:t>
            </a:r>
            <a:r>
              <a:rPr lang="ru-RU" sz="3200" b="1" dirty="0"/>
              <a:t>сын опять сорвал урок, поговорите с </a:t>
            </a:r>
            <a:r>
              <a:rPr lang="ru-RU" sz="3200" b="1" dirty="0" smtClean="0"/>
              <a:t>ним»</a:t>
            </a:r>
          </a:p>
          <a:p>
            <a:pPr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endParaRPr lang="ru-RU" sz="1400" b="1" dirty="0" smtClean="0"/>
          </a:p>
          <a:p>
            <a:pPr algn="just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2600" i="1" dirty="0" err="1" smtClean="0"/>
              <a:t>Промпт</a:t>
            </a:r>
            <a:r>
              <a:rPr lang="ru-RU" sz="2600" i="1" dirty="0" smtClean="0"/>
              <a:t> </a:t>
            </a:r>
            <a:r>
              <a:rPr lang="ru-RU" sz="2600" i="1" dirty="0"/>
              <a:t>для ИИ</a:t>
            </a:r>
            <a:r>
              <a:rPr lang="ru-RU" sz="2600" dirty="0"/>
              <a:t>: </a:t>
            </a:r>
            <a:r>
              <a:rPr lang="ru-RU" sz="2600" dirty="0" smtClean="0"/>
              <a:t>«Ты </a:t>
            </a:r>
            <a:r>
              <a:rPr lang="ru-RU" sz="2600" dirty="0"/>
              <a:t>классный руководитель с 20 летним стажем. Ваня сорвал урок математики. Напиши тактичное сообщение родителю. Цель — объединиться для помощи ребенку, снять тревогу, предложить конкретные шаги. Тон — уважительный, партнёрские, строгий</a:t>
            </a:r>
            <a:r>
              <a:rPr lang="ru-RU" sz="2600" dirty="0" smtClean="0"/>
              <a:t>».</a:t>
            </a:r>
          </a:p>
          <a:p>
            <a:pPr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endParaRPr lang="ru-RU" sz="225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  <a:p>
            <a:pPr algn="just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2900" dirty="0"/>
              <a:t>Добрый день, [Имя Отчество]! Сегодня на математике Ваня нарушил дисциплину и сорвал объяснение новой темы. Как педагог с 20-летним стажем, скажу прямо: это не повод для паники, но сигнал, что нам нужно действовать сообща. Наша цель — не просто отругать, а помочь ему осознать последствия и понять, что уважение к учебному процессу не обсуждается. Предлагаю такой план </a:t>
            </a:r>
            <a:r>
              <a:rPr lang="ru-RU" sz="2900" dirty="0" smtClean="0"/>
              <a:t>действий:</a:t>
            </a:r>
          </a:p>
          <a:p>
            <a:pPr marL="457200" indent="-457200" algn="just">
              <a:buAutoNum type="arabicPeriod"/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2900" dirty="0" smtClean="0"/>
              <a:t>Дома</a:t>
            </a:r>
            <a:r>
              <a:rPr lang="ru-RU" sz="2900" dirty="0"/>
              <a:t>: Спокойно, но твердо поговорите с Ваней. Постарайтесь выяснить истинную причину (усталость, сложность предмета, конфликт?). Важно донести: мы на его стороне, но такое поведение </a:t>
            </a:r>
            <a:r>
              <a:rPr lang="ru-RU" sz="2900" dirty="0" smtClean="0"/>
              <a:t>недопустимо.</a:t>
            </a:r>
          </a:p>
          <a:p>
            <a:pPr marL="457200" indent="-457200" algn="just">
              <a:buAutoNum type="arabicPeriod"/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2900" dirty="0" smtClean="0"/>
              <a:t>В </a:t>
            </a:r>
            <a:r>
              <a:rPr lang="ru-RU" sz="2900" dirty="0"/>
              <a:t>школе: Завтра я лично поговорю с ним. Помогу найти способ конструктивно загладить вину перед учителем </a:t>
            </a:r>
            <a:r>
              <a:rPr lang="ru-RU" sz="2900" dirty="0" smtClean="0"/>
              <a:t>математики.</a:t>
            </a:r>
          </a:p>
          <a:p>
            <a:pPr marL="457200" indent="-457200" algn="just">
              <a:buAutoNum type="arabicPeriod"/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2900" dirty="0" smtClean="0"/>
              <a:t>3</a:t>
            </a:r>
            <a:r>
              <a:rPr lang="ru-RU" sz="2900" dirty="0"/>
              <a:t>. Учеба: Ему необходимо восполнить пробел (разобрать параграф или подойти к учителю), чтобы не копить академические долги. Напишите мне, пожалуйста, завтра до обеда, как прошел разговор и что, на ваш взгляд, стало триггером. Если есть скрытые факторы (проблемы со здоровьем или настроением), дайте знать — мы скорректируем тактику. Мы одна команда. Уверена, вместе мы поможем Ване сделать из этого правильный вывод. </a:t>
            </a:r>
            <a:endParaRPr lang="ru-RU" sz="2900" dirty="0" smtClean="0"/>
          </a:p>
          <a:p>
            <a:pPr algn="just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2900" dirty="0"/>
              <a:t> </a:t>
            </a:r>
            <a:r>
              <a:rPr lang="ru-RU" sz="2900" dirty="0" smtClean="0"/>
              <a:t>      С </a:t>
            </a:r>
            <a:r>
              <a:rPr lang="ru-RU" sz="2900" dirty="0"/>
              <a:t>уважением, [Ваши Имя и Отчество], классный руководитель</a:t>
            </a:r>
            <a:endParaRPr sz="290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8ACF730-AC74-BF61-91B2-54886C250C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7287" y="5585989"/>
            <a:ext cx="1601062" cy="1272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64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слайда — редактируемое поле">
            <a:extLst>
              <a:ext uri="{FF2B5EF4-FFF2-40B4-BE49-F238E27FC236}">
                <a16:creationId xmlns="" xmlns:a16="http://schemas.microsoft.com/office/drawing/2014/main" id="{292DA9F6-9D47-4D73-A6C3-EBCF24872824}"/>
              </a:ext>
            </a:extLst>
          </p:cNvPr>
          <p:cNvSpPr>
            <a:spLocks noGrp="1"/>
          </p:cNvSpPr>
          <p:nvPr/>
        </p:nvSpPr>
        <p:spPr>
          <a:xfrm>
            <a:off x="857250" y="609600"/>
            <a:ext cx="7973929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70000" lnSpcReduction="20000"/>
          </a:bodyPr>
          <a:lstStyle/>
          <a:p>
            <a:pPr algn="ctr">
              <a:defRPr sz="390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3900" b="1" dirty="0"/>
              <a:t>ИИ как тренажер для сложных разговоров</a:t>
            </a:r>
            <a:endParaRPr sz="3900" b="1" i="0" dirty="0">
              <a:solidFill>
                <a:srgbClr val="062447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Золотой разделитель">
            <a:extLst>
              <a:ext uri="{FF2B5EF4-FFF2-40B4-BE49-F238E27FC236}">
                <a16:creationId xmlns="" xmlns:a16="http://schemas.microsoft.com/office/drawing/2014/main" id="{08221FF7-E6DC-4C37-813D-8F53106CF453}"/>
              </a:ext>
            </a:extLst>
          </p:cNvPr>
          <p:cNvSpPr>
            <a:spLocks noGrp="1"/>
          </p:cNvSpPr>
          <p:nvPr/>
        </p:nvSpPr>
        <p:spPr>
          <a:xfrm>
            <a:off x="1162627" y="1508170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Основной текст — редактируемое поле">
            <a:extLst>
              <a:ext uri="{FF2B5EF4-FFF2-40B4-BE49-F238E27FC236}">
                <a16:creationId xmlns="" xmlns:a16="http://schemas.microsoft.com/office/drawing/2014/main" id="{3969BB85-D3E4-4BAA-8763-1103E4D3305D}"/>
              </a:ext>
            </a:extLst>
          </p:cNvPr>
          <p:cNvSpPr>
            <a:spLocks noGrp="1"/>
          </p:cNvSpPr>
          <p:nvPr/>
        </p:nvSpPr>
        <p:spPr>
          <a:xfrm>
            <a:off x="1024081" y="1985818"/>
            <a:ext cx="10271992" cy="411941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57150" rIns="76200" bIns="57150" anchor="t">
            <a:normAutofit/>
          </a:bodyPr>
          <a:lstStyle/>
          <a:p>
            <a:pPr algn="ctr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3200" b="1" dirty="0" err="1" smtClean="0"/>
              <a:t>Нейросеть</a:t>
            </a:r>
            <a:r>
              <a:rPr lang="ru-RU" sz="3200" b="1" dirty="0" smtClean="0"/>
              <a:t> сыграет роль «тревожной мамы» или «агрессивного папы»</a:t>
            </a:r>
            <a:endParaRPr lang="ru-RU" sz="3200" dirty="0" smtClean="0"/>
          </a:p>
          <a:p>
            <a:pPr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endParaRPr lang="ru-RU" sz="225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8ACF730-AC74-BF61-91B2-54886C250C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1179" y="3625200"/>
            <a:ext cx="3020291" cy="298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84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слайда — редактируемое поле">
            <a:extLst>
              <a:ext uri="{FF2B5EF4-FFF2-40B4-BE49-F238E27FC236}">
                <a16:creationId xmlns="" xmlns:a16="http://schemas.microsoft.com/office/drawing/2014/main" id="{292DA9F6-9D47-4D73-A6C3-EBCF24872824}"/>
              </a:ext>
            </a:extLst>
          </p:cNvPr>
          <p:cNvSpPr>
            <a:spLocks noGrp="1"/>
          </p:cNvSpPr>
          <p:nvPr/>
        </p:nvSpPr>
        <p:spPr>
          <a:xfrm>
            <a:off x="755650" y="183497"/>
            <a:ext cx="7973929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70000" lnSpcReduction="20000"/>
          </a:bodyPr>
          <a:lstStyle/>
          <a:p>
            <a:pPr algn="ctr">
              <a:defRPr sz="390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3900" b="1" dirty="0"/>
              <a:t>Структурирование хаоса: прозрачность как основа доверия</a:t>
            </a:r>
            <a:endParaRPr sz="3900" b="1" i="0" dirty="0">
              <a:solidFill>
                <a:srgbClr val="062447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Золотой разделитель">
            <a:extLst>
              <a:ext uri="{FF2B5EF4-FFF2-40B4-BE49-F238E27FC236}">
                <a16:creationId xmlns="" xmlns:a16="http://schemas.microsoft.com/office/drawing/2014/main" id="{08221FF7-E6DC-4C37-813D-8F53106CF453}"/>
              </a:ext>
            </a:extLst>
          </p:cNvPr>
          <p:cNvSpPr>
            <a:spLocks noGrp="1"/>
          </p:cNvSpPr>
          <p:nvPr/>
        </p:nvSpPr>
        <p:spPr>
          <a:xfrm>
            <a:off x="3218614" y="981697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Основной текст — редактируемое поле">
            <a:extLst>
              <a:ext uri="{FF2B5EF4-FFF2-40B4-BE49-F238E27FC236}">
                <a16:creationId xmlns="" xmlns:a16="http://schemas.microsoft.com/office/drawing/2014/main" id="{3969BB85-D3E4-4BAA-8763-1103E4D3305D}"/>
              </a:ext>
            </a:extLst>
          </p:cNvPr>
          <p:cNvSpPr>
            <a:spLocks noGrp="1"/>
          </p:cNvSpPr>
          <p:nvPr/>
        </p:nvSpPr>
        <p:spPr>
          <a:xfrm>
            <a:off x="755650" y="981697"/>
            <a:ext cx="10271992" cy="197241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57150" rIns="76200" bIns="57150" anchor="t">
            <a:normAutofit/>
          </a:bodyPr>
          <a:lstStyle/>
          <a:p>
            <a:pPr algn="ctr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2400" dirty="0"/>
              <a:t>Создание дайджестов, </a:t>
            </a:r>
            <a:r>
              <a:rPr lang="ru-RU" sz="2400" dirty="0" err="1"/>
              <a:t>инфоповодов</a:t>
            </a:r>
            <a:r>
              <a:rPr lang="ru-RU" sz="2400" dirty="0"/>
              <a:t>, </a:t>
            </a:r>
            <a:r>
              <a:rPr lang="ru-RU" sz="2400" dirty="0" smtClean="0"/>
              <a:t>памяток.</a:t>
            </a:r>
          </a:p>
          <a:p>
            <a:pPr algn="ctr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2400" dirty="0" smtClean="0"/>
              <a:t>Вместо </a:t>
            </a:r>
            <a:r>
              <a:rPr lang="ru-RU" sz="2400" dirty="0"/>
              <a:t>простыни текста из </a:t>
            </a:r>
            <a:r>
              <a:rPr lang="ru-RU" sz="2400" dirty="0" err="1"/>
              <a:t>ФГОСов</a:t>
            </a:r>
            <a:r>
              <a:rPr lang="ru-RU" sz="2400" dirty="0"/>
              <a:t> и СанПиНов — ИИ генерирует понятные чек-листы, сценарии семейных вечеров, ответы на частые страхи</a:t>
            </a:r>
            <a:endParaRPr lang="ru-RU" sz="240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8ACF730-AC74-BF61-91B2-54886C250C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49437" y="2215168"/>
            <a:ext cx="10871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YS Text"/>
              </a:rPr>
              <a:t>Памятка родителям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0000"/>
                </a:solidFill>
                <a:latin typeface="YS Text"/>
              </a:rPr>
              <a:t>Создайте режим подготовки</a:t>
            </a:r>
            <a:r>
              <a:rPr lang="ru-RU" dirty="0">
                <a:solidFill>
                  <a:srgbClr val="000000"/>
                </a:solidFill>
                <a:latin typeface="YS Text"/>
              </a:rPr>
              <a:t>: 3–4 регулярных занятия в неделю по 1,5–2 часа + 1 день на разбор ошибок. Чередуйте темы, чтобы не «застревать» на одном типе задач.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0000"/>
                </a:solidFill>
                <a:latin typeface="YS Text"/>
              </a:rPr>
              <a:t>Контролируйте не результат, а процесс</a:t>
            </a:r>
            <a:r>
              <a:rPr lang="ru-RU" dirty="0">
                <a:solidFill>
                  <a:srgbClr val="000000"/>
                </a:solidFill>
                <a:latin typeface="YS Text"/>
              </a:rPr>
              <a:t>: важно не «решить 20 задач», а разобрать 3–5 с полным пониманием каждого шага. Просите ребёнка объяснять решение вслух — это выявляет пробелы.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0000"/>
                </a:solidFill>
                <a:latin typeface="YS Text"/>
              </a:rPr>
              <a:t>Используйте официальные ресурсы</a:t>
            </a:r>
            <a:r>
              <a:rPr lang="ru-RU" dirty="0">
                <a:solidFill>
                  <a:srgbClr val="000000"/>
                </a:solidFill>
                <a:latin typeface="YS Text"/>
              </a:rPr>
              <a:t>: сайт ФИПИ (демоверсия, кодификатор, спецификация), открытый банк заданий. Избегайте сомнительных «прогнозов» и «сливов».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0000"/>
                </a:solidFill>
                <a:latin typeface="YS Text"/>
              </a:rPr>
              <a:t>Тренируйте формат экзамена</a:t>
            </a:r>
            <a:r>
              <a:rPr lang="ru-RU" dirty="0">
                <a:solidFill>
                  <a:srgbClr val="000000"/>
                </a:solidFill>
                <a:latin typeface="YS Text"/>
              </a:rPr>
              <a:t>: раз в 2–3 недели — полный вариант на время с соблюдением правил (без телефона, с таймером). Анализируйте ошибки вместе или с репетитором.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0000"/>
                </a:solidFill>
                <a:latin typeface="YS Text"/>
              </a:rPr>
              <a:t>Следите за самочувствием</a:t>
            </a:r>
            <a:r>
              <a:rPr lang="ru-RU" dirty="0">
                <a:solidFill>
                  <a:srgbClr val="000000"/>
                </a:solidFill>
                <a:latin typeface="YS Text"/>
              </a:rPr>
              <a:t>: сон 7–8 часов, перерывы каждые 45–50 минут, прогулки. Эмоциональная поддержка важнее упрёков: говорите «вижу, ты стараешься», а не «надо больше».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0000"/>
                </a:solidFill>
                <a:latin typeface="YS Text"/>
              </a:rPr>
              <a:t>Разберите критерии оценивания</a:t>
            </a:r>
            <a:r>
              <a:rPr lang="ru-RU" dirty="0">
                <a:solidFill>
                  <a:srgbClr val="000000"/>
                </a:solidFill>
                <a:latin typeface="YS Text"/>
              </a:rPr>
              <a:t>: покажите, как теряют баллы за отсутствие обоснования, лишние слова или небрежные записи. Учите аккуратно оформлять решение.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0000"/>
                </a:solidFill>
                <a:latin typeface="YS Text"/>
              </a:rPr>
              <a:t>Подготовьте «день Х»</a:t>
            </a:r>
            <a:r>
              <a:rPr lang="ru-RU" dirty="0">
                <a:solidFill>
                  <a:srgbClr val="000000"/>
                </a:solidFill>
                <a:latin typeface="YS Text"/>
              </a:rPr>
              <a:t>: заранее соберите документы, продумайте маршрут, положите запасную ручку и линейку. Напомните, что сначала решают то, что точно знают, а сложные оставляют на потом.</a:t>
            </a:r>
          </a:p>
        </p:txBody>
      </p:sp>
    </p:spTree>
    <p:extLst>
      <p:ext uri="{BB962C8B-B14F-4D97-AF65-F5344CB8AC3E}">
        <p14:creationId xmlns:p14="http://schemas.microsoft.com/office/powerpoint/2010/main" val="161935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слайда — редактируемое поле">
            <a:extLst>
              <a:ext uri="{FF2B5EF4-FFF2-40B4-BE49-F238E27FC236}">
                <a16:creationId xmlns="" xmlns:a16="http://schemas.microsoft.com/office/drawing/2014/main" id="{292DA9F6-9D47-4D73-A6C3-EBCF24872824}"/>
              </a:ext>
            </a:extLst>
          </p:cNvPr>
          <p:cNvSpPr>
            <a:spLocks noGrp="1"/>
          </p:cNvSpPr>
          <p:nvPr/>
        </p:nvSpPr>
        <p:spPr>
          <a:xfrm>
            <a:off x="755650" y="183497"/>
            <a:ext cx="7973929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70000" lnSpcReduction="20000"/>
          </a:bodyPr>
          <a:lstStyle/>
          <a:p>
            <a:pPr algn="ctr">
              <a:defRPr sz="390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3900" b="1" dirty="0"/>
              <a:t>Структурирование хаоса: прозрачность как основа доверия</a:t>
            </a:r>
            <a:endParaRPr sz="3900" b="1" i="0" dirty="0">
              <a:solidFill>
                <a:srgbClr val="062447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Золотой разделитель">
            <a:extLst>
              <a:ext uri="{FF2B5EF4-FFF2-40B4-BE49-F238E27FC236}">
                <a16:creationId xmlns="" xmlns:a16="http://schemas.microsoft.com/office/drawing/2014/main" id="{08221FF7-E6DC-4C37-813D-8F53106CF453}"/>
              </a:ext>
            </a:extLst>
          </p:cNvPr>
          <p:cNvSpPr>
            <a:spLocks noGrp="1"/>
          </p:cNvSpPr>
          <p:nvPr/>
        </p:nvSpPr>
        <p:spPr>
          <a:xfrm>
            <a:off x="3218614" y="981697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Основной текст — редактируемое поле">
            <a:extLst>
              <a:ext uri="{FF2B5EF4-FFF2-40B4-BE49-F238E27FC236}">
                <a16:creationId xmlns="" xmlns:a16="http://schemas.microsoft.com/office/drawing/2014/main" id="{3969BB85-D3E4-4BAA-8763-1103E4D3305D}"/>
              </a:ext>
            </a:extLst>
          </p:cNvPr>
          <p:cNvSpPr>
            <a:spLocks noGrp="1"/>
          </p:cNvSpPr>
          <p:nvPr/>
        </p:nvSpPr>
        <p:spPr>
          <a:xfrm>
            <a:off x="755650" y="981697"/>
            <a:ext cx="10271992" cy="197241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57150" rIns="76200" bIns="57150" anchor="t">
            <a:normAutofit/>
          </a:bodyPr>
          <a:lstStyle/>
          <a:p>
            <a:pPr algn="ctr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2000" dirty="0"/>
              <a:t>Создание дайджестов, </a:t>
            </a:r>
            <a:r>
              <a:rPr lang="ru-RU" sz="2000" dirty="0" err="1"/>
              <a:t>инфоповодов</a:t>
            </a:r>
            <a:r>
              <a:rPr lang="ru-RU" sz="2000" dirty="0"/>
              <a:t>, </a:t>
            </a:r>
            <a:r>
              <a:rPr lang="ru-RU" sz="2000" dirty="0" smtClean="0"/>
              <a:t>памяток.</a:t>
            </a:r>
          </a:p>
          <a:p>
            <a:pPr algn="ctr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2000" dirty="0" smtClean="0"/>
              <a:t>Вместо </a:t>
            </a:r>
            <a:r>
              <a:rPr lang="ru-RU" sz="2000" dirty="0"/>
              <a:t>простыни текста из </a:t>
            </a:r>
            <a:r>
              <a:rPr lang="ru-RU" sz="2000" dirty="0" err="1"/>
              <a:t>ФГОСов</a:t>
            </a:r>
            <a:r>
              <a:rPr lang="ru-RU" sz="2000" dirty="0"/>
              <a:t> и СанПиНов — ИИ генерирует понятные чек-листы, сценарии семейных вечеров, ответы на частые страхи</a:t>
            </a:r>
            <a:endParaRPr lang="ru-RU" sz="200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8ACF730-AC74-BF61-91B2-54886C250C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34846" y="1971208"/>
            <a:ext cx="1205715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Памятка </a:t>
            </a:r>
            <a:r>
              <a:rPr lang="ru-RU" b="1" dirty="0" smtClean="0"/>
              <a:t>родителям по профилактике </a:t>
            </a:r>
            <a:r>
              <a:rPr lang="ru-RU" b="1" dirty="0"/>
              <a:t>вовлечения школьников в </a:t>
            </a:r>
            <a:r>
              <a:rPr lang="ru-RU" b="1" dirty="0" smtClean="0"/>
              <a:t>экстремистскую и террористическую деятельность</a:t>
            </a:r>
            <a:endParaRPr lang="ru-RU" dirty="0"/>
          </a:p>
          <a:p>
            <a:pPr lvl="0"/>
            <a:r>
              <a:rPr lang="ru-RU" sz="1400" b="1" dirty="0"/>
              <a:t>Выстраивайте доверительный диалог.</a:t>
            </a:r>
            <a:r>
              <a:rPr lang="ru-RU" sz="1400" dirty="0"/>
              <a:t> Регулярно разговаривайте с ребёнком не о оценках, а о его интересах, друзьях, переживаниях. Важно, чтобы подросток знал: дома его выслушают без насмешек и немедленных нравоучений. Если он делится чем‑то тревожным — не обесценивайте («да брось, ерунда»), лучше скажите: «Спасибо, что рассказал, давай подумаем вместе».</a:t>
            </a:r>
          </a:p>
          <a:p>
            <a:pPr lvl="0"/>
            <a:r>
              <a:rPr lang="ru-RU" sz="1400" b="1" dirty="0"/>
              <a:t>Контролируйте цифровой след без тотальной слежки.</a:t>
            </a:r>
            <a:r>
              <a:rPr lang="ru-RU" sz="1400" dirty="0"/>
              <a:t> Обсудите правила безопасности в сети: не добавлять незнакомцев, не выкладывать личные данные, критически относиться к «разоблачениям» и призывам к действиям. Периодически просматривайте подписки и сообщества, в которых состоит ребёнок, но делайте это не скрытно, а открыто: «Давай посмотрим, что у тебя в ленте, расскажешь про эти </a:t>
            </a:r>
            <a:r>
              <a:rPr lang="ru-RU" sz="1400" dirty="0" err="1"/>
              <a:t>паблики</a:t>
            </a:r>
            <a:r>
              <a:rPr lang="ru-RU" sz="1400" dirty="0"/>
              <a:t>?»</a:t>
            </a:r>
          </a:p>
          <a:p>
            <a:pPr lvl="0"/>
            <a:r>
              <a:rPr lang="ru-RU" sz="1400" b="1" dirty="0"/>
              <a:t>Развивайте критическое мышление.</a:t>
            </a:r>
            <a:r>
              <a:rPr lang="ru-RU" sz="1400" dirty="0"/>
              <a:t> Учите отличать факты от манипуляций: задавайте вопросы «Откуда эта информация?», «Кто это написал и зачем?», «Есть ли другие точки зрения?». Разбирайте вместе вирусные посты — показывайте, как работают </a:t>
            </a:r>
            <a:r>
              <a:rPr lang="ru-RU" sz="1400" dirty="0" err="1"/>
              <a:t>кликбейт</a:t>
            </a:r>
            <a:r>
              <a:rPr lang="ru-RU" sz="1400" dirty="0"/>
              <a:t>, подмена понятий и эмоциональные триггеры.</a:t>
            </a:r>
          </a:p>
          <a:p>
            <a:pPr lvl="0"/>
            <a:r>
              <a:rPr lang="ru-RU" sz="1400" b="1" dirty="0"/>
              <a:t>Предлагайте социально значимую альтернативу.</a:t>
            </a:r>
            <a:r>
              <a:rPr lang="ru-RU" sz="1400" dirty="0"/>
              <a:t> </a:t>
            </a:r>
            <a:r>
              <a:rPr lang="ru-RU" sz="1400" dirty="0" err="1"/>
              <a:t>Вовлечённость</a:t>
            </a:r>
            <a:r>
              <a:rPr lang="ru-RU" sz="1400" dirty="0"/>
              <a:t> в деструктивные группы часто подпитывается ощущением «я никому не нужен». Спорт, </a:t>
            </a:r>
            <a:r>
              <a:rPr lang="ru-RU" sz="1400" dirty="0" err="1"/>
              <a:t>волонтёрство</a:t>
            </a:r>
            <a:r>
              <a:rPr lang="ru-RU" sz="1400" dirty="0"/>
              <a:t>, кружки, семейные проекты дают чувство принадлежности и полезности. Важно, чтобы деятельность была по интересам ребёнка, а не «для галочки».</a:t>
            </a:r>
          </a:p>
          <a:p>
            <a:pPr lvl="0"/>
            <a:r>
              <a:rPr lang="ru-RU" sz="1400" b="1" dirty="0"/>
              <a:t>Обращайте внимание на тревожные сигналы.</a:t>
            </a:r>
            <a:r>
              <a:rPr lang="ru-RU" sz="1400" dirty="0"/>
              <a:t> Резкая смена круга общения, скрытность, агрессивные высказывания, использование специфической символики, интерес к оружию или насильственным видео, резкие перепады настроения. Не игнорируйте эти признаки — это повод мягко поговорить и при необходимости обратиться к психологу.</a:t>
            </a:r>
          </a:p>
          <a:p>
            <a:pPr lvl="0"/>
            <a:r>
              <a:rPr lang="ru-RU" sz="1400" b="1" dirty="0"/>
              <a:t>Знайте, куда обратиться за помощью.</a:t>
            </a:r>
            <a:r>
              <a:rPr lang="ru-RU" sz="1400" dirty="0"/>
              <a:t> Если вы заметили признаки вовлечения, не пытайтесь справиться в одиночку. Обратитесь к школьному психологу, в службу психологической поддержки (например, бесплатный телефон доверия для детей и родителей: 8‑800‑2000‑122), а при прямой угрозе — в правоохранительные органы.</a:t>
            </a:r>
          </a:p>
          <a:p>
            <a:pPr lvl="0"/>
            <a:r>
              <a:rPr lang="ru-RU" sz="1400" b="1" dirty="0"/>
              <a:t>Будьте примером.</a:t>
            </a:r>
            <a:r>
              <a:rPr lang="ru-RU" sz="1400" dirty="0"/>
              <a:t> Дети копируют отношение взрослых к другим людям. Демонстрируйте уважение к разнообразию, избегайте обобщений по национальному, религиозному или социальному признаку, не поддерживайте в разговорах язык вражды.</a:t>
            </a:r>
          </a:p>
          <a:p>
            <a:r>
              <a:rPr lang="ru-RU" sz="1400" dirty="0"/>
              <a:t>Помните: профилактика — это не разовая беседа, а постоянная, бережная работа по укреплению связи с ребёнком и формированию у него внутренней устойчивости к манипуляциям</a:t>
            </a:r>
            <a:r>
              <a:rPr lang="ru-RU" sz="1400" dirty="0" smtClean="0"/>
              <a:t>.</a:t>
            </a:r>
            <a:endParaRPr lang="ru-RU" sz="1400" dirty="0">
              <a:solidFill>
                <a:srgbClr val="000000"/>
              </a:solidFill>
              <a:latin typeface="YS Text"/>
            </a:endParaRPr>
          </a:p>
        </p:txBody>
      </p:sp>
    </p:spTree>
    <p:extLst>
      <p:ext uri="{BB962C8B-B14F-4D97-AF65-F5344CB8AC3E}">
        <p14:creationId xmlns:p14="http://schemas.microsoft.com/office/powerpoint/2010/main" val="194635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слайда — редактируемое поле">
            <a:extLst>
              <a:ext uri="{FF2B5EF4-FFF2-40B4-BE49-F238E27FC236}">
                <a16:creationId xmlns="" xmlns:a16="http://schemas.microsoft.com/office/drawing/2014/main" id="{292DA9F6-9D47-4D73-A6C3-EBCF24872824}"/>
              </a:ext>
            </a:extLst>
          </p:cNvPr>
          <p:cNvSpPr>
            <a:spLocks noGrp="1"/>
          </p:cNvSpPr>
          <p:nvPr/>
        </p:nvSpPr>
        <p:spPr>
          <a:xfrm>
            <a:off x="857250" y="609600"/>
            <a:ext cx="7973929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390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endParaRPr sz="3900" b="1" i="0" dirty="0">
              <a:solidFill>
                <a:srgbClr val="062447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5" name="Основной текст — редактируемое поле">
            <a:extLst>
              <a:ext uri="{FF2B5EF4-FFF2-40B4-BE49-F238E27FC236}">
                <a16:creationId xmlns="" xmlns:a16="http://schemas.microsoft.com/office/drawing/2014/main" id="{3969BB85-D3E4-4BAA-8763-1103E4D3305D}"/>
              </a:ext>
            </a:extLst>
          </p:cNvPr>
          <p:cNvSpPr>
            <a:spLocks noGrp="1"/>
          </p:cNvSpPr>
          <p:nvPr/>
        </p:nvSpPr>
        <p:spPr>
          <a:xfrm>
            <a:off x="1183175" y="781428"/>
            <a:ext cx="9626663" cy="2624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57150" rIns="76200" bIns="57150" anchor="t">
            <a:normAutofit fontScale="92500" lnSpcReduction="20000"/>
          </a:bodyPr>
          <a:lstStyle/>
          <a:p>
            <a:pPr algn="ctr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4000" dirty="0" smtClean="0"/>
              <a:t>ИИ забирает на себя бумажную </a:t>
            </a:r>
          </a:p>
          <a:p>
            <a:pPr algn="ctr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4000" dirty="0" smtClean="0"/>
              <a:t>и эмоциональную рутину, чтобы у нас, классных руководителей, оставались время и силы на живое общение с детьми, их поддержку и вдохновение.</a:t>
            </a:r>
            <a:endParaRPr lang="ru-RU" sz="2250" b="0" i="0" dirty="0" smtClean="0">
              <a:solidFill>
                <a:srgbClr val="445366"/>
              </a:solidFill>
              <a:latin typeface="Arial"/>
              <a:ea typeface="Arial"/>
              <a:cs typeface="Arial"/>
            </a:endParaRPr>
          </a:p>
          <a:p>
            <a:pPr algn="ctr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endParaRPr lang="ru-RU" sz="320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8ACF730-AC74-BF61-91B2-54886C250C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0872" y="3551962"/>
            <a:ext cx="2650836" cy="273079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295" y="3551962"/>
            <a:ext cx="2986159" cy="2965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24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слайда — редактируемое поле">
            <a:extLst>
              <a:ext uri="{FF2B5EF4-FFF2-40B4-BE49-F238E27FC236}">
                <a16:creationId xmlns="" xmlns:a16="http://schemas.microsoft.com/office/drawing/2014/main" id="{292DA9F6-9D47-4D73-A6C3-EBCF24872824}"/>
              </a:ext>
            </a:extLst>
          </p:cNvPr>
          <p:cNvSpPr>
            <a:spLocks noGrp="1"/>
          </p:cNvSpPr>
          <p:nvPr/>
        </p:nvSpPr>
        <p:spPr>
          <a:xfrm>
            <a:off x="857250" y="609600"/>
            <a:ext cx="7973929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390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endParaRPr sz="3900" b="1" i="0" dirty="0">
              <a:solidFill>
                <a:srgbClr val="062447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5" name="Основной текст — редактируемое поле">
            <a:extLst>
              <a:ext uri="{FF2B5EF4-FFF2-40B4-BE49-F238E27FC236}">
                <a16:creationId xmlns="" xmlns:a16="http://schemas.microsoft.com/office/drawing/2014/main" id="{3969BB85-D3E4-4BAA-8763-1103E4D3305D}"/>
              </a:ext>
            </a:extLst>
          </p:cNvPr>
          <p:cNvSpPr>
            <a:spLocks noGrp="1"/>
          </p:cNvSpPr>
          <p:nvPr/>
        </p:nvSpPr>
        <p:spPr>
          <a:xfrm>
            <a:off x="1256145" y="508000"/>
            <a:ext cx="9688946" cy="522778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57150" rIns="76200" bIns="57150" anchor="t">
            <a:normAutofit/>
          </a:bodyPr>
          <a:lstStyle/>
          <a:p>
            <a:pPr lvl="5" algn="ctr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3200" b="1" dirty="0" err="1" smtClean="0"/>
              <a:t>GigaChat</a:t>
            </a:r>
            <a:endParaRPr lang="ru-RU" sz="3200" b="1" dirty="0" smtClean="0"/>
          </a:p>
          <a:p>
            <a:pPr lvl="5" algn="ctr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3200" b="1" dirty="0" err="1" smtClean="0"/>
              <a:t>Kandinsky</a:t>
            </a:r>
            <a:endParaRPr lang="ru-RU" sz="3200" b="1" dirty="0" smtClean="0"/>
          </a:p>
          <a:p>
            <a:pPr lvl="5" algn="ctr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3200" b="1" dirty="0" err="1" smtClean="0">
                <a:solidFill>
                  <a:srgbClr val="445366"/>
                </a:solidFill>
                <a:latin typeface="Arial"/>
                <a:ea typeface="Arial"/>
                <a:cs typeface="Arial"/>
              </a:rPr>
              <a:t>YandexGPT</a:t>
            </a:r>
            <a:endParaRPr lang="en-US" sz="3200" b="1" dirty="0" smtClean="0">
              <a:solidFill>
                <a:srgbClr val="445366"/>
              </a:solidFill>
              <a:latin typeface="Arial"/>
              <a:ea typeface="Arial"/>
              <a:cs typeface="Arial"/>
            </a:endParaRPr>
          </a:p>
          <a:p>
            <a:pPr lvl="5" algn="ctr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en-US" sz="3200" b="1" dirty="0" smtClean="0">
                <a:solidFill>
                  <a:srgbClr val="445366"/>
                </a:solidFill>
                <a:latin typeface="Arial"/>
                <a:ea typeface="Arial"/>
                <a:cs typeface="Arial"/>
              </a:rPr>
              <a:t>Qwen</a:t>
            </a:r>
            <a:endParaRPr lang="ru-RU" sz="3200" b="1" dirty="0" smtClean="0">
              <a:solidFill>
                <a:srgbClr val="445366"/>
              </a:solidFill>
              <a:latin typeface="Arial"/>
              <a:ea typeface="Arial"/>
              <a:cs typeface="Arial"/>
            </a:endParaRPr>
          </a:p>
          <a:p>
            <a:pPr lvl="5" algn="ctr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3200" b="1" dirty="0" smtClean="0">
                <a:solidFill>
                  <a:srgbClr val="445366"/>
                </a:solidFill>
                <a:latin typeface="Arial"/>
                <a:ea typeface="Arial"/>
                <a:cs typeface="Arial"/>
              </a:rPr>
              <a:t>Алиса </a:t>
            </a:r>
            <a:r>
              <a:rPr lang="en-US" sz="3200" b="1" dirty="0" smtClean="0">
                <a:solidFill>
                  <a:srgbClr val="445366"/>
                </a:solidFill>
                <a:latin typeface="Arial"/>
                <a:ea typeface="Arial"/>
                <a:cs typeface="Arial"/>
              </a:rPr>
              <a:t>Al</a:t>
            </a:r>
            <a:endParaRPr lang="ru-RU" sz="3200" b="1" dirty="0" smtClean="0">
              <a:solidFill>
                <a:srgbClr val="445366"/>
              </a:solidFill>
              <a:latin typeface="Arial"/>
              <a:ea typeface="Arial"/>
              <a:cs typeface="Arial"/>
            </a:endParaRPr>
          </a:p>
          <a:p>
            <a:pPr algn="ctr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endParaRPr lang="ru-RU" sz="3200" b="1" i="0" dirty="0" smtClean="0">
              <a:solidFill>
                <a:srgbClr val="445366"/>
              </a:solidFill>
              <a:latin typeface="Arial"/>
              <a:ea typeface="Arial"/>
              <a:cs typeface="Arial"/>
            </a:endParaRPr>
          </a:p>
          <a:p>
            <a:pPr algn="ctr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endParaRPr lang="ru-RU" sz="3200" b="1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  <a:p>
            <a:pPr algn="ctr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2400" b="1" dirty="0"/>
              <a:t>Пусть счастье будет </a:t>
            </a:r>
            <a:r>
              <a:rPr lang="ru-RU" sz="2400" b="1" dirty="0" smtClean="0"/>
              <a:t>вашим ежедневным       ,</a:t>
            </a:r>
          </a:p>
          <a:p>
            <a:pPr algn="ctr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2400" b="1" dirty="0" smtClean="0"/>
              <a:t>а </a:t>
            </a:r>
            <a:r>
              <a:rPr lang="ru-RU" sz="2400" b="1" dirty="0"/>
              <a:t>забота о себе — доброй </a:t>
            </a:r>
            <a:r>
              <a:rPr lang="ru-RU" sz="2400" b="1" dirty="0" smtClean="0"/>
              <a:t>привычкой,</a:t>
            </a:r>
          </a:p>
          <a:p>
            <a:pPr algn="ctr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2400" b="1" dirty="0" smtClean="0"/>
              <a:t>которая </a:t>
            </a:r>
            <a:r>
              <a:rPr lang="ru-RU" sz="2400" b="1" dirty="0"/>
              <a:t>дарит силы для новых свершений!</a:t>
            </a:r>
            <a:endParaRPr lang="ru-RU" sz="2400" b="1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  <a:p>
            <a:pPr algn="ctr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endParaRPr lang="ru-RU" sz="320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8ACF730-AC74-BF61-91B2-54886C250C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20420" y="3893385"/>
            <a:ext cx="428685" cy="438211"/>
          </a:xfrm>
          <a:prstGeom prst="rect">
            <a:avLst/>
          </a:prstGeom>
        </p:spPr>
      </p:pic>
      <p:pic>
        <p:nvPicPr>
          <p:cNvPr id="6" name="итог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4436" y="246413"/>
            <a:ext cx="3380651" cy="3380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163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930</Words>
  <Application>Microsoft Office PowerPoint</Application>
  <DocSecurity>0</DocSecurity>
  <PresentationFormat>Широкоэкранный</PresentationFormat>
  <Paragraphs>93</Paragraphs>
  <Slides>11</Slides>
  <Notes>11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Georgia</vt:lpstr>
      <vt:lpstr>YS Text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leha997@gmail.com</cp:lastModifiedBy>
  <cp:revision>31</cp:revision>
  <dcterms:created xsi:type="dcterms:W3CDTF">2026-09-07T08:54:29Z</dcterms:created>
  <dcterms:modified xsi:type="dcterms:W3CDTF">2026-09-17T20:07:56Z</dcterms:modified>
</cp:coreProperties>
</file>