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9" r:id="rId4"/>
    <p:sldId id="270" r:id="rId5"/>
    <p:sldId id="271" r:id="rId6"/>
    <p:sldId id="274" r:id="rId7"/>
    <p:sldId id="273" r:id="rId8"/>
    <p:sldId id="272" r:id="rId9"/>
    <p:sldId id="277" r:id="rId10"/>
    <p:sldId id="279" r:id="rId11"/>
    <p:sldId id="280" r:id="rId12"/>
    <p:sldId id="282" r:id="rId13"/>
    <p:sldId id="278" r:id="rId14"/>
    <p:sldId id="281" r:id="rId15"/>
    <p:sldId id="267" r:id="rId16"/>
    <p:sldId id="26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4AA5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Заставка_01_Траектория_класса_3840x2160.png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Заставка_02_Под_выступающего_3840x2160.png</a:t>
            </a:r>
          </a:p>
          <a:p>
            <a:r>
              <a:t>- Пользовательский логотип: logo-final-color.png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773851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Заставка_02_Под_выступающего_3840x2160.png</a:t>
            </a:r>
          </a:p>
          <a:p>
            <a:r>
              <a:t>- Пользовательский логотип: logo-final-color.png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036404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8612720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0" y="894"/>
            <a:ext cx="12192000" cy="685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323325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/>
        </p:blipFill>
        <p:spPr>
          <a:xfrm>
            <a:off x="2694637" y="715920"/>
            <a:ext cx="1556559" cy="1572044"/>
          </a:xfrm>
          <a:prstGeom prst="rect">
            <a:avLst/>
          </a:prstGeom>
        </p:spPr>
      </p:pic>
      <p:sp>
        <p:nvSpPr>
          <p:cNvPr id="3" name="Название проекта — редактируемое поле">
            <a:extLst>
              <a:ext uri="{FF2B5EF4-FFF2-40B4-BE49-F238E27FC236}">
                <a16:creationId xmlns:a16="http://schemas.microsoft.com/office/drawing/2014/main" xmlns="" id="{7AB67A5B-ACFD-4B09-909C-B1BEE65B08F3}"/>
              </a:ext>
            </a:extLst>
          </p:cNvPr>
          <p:cNvSpPr>
            <a:spLocks noGrp="1"/>
          </p:cNvSpPr>
          <p:nvPr/>
        </p:nvSpPr>
        <p:spPr>
          <a:xfrm>
            <a:off x="-76860" y="2616848"/>
            <a:ext cx="7099554" cy="192003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58991" lnSpcReduction="20000"/>
          </a:bodyPr>
          <a:lstStyle/>
          <a:p>
            <a:pPr algn="ctr">
              <a:lnSpc>
                <a:spcPct val="120000"/>
              </a:lnSpc>
              <a:defRPr sz="5700" b="1" i="0">
                <a:solidFill>
                  <a:srgbClr val="FFFDF8"/>
                </a:solidFill>
                <a:latin typeface="Georgia"/>
                <a:ea typeface="Georgia"/>
                <a:cs typeface="Georgia"/>
              </a:defRPr>
            </a:pPr>
            <a:r>
              <a:rPr lang="ru-RU" sz="42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ФОРУМ</a:t>
            </a:r>
            <a:r>
              <a:rPr lang="ru-RU" sz="57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/>
            </a:r>
            <a:br>
              <a:rPr lang="ru-RU" sz="57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</a:br>
            <a:r>
              <a:rPr lang="ru-RU" sz="75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КЛАССНЫХ РУКОВОДИТЕЛЕЙ</a:t>
            </a:r>
            <a:endParaRPr lang="ru-RU" sz="5700" b="1" i="0" dirty="0">
              <a:solidFill>
                <a:schemeClr val="bg1"/>
              </a:solidFill>
              <a:latin typeface="Georgia"/>
              <a:ea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217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выступления — редактируемое поле">
            <a:extLst>
              <a:ext uri="{FF2B5EF4-FFF2-40B4-BE49-F238E27FC236}">
                <a16:creationId xmlns:a16="http://schemas.microsoft.com/office/drawing/2014/main" xmlns="" id="{A203019B-C25D-4AFD-8960-C44596AEA8D0}"/>
              </a:ext>
            </a:extLst>
          </p:cNvPr>
          <p:cNvSpPr>
            <a:spLocks noGrp="1"/>
          </p:cNvSpPr>
          <p:nvPr/>
        </p:nvSpPr>
        <p:spPr>
          <a:xfrm>
            <a:off x="1291472" y="1820886"/>
            <a:ext cx="5751577" cy="19579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70000" lnSpcReduction="20000"/>
          </a:bodyPr>
          <a:lstStyle/>
          <a:p>
            <a:pPr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200" b="1" i="1" spc="-1" dirty="0">
                <a:solidFill>
                  <a:schemeClr val="accent2">
                    <a:lumMod val="75000"/>
                  </a:schemeClr>
                </a:solidFill>
                <a:latin typeface="Times New Roman"/>
              </a:rPr>
              <a:t>Развитие системы духовно-нравственного и гражданско-патриотического воспитания в общеобразовательной организации в условиях социальных перемен через реализацию программы «Растим  будущих защитников Отечества!»</a:t>
            </a:r>
            <a:endParaRPr sz="32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6" name="Золотой разделитель">
            <a:extLst>
              <a:ext uri="{FF2B5EF4-FFF2-40B4-BE49-F238E27FC236}">
                <a16:creationId xmlns:a16="http://schemas.microsoft.com/office/drawing/2014/main" xmlns="" id="{F8F85371-7FD9-4954-BE89-28194435DCA4}"/>
              </a:ext>
            </a:extLst>
          </p:cNvPr>
          <p:cNvSpPr>
            <a:spLocks noGrp="1"/>
          </p:cNvSpPr>
          <p:nvPr/>
        </p:nvSpPr>
        <p:spPr>
          <a:xfrm>
            <a:off x="2016064" y="3872059"/>
            <a:ext cx="272415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7" name="Имя спикера — редактируемое поле">
            <a:extLst>
              <a:ext uri="{FF2B5EF4-FFF2-40B4-BE49-F238E27FC236}">
                <a16:creationId xmlns:a16="http://schemas.microsoft.com/office/drawing/2014/main" xmlns="" id="{05896C2E-823C-488E-A501-764EEF09C877}"/>
              </a:ext>
            </a:extLst>
          </p:cNvPr>
          <p:cNvSpPr>
            <a:spLocks noGrp="1"/>
          </p:cNvSpPr>
          <p:nvPr/>
        </p:nvSpPr>
        <p:spPr>
          <a:xfrm>
            <a:off x="2000300" y="4073103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2800" b="1" i="0" dirty="0">
                <a:solidFill>
                  <a:srgbClr val="082D57"/>
                </a:solidFill>
                <a:latin typeface="Arial"/>
                <a:ea typeface="Arial"/>
                <a:cs typeface="Arial"/>
              </a:rPr>
              <a:t>Елена Гущина</a:t>
            </a:r>
            <a:endParaRPr sz="2800" b="1" i="0" dirty="0">
              <a:solidFill>
                <a:srgbClr val="082D5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Должность и организация — редактируемое поле">
            <a:extLst>
              <a:ext uri="{FF2B5EF4-FFF2-40B4-BE49-F238E27FC236}">
                <a16:creationId xmlns:a16="http://schemas.microsoft.com/office/drawing/2014/main" xmlns="" id="{2FFBE0C2-0748-4702-8F13-A10111DDB143}"/>
              </a:ext>
            </a:extLst>
          </p:cNvPr>
          <p:cNvSpPr>
            <a:spLocks noGrp="1"/>
          </p:cNvSpPr>
          <p:nvPr/>
        </p:nvSpPr>
        <p:spPr>
          <a:xfrm>
            <a:off x="3023061" y="4665751"/>
            <a:ext cx="4473294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 fontScale="92500"/>
          </a:bodyPr>
          <a:lstStyle/>
          <a:p>
            <a:pPr algn="l"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000" b="0" i="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Учитель русского языка и литературы, МОУ «Лицей №2 имени В.В. Тихонова»</a:t>
            </a:r>
            <a:endParaRPr sz="200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1908494" y="350264"/>
            <a:ext cx="1456136" cy="1470622"/>
          </a:xfrm>
          <a:prstGeom prst="rect">
            <a:avLst/>
          </a:prstGeom>
        </p:spPr>
      </p:pic>
      <p:pic>
        <p:nvPicPr>
          <p:cNvPr id="1026" name="Picture 2" descr="C:\Users\Admin\Desktop\фото 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56740" y="698739"/>
            <a:ext cx="4635260" cy="47610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23667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2920" y="474454"/>
            <a:ext cx="3260785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– классный руководитель…</a:t>
            </a:r>
            <a:b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Начало 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деятельности. Честный 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вопрос себе: «Кого буду 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воспитывать в каждом ученике -  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ослушного   исполнителя 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личность?»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/>
          </a:p>
        </p:txBody>
      </p:sp>
      <p:pic>
        <p:nvPicPr>
          <p:cNvPr id="3" name="Picture 2" descr="C:\Users\Admin\Desktop\ФОРУМ КЛАССНЫХ РУКОВОДИТЕЛЕЙ. 24.09.2026г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8985" y="181155"/>
            <a:ext cx="4786346" cy="2500330"/>
          </a:xfrm>
          <a:prstGeom prst="rect">
            <a:avLst/>
          </a:prstGeom>
          <a:noFill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10631" y="2916534"/>
            <a:ext cx="5593158" cy="3829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59789" y="155275"/>
            <a:ext cx="484804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условиях СВО старые форматы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стремительно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теряют силу. </a:t>
            </a:r>
          </a:p>
          <a:p>
            <a:pPr>
              <a:buNone/>
            </a:pPr>
            <a:endParaRPr lang="ru-RU" sz="2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 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воспитать настоящего защитника Отечества?</a:t>
            </a:r>
            <a:b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правильно говорить </a:t>
            </a:r>
            <a:endParaRPr lang="ru-RU" sz="2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 важном»?</a:t>
            </a:r>
            <a:b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сделать так, чтобы мероприятия проводились </a:t>
            </a:r>
          </a:p>
          <a:p>
            <a:pPr>
              <a:buNone/>
            </a:pPr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не «для галочки»?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12"/>
          <p:cNvPicPr/>
          <p:nvPr/>
        </p:nvPicPr>
        <p:blipFill>
          <a:blip r:embed="rId2"/>
          <a:srcRect l="19895" r="11349"/>
          <a:stretch/>
        </p:blipFill>
        <p:spPr>
          <a:xfrm>
            <a:off x="6753402" y="120768"/>
            <a:ext cx="4883631" cy="3252159"/>
          </a:xfrm>
          <a:prstGeom prst="rect">
            <a:avLst/>
          </a:prstGeom>
          <a:ln w="0">
            <a:noFill/>
          </a:ln>
        </p:spPr>
      </p:pic>
      <p:pic>
        <p:nvPicPr>
          <p:cNvPr id="4" name="Рисунок 11"/>
          <p:cNvPicPr/>
          <p:nvPr/>
        </p:nvPicPr>
        <p:blipFill>
          <a:blip r:embed="rId3"/>
          <a:srcRect l="7646" r="20126"/>
          <a:stretch/>
        </p:blipFill>
        <p:spPr>
          <a:xfrm>
            <a:off x="6649886" y="3502864"/>
            <a:ext cx="5064786" cy="3355136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5774" y="189781"/>
            <a:ext cx="71685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Программа духовно-нравственного и гражданско-патриотического воспитания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обучающихся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spc="-1" dirty="0" smtClean="0">
                <a:solidFill>
                  <a:srgbClr val="C00000"/>
                </a:solidFill>
                <a:latin typeface="Times New Roman"/>
              </a:rPr>
              <a:t>«</a:t>
            </a:r>
            <a:r>
              <a:rPr lang="ru-RU" sz="2400" b="1" i="1" spc="-1" dirty="0" smtClean="0">
                <a:solidFill>
                  <a:srgbClr val="C00000"/>
                </a:solidFill>
                <a:latin typeface="Times New Roman"/>
              </a:rPr>
              <a:t>Растим  будущих защитников Отечества!»</a:t>
            </a:r>
            <a:endParaRPr lang="ru-RU" sz="2400" dirty="0">
              <a:solidFill>
                <a:srgbClr val="C00000"/>
              </a:solidFill>
            </a:endParaRP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8638931" y="0"/>
          <a:ext cx="3175000" cy="4114800"/>
        </p:xfrm>
        <a:graphic>
          <a:graphicData uri="http://schemas.openxmlformats.org/presentationml/2006/ole">
            <p:oleObj spid="_x0000_s2050" name="Acrobat Document" r:id="rId3" imgW="5829199" imgH="7543800" progId="AcroExch.Document.11">
              <p:embed/>
            </p:oleObj>
          </a:graphicData>
        </a:graphic>
      </p:graphicFrame>
      <p:pic>
        <p:nvPicPr>
          <p:cNvPr id="13" name="Picture 3" descr="C:\Users\Admin\Desktop\ЗА НРАВСТ. ПОДВИГ. 2026г.МАРТ\За нравственный подвиг\IMG_20230504_08312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517254" y="3954703"/>
            <a:ext cx="6100778" cy="2903297"/>
          </a:xfrm>
          <a:prstGeom prst="rect">
            <a:avLst/>
          </a:prstGeom>
          <a:noFill/>
        </p:spPr>
      </p:pic>
      <p:sp>
        <p:nvSpPr>
          <p:cNvPr id="14" name="Прямоугольник 13"/>
          <p:cNvSpPr/>
          <p:nvPr/>
        </p:nvSpPr>
        <p:spPr>
          <a:xfrm>
            <a:off x="1086928" y="1345722"/>
            <a:ext cx="702190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Цели: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обновить процесс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духовно-нравственного и гражданско-патриотического воспитания школьников, связанного с новыми социальными условиями в стране;</a:t>
            </a:r>
          </a:p>
          <a:p>
            <a:pPr>
              <a:buNone/>
            </a:pP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создать условия 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для формирования особой воспитательно-образовательной среды, в которой формируются истинные граждане и патриоты России </a:t>
            </a:r>
          </a:p>
        </p:txBody>
      </p:sp>
      <p:pic>
        <p:nvPicPr>
          <p:cNvPr id="15" name="Picture 3" descr="C:\Users\Admin\Downloads\IMG_213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19243" y="4003675"/>
            <a:ext cx="5080000" cy="2854325"/>
          </a:xfrm>
          <a:prstGeom prst="rect">
            <a:avLst/>
          </a:prstGeom>
          <a:noFill/>
        </p:spPr>
      </p:pic>
      <p:pic>
        <p:nvPicPr>
          <p:cNvPr id="16" name="Picture 4" descr="C:\Users\Admin\Downloads\IMG_2269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73472" y="4003675"/>
            <a:ext cx="5080000" cy="2854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MG_16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648" y="1987061"/>
            <a:ext cx="7215553" cy="4870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14"/>
          <p:cNvPicPr/>
          <p:nvPr/>
        </p:nvPicPr>
        <p:blipFill>
          <a:blip r:embed="rId3"/>
          <a:stretch/>
        </p:blipFill>
        <p:spPr>
          <a:xfrm>
            <a:off x="7651630" y="1785668"/>
            <a:ext cx="4244196" cy="2866286"/>
          </a:xfrm>
          <a:prstGeom prst="rect">
            <a:avLst/>
          </a:prstGeom>
          <a:ln w="0"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1052423" y="258792"/>
            <a:ext cx="64784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Создание    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творческого объединения </a:t>
            </a:r>
          </a:p>
          <a:p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педагогов-исследователей «ЛИК» («Личность  и культура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») и ученического объединения «Саморазвитие»</a:t>
            </a:r>
            <a:endParaRPr lang="ru-RU" sz="2400" b="1" i="1" dirty="0" smtClean="0">
              <a:solidFill>
                <a:schemeClr val="tx2">
                  <a:lumMod val="75000"/>
                  <a:lumOff val="25000"/>
                </a:schemeClr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55077" y="0"/>
            <a:ext cx="59699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Деятельность   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творческого объединения </a:t>
            </a:r>
          </a:p>
          <a:p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едагогов-исследователей 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«ЛИК» 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(«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Личность  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и культура»).</a:t>
            </a:r>
          </a:p>
          <a:p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Разработка технологии создания учебных исследовательских проектов  духовно-нравственного и гражданско-патриотического содержания</a:t>
            </a:r>
            <a:endParaRPr lang="ru-RU" sz="24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4625">
            <a:off x="7083668" y="347917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2445">
            <a:off x="668933" y="2894489"/>
            <a:ext cx="4741200" cy="3668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6175">
            <a:off x="5942581" y="3396694"/>
            <a:ext cx="4873169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dmin\Desktop\ЗА НРАВСТ. ПОДВИГ. 2026г.МАРТ\За нравственный подвиг\IMG_20230504_0831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5192" y="51729628"/>
            <a:ext cx="5797953" cy="336468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14400" y="131886"/>
            <a:ext cx="51962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ru-RU" sz="28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     Деятельность объединения учеников-исследователей  «Саморазвитие»</a:t>
            </a:r>
            <a:endParaRPr lang="ru-RU" sz="2800" b="1" i="1" dirty="0" smtClean="0">
              <a:solidFill>
                <a:schemeClr val="tx2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841" y="176011"/>
            <a:ext cx="4183812" cy="3209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077" y="3464169"/>
            <a:ext cx="4278923" cy="3393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8320" y="3998913"/>
            <a:ext cx="3810000" cy="285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15" y="1547446"/>
            <a:ext cx="4847185" cy="347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664" y="224287"/>
            <a:ext cx="6547449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Учебный исследовательский проект </a:t>
            </a:r>
            <a:b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«Он прошёл войну и стал поэтом… </a:t>
            </a:r>
            <a:b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(по местам боевой и трудовой славы майора авиации,</a:t>
            </a:r>
            <a:b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лётчика-истребителя Константина Тихоновича </a:t>
            </a:r>
            <a:r>
              <a:rPr lang="ru-RU" sz="20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Макаркина</a:t>
            </a:r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)»</a:t>
            </a:r>
            <a:r>
              <a:rPr lang="ru-RU" b="1" dirty="0" smtClean="0">
                <a:solidFill>
                  <a:srgbClr val="FF0000"/>
                </a:solidFill>
                <a:cs typeface="Times New Roman"/>
              </a:rPr>
              <a:t/>
            </a:r>
            <a:br>
              <a:rPr lang="ru-RU" b="1" dirty="0" smtClean="0">
                <a:solidFill>
                  <a:srgbClr val="FF0000"/>
                </a:solidFill>
                <a:cs typeface="Times New Roman"/>
              </a:rPr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21102" y="1897811"/>
            <a:ext cx="67976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0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проекта: </a:t>
            </a:r>
          </a:p>
          <a:p>
            <a:pPr>
              <a:lnSpc>
                <a:spcPct val="90000"/>
              </a:lnSpc>
              <a:defRPr/>
            </a:pPr>
            <a:r>
              <a:rPr lang="ru-RU" sz="20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определить, за какие боевые заслуги ветеран был награждён тремя орденами и двадцатью двумя медалями</a:t>
            </a:r>
            <a:endParaRPr lang="ru-RU" sz="2000" b="1" i="1" dirty="0" smtClean="0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832785" y="180333"/>
            <a:ext cx="3564588" cy="4072490"/>
          </a:xfrm>
          <a:prstGeom prst="rect">
            <a:avLst/>
          </a:prstGeom>
          <a:noFill/>
        </p:spPr>
      </p:pic>
      <p:pic>
        <p:nvPicPr>
          <p:cNvPr id="5" name="Picture 4" descr="https://avatars.mds.yandex.net/get-pdb/906476/9f5a0b04-1f66-400e-97bc-1b419d8cfb41/s1200?webp=fals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31774">
            <a:off x="212420" y="3225880"/>
            <a:ext cx="3588415" cy="2453804"/>
          </a:xfrm>
          <a:prstGeom prst="rect">
            <a:avLst/>
          </a:prstGeom>
          <a:noFill/>
        </p:spPr>
      </p:pic>
      <p:pic>
        <p:nvPicPr>
          <p:cNvPr id="6" name="Picture 6" descr="http://i.mycdn.me/i?r=AzEPZsRbOZEKgBhR0XGMT1RkoGywDB3jQvXKQLv8cvpxrKaKTM5SRkZCeTgDn6uOyi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62128">
            <a:off x="3975213" y="3525841"/>
            <a:ext cx="3949954" cy="2539888"/>
          </a:xfrm>
          <a:prstGeom prst="rect">
            <a:avLst/>
          </a:prstGeom>
          <a:noFill/>
        </p:spPr>
      </p:pic>
      <p:pic>
        <p:nvPicPr>
          <p:cNvPr id="7" name="Picture 2" descr="https://krkt.org/uploads/content/c_573438976d1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58955" y="4537237"/>
            <a:ext cx="3000395" cy="16430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664" y="336430"/>
            <a:ext cx="65474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Учебный исследовательский проект </a:t>
            </a:r>
            <a:b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«Он прошёл войну и стал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поэтом…»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cs typeface="Times New Roman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cs typeface="Times New Roman"/>
              </a:rPr>
            </a:br>
            <a:endParaRPr lang="ru-RU" sz="2400" dirty="0"/>
          </a:p>
        </p:txBody>
      </p:sp>
      <p:pic>
        <p:nvPicPr>
          <p:cNvPr id="7" name="Picture 2" descr="https://krkt.org/uploads/content/c_573438976d1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9340" y="5102783"/>
            <a:ext cx="3000395" cy="164307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828136" y="1492370"/>
            <a:ext cx="67544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проекта: </a:t>
            </a:r>
          </a:p>
          <a:p>
            <a:r>
              <a:rPr lang="ru-RU" sz="20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выяснить</a:t>
            </a:r>
            <a:r>
              <a:rPr lang="ru-RU" sz="20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какой вклад майор авиации внёс в патриотическое воспитание молодёжи,  в осмысление подрастающим поколением беспримерного воинского подвига солдат и офицеров в годы Великой Отечественной войны и их трудового подвига в мирное время. </a:t>
            </a:r>
            <a:endParaRPr lang="ru-RU" sz="2000" i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3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10390775" y="172529"/>
            <a:ext cx="1643074" cy="1847841"/>
          </a:xfrm>
          <a:prstGeom prst="rect">
            <a:avLst/>
          </a:prstGeom>
          <a:noFill/>
        </p:spPr>
      </p:pic>
      <p:pic>
        <p:nvPicPr>
          <p:cNvPr id="11" name="Рисунок 10"/>
          <p:cNvPicPr/>
          <p:nvPr/>
        </p:nvPicPr>
        <p:blipFill>
          <a:blip r:embed="rId4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914399" y="3495303"/>
            <a:ext cx="4468495" cy="2362200"/>
          </a:xfrm>
          <a:prstGeom prst="rect">
            <a:avLst/>
          </a:prstGeom>
          <a:noFill/>
        </p:spPr>
      </p:pic>
      <p:pic>
        <p:nvPicPr>
          <p:cNvPr id="12" name="Рисунок 11"/>
          <p:cNvPicPr/>
          <p:nvPr/>
        </p:nvPicPr>
        <p:blipFill>
          <a:blip r:embed="rId5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cx1="http://schemas.microsoft.com/office/drawing/2015/9/8/chartex" xmlns:cx="http://schemas.microsoft.com/office/drawing/2014/chartex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5378030" y="3495303"/>
            <a:ext cx="1981200" cy="2328545"/>
          </a:xfrm>
          <a:prstGeom prst="rect">
            <a:avLst/>
          </a:prstGeom>
          <a:noFill/>
        </p:spPr>
      </p:pic>
      <p:pic>
        <p:nvPicPr>
          <p:cNvPr id="13" name="Picture 4" descr="C:\Users\Admin\Downloads\Без названия (1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64557" y="294636"/>
            <a:ext cx="2714612" cy="1533525"/>
          </a:xfrm>
          <a:prstGeom prst="rect">
            <a:avLst/>
          </a:prstGeom>
          <a:noFill/>
        </p:spPr>
      </p:pic>
      <p:pic>
        <p:nvPicPr>
          <p:cNvPr id="14" name="Picture 5" descr="C:\Users\Admin\Downloads\images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074325" y="2345313"/>
            <a:ext cx="3428992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664" y="336430"/>
            <a:ext cx="654744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Учебный исследовательский проект </a:t>
            </a:r>
            <a:b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«Он прошёл войну и стал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поэтом…» 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cs typeface="Times New Roman"/>
              </a:rPr>
              <a:t/>
            </a:r>
            <a:br>
              <a:rPr lang="ru-RU" sz="2400" b="1" dirty="0" smtClean="0">
                <a:solidFill>
                  <a:srgbClr val="FF0000"/>
                </a:solidFill>
                <a:cs typeface="Times New Roman"/>
              </a:rPr>
            </a:b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828136" y="1104182"/>
            <a:ext cx="67544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Основная  задача проекта: </a:t>
            </a:r>
            <a:r>
              <a:rPr lang="ru-RU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рассмотреть, какие именно качества личности офицера  позволили К.Т. </a:t>
            </a:r>
            <a:r>
              <a:rPr lang="ru-RU" sz="2000" b="1" dirty="0" err="1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Макаркину</a:t>
            </a:r>
            <a:r>
              <a:rPr lang="ru-RU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стать доблестным воином и поэтом - человеком, в своих стихах увековечивающим воинскую славу своих однополчан, наставником детей школьного возраста и молодёжи,  помогающим осмыслить подвиг народа-победителя, значение Победы в современной жизни</a:t>
            </a:r>
            <a:r>
              <a:rPr lang="ru-RU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i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5" name="Picture 3" descr="C:\Users\Admin\Downloads\Без названия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033" y="3648152"/>
            <a:ext cx="2928926" cy="2214578"/>
          </a:xfrm>
          <a:prstGeom prst="rect">
            <a:avLst/>
          </a:prstGeom>
          <a:noFill/>
        </p:spPr>
      </p:pic>
      <p:pic>
        <p:nvPicPr>
          <p:cNvPr id="16" name="Picture 2" descr="C:\Users\Admin\Downloads\Без названия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1071" y="3648151"/>
            <a:ext cx="3214710" cy="2214578"/>
          </a:xfrm>
          <a:prstGeom prst="rect">
            <a:avLst/>
          </a:prstGeom>
          <a:noFill/>
        </p:spPr>
      </p:pic>
      <p:pic>
        <p:nvPicPr>
          <p:cNvPr id="17" name="Picture 4" descr="C:\Users\Admin\Downloads\images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00468" y="3674852"/>
            <a:ext cx="2656935" cy="2355011"/>
          </a:xfrm>
          <a:prstGeom prst="rect">
            <a:avLst/>
          </a:prstGeom>
          <a:noFill/>
        </p:spPr>
      </p:pic>
      <p:pic>
        <p:nvPicPr>
          <p:cNvPr id="18" name="Picture 3" descr="C:\Users\Admin\Downloads\dacf0f61cd92905f8b9a3468cd0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59364" y="163080"/>
            <a:ext cx="3000364" cy="2928958"/>
          </a:xfrm>
          <a:prstGeom prst="rect">
            <a:avLst/>
          </a:prstGeom>
          <a:noFill/>
        </p:spPr>
      </p:pic>
      <p:pic>
        <p:nvPicPr>
          <p:cNvPr id="19" name="Picture 6" descr="C:\Users\Admin\Downloads\Без названия (4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17169" y="3558130"/>
            <a:ext cx="1733550" cy="2638425"/>
          </a:xfrm>
          <a:prstGeom prst="rect">
            <a:avLst/>
          </a:prstGeom>
          <a:noFill/>
        </p:spPr>
      </p:pic>
      <p:pic>
        <p:nvPicPr>
          <p:cNvPr id="20" name="Picture 2" descr="C:\Users\Admin\Downloads\0d059211825b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921890" y="3558130"/>
            <a:ext cx="2071702" cy="27146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62643" y="224287"/>
            <a:ext cx="68752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Проведение  </a:t>
            </a:r>
            <a:r>
              <a:rPr lang="ru-RU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классными руководителями совместного </a:t>
            </a:r>
            <a:r>
              <a:rPr lang="ru-RU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педагогического исследования по теме </a:t>
            </a:r>
            <a:r>
              <a:rPr lang="ru-RU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Развитие личности обучающегося    в процессе создания учебного исследовательского проекта духовно-нравственной </a:t>
            </a:r>
            <a:r>
              <a:rPr lang="ru-RU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направленности»</a:t>
            </a:r>
            <a:endParaRPr lang="ru-RU" sz="2000" b="1" dirty="0" smtClean="0">
              <a:solidFill>
                <a:schemeClr val="tx2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574" y="2061713"/>
            <a:ext cx="6159260" cy="4364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736" y="2346384"/>
            <a:ext cx="5201728" cy="363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7917" y="362309"/>
            <a:ext cx="759124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Диагностика уровня </a:t>
            </a:r>
            <a:r>
              <a:rPr lang="ru-RU" altLang="ru-RU" sz="2800" b="1" i="1" dirty="0" err="1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altLang="ru-RU" sz="28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традиционных духовно-нравственных ценностей у обучающихся. </a:t>
            </a:r>
          </a:p>
          <a:p>
            <a:r>
              <a:rPr lang="ru-RU" altLang="ru-RU" sz="28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Исследование ценностных ориентаций:</a:t>
            </a:r>
            <a:endParaRPr lang="ru-RU" sz="2800" i="1" dirty="0">
              <a:solidFill>
                <a:schemeClr val="tx2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165230"/>
            <a:ext cx="401990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«семья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», «жизнь человека», «образование», «мир на земле», «любовь», «честь и достоинство личности», «Родина» </a:t>
            </a:r>
          </a:p>
          <a:p>
            <a:pPr>
              <a:buNone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(70 – 80 %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опрошенных- </a:t>
            </a:r>
          </a:p>
          <a:p>
            <a:pPr>
              <a:buNone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учеников</a:t>
            </a:r>
          </a:p>
          <a:p>
            <a:pPr>
              <a:buNone/>
            </a:pP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 – 11 классов).</a:t>
            </a:r>
            <a:endParaRPr lang="ru-RU" altLang="ru-RU" sz="24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Admin\Downloads\IMG-20210611-WA00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97283" y="2648309"/>
            <a:ext cx="5894717" cy="30019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7917" y="362309"/>
            <a:ext cx="75912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Приоритетные духовно-нравственные  ценности  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обучающихся в 5 -11 классах</a:t>
            </a:r>
            <a:r>
              <a:rPr lang="ru-RU" sz="2400" b="1" i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i="1" dirty="0">
              <a:solidFill>
                <a:schemeClr val="tx2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75118" y="1535502"/>
            <a:ext cx="590046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3366FF"/>
              </a:buClr>
              <a:buSzPct val="80000"/>
            </a:pP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      «вера 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человека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», «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внутренний мир человека, 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его душа, поведение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, 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его 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мысли, доброта, невинность, честность», </a:t>
            </a:r>
          </a:p>
          <a:p>
            <a:pPr marL="342900" lvl="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3366FF"/>
              </a:buClr>
              <a:buSzPct val="80000"/>
            </a:pP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      «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внутреннее богатство человека», </a:t>
            </a:r>
          </a:p>
          <a:p>
            <a:pPr marL="342900" lvl="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3366FF"/>
              </a:buClr>
              <a:buSzPct val="80000"/>
            </a:pP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 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     «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взгляды человека на мир и окружающую природу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», «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красота»,  «совесть, честь, мораль, душа, 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счастье, радость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», 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«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мир на всей планете», 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«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любовь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»,«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духовные ценности – это родители, 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вера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,  отношение к Родине»</a:t>
            </a:r>
          </a:p>
          <a:p>
            <a:pPr lvl="0" eaLnBrk="0" hangingPunct="0">
              <a:lnSpc>
                <a:spcPct val="80000"/>
              </a:lnSpc>
              <a:spcBef>
                <a:spcPct val="20000"/>
              </a:spcBef>
              <a:buClr>
                <a:srgbClr val="3366FF"/>
              </a:buClr>
              <a:buSzPct val="80000"/>
            </a:pP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                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(</a:t>
            </a:r>
            <a:r>
              <a:rPr lang="ru-RU" altLang="ru-RU" sz="2000" b="1" i="1" kern="0" dirty="0" smtClean="0">
                <a:solidFill>
                  <a:schemeClr val="accent2">
                    <a:lumMod val="50000"/>
                  </a:schemeClr>
                </a:solidFill>
                <a:latin typeface="Times New Roman"/>
              </a:rPr>
              <a:t>ответы  школьников) </a:t>
            </a:r>
          </a:p>
        </p:txBody>
      </p:sp>
      <p:pic>
        <p:nvPicPr>
          <p:cNvPr id="6" name="Рисунок 9"/>
          <p:cNvPicPr/>
          <p:nvPr/>
        </p:nvPicPr>
        <p:blipFill>
          <a:blip r:embed="rId2" cstate="print"/>
          <a:srcRect t="3303" r="7868"/>
          <a:stretch/>
        </p:blipFill>
        <p:spPr>
          <a:xfrm>
            <a:off x="6426680" y="4028536"/>
            <a:ext cx="5650302" cy="2829464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xmlns="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1170071" y="207034"/>
            <a:ext cx="7973929" cy="31055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62500" lnSpcReduction="20000"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endParaRPr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xmlns="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876300" y="664234"/>
            <a:ext cx="8858250" cy="455302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Россия сегодня проживает, возможно, один из самых сложных и динамичных периодов своей истории, который характеризуется радикальной сменой ценностных ориентиров и общественных идеалов. Духовная крепость, построенная усилиями и подвигами наших предков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ea typeface="Times New Roman" pitchFamily="18" charset="0"/>
                <a:cs typeface="Times New Roman" pitchFamily="18" charset="0"/>
              </a:rPr>
              <a:t>…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созидает   </a:t>
            </a:r>
            <a:r>
              <a:rPr lang="ru-RU" sz="2400" b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жизнеобразующий</a:t>
            </a: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плодородный слой, без которого не прививаются в человеке понятия Чести, Долга, служения Истине и Отечеству.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И.А. Ильин</a:t>
            </a: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4C405CB-3AD5-4723-BB44-006F6191E19E}"/>
              </a:ext>
            </a:extLst>
          </p:cNvPr>
          <p:cNvSpPr/>
          <p:nvPr/>
        </p:nvSpPr>
        <p:spPr>
          <a:xfrm>
            <a:off x="3048000" y="-25520688"/>
            <a:ext cx="6096000" cy="117000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defTabSz="457200">
              <a:lnSpc>
                <a:spcPct val="120000"/>
              </a:lnSpc>
              <a:tabLst>
                <a:tab pos="0" algn="l"/>
              </a:tabLst>
            </a:pPr>
            <a:r>
              <a:rPr lang="ru-RU" sz="6400" b="1" u="sng" kern="0" spc="-1" dirty="0">
                <a:solidFill>
                  <a:srgbClr val="54A021">
                    <a:lumMod val="75000"/>
                  </a:srgbClr>
                </a:solidFill>
                <a:latin typeface="Times New Roman"/>
              </a:rPr>
              <a:t>Цель проекта:</a:t>
            </a:r>
            <a:endParaRPr lang="ru-RU" sz="6400" kern="0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xmlns="" id="{1A023263-AFBF-4C10-B607-71218C02CF82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3463736" y="4923674"/>
            <a:ext cx="2605680" cy="1580400"/>
          </a:xfrm>
          <a:prstGeom prst="rect">
            <a:avLst/>
          </a:prstGeom>
          <a:ln w="0">
            <a:noFill/>
          </a:ln>
        </p:spPr>
      </p:pic>
      <p:pic>
        <p:nvPicPr>
          <p:cNvPr id="10" name="Picture 10" descr="C:\Users\Admin\Downloads\IMG_2130.jpg">
            <a:extLst>
              <a:ext uri="{FF2B5EF4-FFF2-40B4-BE49-F238E27FC236}">
                <a16:creationId xmlns:a16="http://schemas.microsoft.com/office/drawing/2014/main" xmlns="" id="{09BB0A45-0C60-4645-B8B1-0BC6BEBA6FC0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6401286" y="4949554"/>
            <a:ext cx="2523600" cy="1731960"/>
          </a:xfrm>
          <a:prstGeom prst="rect">
            <a:avLst/>
          </a:prstGeom>
          <a:ln w="0">
            <a:noFill/>
          </a:ln>
        </p:spPr>
      </p:pic>
      <p:pic>
        <p:nvPicPr>
          <p:cNvPr id="12" name="Picture 9" descr="C:\Users\Admin\Downloads\IMG_2131.jpg">
            <a:extLst>
              <a:ext uri="{FF2B5EF4-FFF2-40B4-BE49-F238E27FC236}">
                <a16:creationId xmlns:a16="http://schemas.microsoft.com/office/drawing/2014/main" xmlns="" id="{8614D4C4-D234-4987-B784-A53329BAE6AB}"/>
              </a:ext>
            </a:extLst>
          </p:cNvPr>
          <p:cNvPicPr/>
          <p:nvPr/>
        </p:nvPicPr>
        <p:blipFill>
          <a:blip r:embed="rId6"/>
          <a:stretch/>
        </p:blipFill>
        <p:spPr>
          <a:xfrm>
            <a:off x="612933" y="4846035"/>
            <a:ext cx="2452320" cy="1663920"/>
          </a:xfrm>
          <a:prstGeom prst="rect">
            <a:avLst/>
          </a:prstGeom>
          <a:ln w="0">
            <a:noFill/>
          </a:ln>
        </p:spPr>
      </p:pic>
      <p:pic>
        <p:nvPicPr>
          <p:cNvPr id="13" name="Рисунок 18">
            <a:extLst>
              <a:ext uri="{FF2B5EF4-FFF2-40B4-BE49-F238E27FC236}">
                <a16:creationId xmlns:a16="http://schemas.microsoft.com/office/drawing/2014/main" xmlns="" id="{98D4E745-7361-43DD-840D-6B5FFDDF76A9}"/>
              </a:ext>
            </a:extLst>
          </p:cNvPr>
          <p:cNvPicPr/>
          <p:nvPr/>
        </p:nvPicPr>
        <p:blipFill>
          <a:blip r:embed="rId7"/>
          <a:stretch/>
        </p:blipFill>
        <p:spPr>
          <a:xfrm>
            <a:off x="9350172" y="4958135"/>
            <a:ext cx="2595240" cy="155952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xmlns="" val="88406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выступления — редактируемое поле">
            <a:extLst>
              <a:ext uri="{FF2B5EF4-FFF2-40B4-BE49-F238E27FC236}">
                <a16:creationId xmlns:a16="http://schemas.microsoft.com/office/drawing/2014/main" xmlns="" id="{A203019B-C25D-4AFD-8960-C44596AEA8D0}"/>
              </a:ext>
            </a:extLst>
          </p:cNvPr>
          <p:cNvSpPr>
            <a:spLocks noGrp="1"/>
          </p:cNvSpPr>
          <p:nvPr/>
        </p:nvSpPr>
        <p:spPr>
          <a:xfrm>
            <a:off x="1291472" y="1820886"/>
            <a:ext cx="5751577" cy="19579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200" b="1" i="0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БЛАГОДАРЮ ЗА ВНИМАНИЕ</a:t>
            </a:r>
            <a:endParaRPr sz="32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6" name="Золотой разделитель">
            <a:extLst>
              <a:ext uri="{FF2B5EF4-FFF2-40B4-BE49-F238E27FC236}">
                <a16:creationId xmlns:a16="http://schemas.microsoft.com/office/drawing/2014/main" xmlns="" id="{F8F85371-7FD9-4954-BE89-28194435DCA4}"/>
              </a:ext>
            </a:extLst>
          </p:cNvPr>
          <p:cNvSpPr>
            <a:spLocks noGrp="1"/>
          </p:cNvSpPr>
          <p:nvPr/>
        </p:nvSpPr>
        <p:spPr>
          <a:xfrm>
            <a:off x="2016064" y="3872059"/>
            <a:ext cx="272415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7" name="Имя спикера — редактируемое поле">
            <a:extLst>
              <a:ext uri="{FF2B5EF4-FFF2-40B4-BE49-F238E27FC236}">
                <a16:creationId xmlns:a16="http://schemas.microsoft.com/office/drawing/2014/main" xmlns="" id="{05896C2E-823C-488E-A501-764EEF09C877}"/>
              </a:ext>
            </a:extLst>
          </p:cNvPr>
          <p:cNvSpPr>
            <a:spLocks noGrp="1"/>
          </p:cNvSpPr>
          <p:nvPr/>
        </p:nvSpPr>
        <p:spPr>
          <a:xfrm>
            <a:off x="2000300" y="4073103"/>
            <a:ext cx="47625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2800" b="1" i="0" dirty="0">
                <a:solidFill>
                  <a:srgbClr val="082D57"/>
                </a:solidFill>
                <a:latin typeface="Arial"/>
                <a:ea typeface="Arial"/>
                <a:cs typeface="Arial"/>
              </a:rPr>
              <a:t>Елена Гущина</a:t>
            </a:r>
            <a:endParaRPr sz="2800" b="1" i="0" dirty="0">
              <a:solidFill>
                <a:srgbClr val="082D57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Должность и организация — редактируемое поле">
            <a:extLst>
              <a:ext uri="{FF2B5EF4-FFF2-40B4-BE49-F238E27FC236}">
                <a16:creationId xmlns:a16="http://schemas.microsoft.com/office/drawing/2014/main" xmlns="" id="{2FFBE0C2-0748-4702-8F13-A10111DDB143}"/>
              </a:ext>
            </a:extLst>
          </p:cNvPr>
          <p:cNvSpPr>
            <a:spLocks noGrp="1"/>
          </p:cNvSpPr>
          <p:nvPr/>
        </p:nvSpPr>
        <p:spPr>
          <a:xfrm>
            <a:off x="3023061" y="4665751"/>
            <a:ext cx="4953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sz="2000" b="0" i="0" dirty="0">
                <a:solidFill>
                  <a:srgbClr val="445366"/>
                </a:solidFill>
                <a:latin typeface="Arial"/>
                <a:ea typeface="Arial"/>
                <a:cs typeface="Arial"/>
              </a:rPr>
              <a:t>Учитель русского языка и литературы, МОУ «Лицей №2 имени В.В. Тихонова»</a:t>
            </a:r>
            <a:endParaRPr sz="200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/>
        </p:blipFill>
        <p:spPr>
          <a:xfrm>
            <a:off x="1908494" y="350264"/>
            <a:ext cx="1456136" cy="1470622"/>
          </a:xfrm>
          <a:prstGeom prst="rect">
            <a:avLst/>
          </a:prstGeom>
        </p:spPr>
      </p:pic>
      <p:pic>
        <p:nvPicPr>
          <p:cNvPr id="10" name="Picture 2" descr="C:\Users\Admin\Desktop\фото 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20641" y="733245"/>
            <a:ext cx="4635260" cy="47610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825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582</Words>
  <Application>Microsoft Office PowerPoint</Application>
  <DocSecurity>0</DocSecurity>
  <PresentationFormat>Произвольный</PresentationFormat>
  <Paragraphs>58</Paragraphs>
  <Slides>16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ChatGPT</vt:lpstr>
      <vt:lpstr>Acrobat Document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Admin</cp:lastModifiedBy>
  <cp:revision>24</cp:revision>
  <dcterms:created xsi:type="dcterms:W3CDTF">2026-09-07T08:54:29Z</dcterms:created>
  <dcterms:modified xsi:type="dcterms:W3CDTF">2026-09-22T22:00:00Z</dcterms:modified>
</cp:coreProperties>
</file>