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-82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6000" b="0" strike="noStrike" spc="-1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lang="ru-RU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11F7F8D9-458B-4B98-896A-21456C1C55DF}" type="datetime">
              <a:rPr lang="ru-RU" sz="1200" b="0" strike="noStrike" spc="-1">
                <a:solidFill>
                  <a:srgbClr val="8B8B8B"/>
                </a:solidFill>
                <a:latin typeface="Calibri"/>
              </a:rPr>
              <a:pPr>
                <a:lnSpc>
                  <a:spcPct val="100000"/>
                </a:lnSpc>
              </a:pPr>
              <a:t>28.09.2026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04074D19-857E-47A3-9AD1-3011344A7375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Второй уровень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Третий уровень</a:t>
            </a: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Четвертый уровень</a:t>
            </a: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8C6AC539-EECD-43EE-AEA9-0A9567316764}" type="datetime">
              <a:rPr lang="ru-RU" sz="1200" b="0" strike="noStrike" spc="-1">
                <a:solidFill>
                  <a:srgbClr val="8B8B8B"/>
                </a:solidFill>
                <a:latin typeface="Calibri"/>
              </a:rPr>
              <a:pPr>
                <a:lnSpc>
                  <a:spcPct val="100000"/>
                </a:lnSpc>
              </a:pPr>
              <a:t>28.09.2026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EFC07D78-FC37-4CBD-AE40-2705EC60F805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1243800" y="4483800"/>
            <a:ext cx="9143640" cy="165528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76000" lnSpcReduction="20000"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Подготовила презентацию:</a:t>
            </a:r>
            <a:endParaRPr lang="ru-RU" sz="2400" b="0" strike="noStrike" spc="-1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Сереброва Ксения Викторовна,</a:t>
            </a:r>
            <a:endParaRPr lang="ru-RU" sz="2400" b="0" strike="noStrike" spc="-1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учитель начальных классов, учитель-логопед </a:t>
            </a:r>
            <a:endParaRPr lang="ru-RU" sz="2400" b="0" strike="noStrike" spc="-1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МАОУ «Яхромская общеобразовательная школа-интернат для детей с ОВЗ»</a:t>
            </a:r>
            <a:endParaRPr lang="ru-RU" sz="2400" b="0" strike="noStrike" spc="-1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2026г.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1954440" y="957960"/>
            <a:ext cx="743148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Областной семинар</a:t>
            </a:r>
            <a:endParaRPr lang="ru-RU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«Цифровой тьютор: ИИ в поддержке детей с ОВЗ в школе»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84" name="CustomShape 3"/>
          <p:cNvSpPr/>
          <p:nvPr/>
        </p:nvSpPr>
        <p:spPr>
          <a:xfrm>
            <a:off x="970560" y="2798640"/>
            <a:ext cx="969048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latin typeface="Calibri"/>
              </a:rPr>
              <a:t>От жеста к слову: интерактивный тьютор в начальной школе</a:t>
            </a:r>
            <a:endParaRPr lang="ru-RU" sz="2800" b="0" strike="noStrike" spc="-1">
              <a:latin typeface="Arial"/>
            </a:endParaRPr>
          </a:p>
        </p:txBody>
      </p:sp>
      <p:pic>
        <p:nvPicPr>
          <p:cNvPr id="85" name="Рисунок 5"/>
          <p:cNvPicPr/>
          <p:nvPr/>
        </p:nvPicPr>
        <p:blipFill>
          <a:blip r:embed="rId2" cstate="print"/>
          <a:stretch/>
        </p:blipFill>
        <p:spPr>
          <a:xfrm>
            <a:off x="144000" y="72000"/>
            <a:ext cx="1698480" cy="1895760"/>
          </a:xfrm>
          <a:prstGeom prst="rect">
            <a:avLst/>
          </a:prstGeom>
          <a:ln>
            <a:noFill/>
          </a:ln>
        </p:spPr>
      </p:pic>
      <p:pic>
        <p:nvPicPr>
          <p:cNvPr id="86" name="Рисунок 6"/>
          <p:cNvPicPr/>
          <p:nvPr/>
        </p:nvPicPr>
        <p:blipFill>
          <a:blip r:embed="rId3" cstate="print"/>
          <a:stretch/>
        </p:blipFill>
        <p:spPr>
          <a:xfrm>
            <a:off x="8023320" y="47160"/>
            <a:ext cx="4168080" cy="1181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Рисунок 6"/>
          <p:cNvPicPr/>
          <p:nvPr/>
        </p:nvPicPr>
        <p:blipFill>
          <a:blip r:embed="rId2" cstate="print"/>
          <a:stretch/>
        </p:blipFill>
        <p:spPr>
          <a:xfrm>
            <a:off x="6472440" y="256320"/>
            <a:ext cx="4758840" cy="6345000"/>
          </a:xfrm>
          <a:prstGeom prst="rect">
            <a:avLst/>
          </a:prstGeom>
          <a:ln>
            <a:noFill/>
          </a:ln>
        </p:spPr>
      </p:pic>
      <p:sp>
        <p:nvSpPr>
          <p:cNvPr id="88" name="CustomShape 1"/>
          <p:cNvSpPr/>
          <p:nvPr/>
        </p:nvSpPr>
        <p:spPr>
          <a:xfrm>
            <a:off x="405000" y="621000"/>
            <a:ext cx="5690520" cy="3380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200" b="0" strike="noStrike" spc="-1" dirty="0">
                <a:solidFill>
                  <a:srgbClr val="000000"/>
                </a:solidFill>
                <a:latin typeface="Calibri"/>
              </a:rPr>
              <a:t>Всем здравствуйте! Меня зовут Сереброва Ксения Викторовна, я являюсь учителем 1 класса и по внутреннему совместительству учителем-логопедом в </a:t>
            </a:r>
            <a:r>
              <a:rPr lang="ru-RU" sz="2200" b="0" strike="noStrike" spc="-1" dirty="0" err="1">
                <a:solidFill>
                  <a:srgbClr val="000000"/>
                </a:solidFill>
                <a:latin typeface="Calibri"/>
              </a:rPr>
              <a:t>Яхромской</a:t>
            </a:r>
            <a:r>
              <a:rPr lang="ru-RU" sz="2200" b="0" strike="noStrike" spc="-1" dirty="0">
                <a:solidFill>
                  <a:srgbClr val="000000"/>
                </a:solidFill>
                <a:latin typeface="Calibri"/>
              </a:rPr>
              <a:t> школе-интернате. Мои ребята обучаются по адаптированной программе для детей с умеренной, тяжелой или глубокой умственной отсталостью, с тяжелыми множественными нарушениями развития.</a:t>
            </a:r>
            <a:endParaRPr lang="ru-RU" sz="2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200" b="0" strike="noStrike" spc="-1" dirty="0">
              <a:latin typeface="Arial"/>
            </a:endParaRPr>
          </a:p>
        </p:txBody>
      </p:sp>
      <p:pic>
        <p:nvPicPr>
          <p:cNvPr id="89" name="Рисунок 2"/>
          <p:cNvPicPr/>
          <p:nvPr/>
        </p:nvPicPr>
        <p:blipFill>
          <a:blip r:embed="rId3" cstate="print"/>
          <a:stretch/>
        </p:blipFill>
        <p:spPr>
          <a:xfrm>
            <a:off x="288000" y="3937680"/>
            <a:ext cx="2481120" cy="2686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Рисунок 3"/>
          <p:cNvPicPr/>
          <p:nvPr/>
        </p:nvPicPr>
        <p:blipFill>
          <a:blip r:embed="rId2" cstate="print"/>
          <a:stretch/>
        </p:blipFill>
        <p:spPr>
          <a:xfrm>
            <a:off x="5472000" y="228600"/>
            <a:ext cx="6497280" cy="6497280"/>
          </a:xfrm>
          <a:prstGeom prst="rect">
            <a:avLst/>
          </a:prstGeom>
          <a:ln>
            <a:noFill/>
          </a:ln>
        </p:spPr>
      </p:pic>
      <p:sp>
        <p:nvSpPr>
          <p:cNvPr id="91" name="CustomShape 1"/>
          <p:cNvSpPr/>
          <p:nvPr/>
        </p:nvSpPr>
        <p:spPr>
          <a:xfrm>
            <a:off x="336240" y="648000"/>
            <a:ext cx="4682880" cy="2770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200" b="0" strike="noStrike" spc="-1" dirty="0">
                <a:solidFill>
                  <a:srgbClr val="000000"/>
                </a:solidFill>
                <a:latin typeface="Calibri"/>
              </a:rPr>
              <a:t>Сегодня я хочу вдохновить вас своим опытом работы с Цифровым </a:t>
            </a:r>
            <a:r>
              <a:rPr lang="ru-RU" sz="2200" b="0" strike="noStrike" spc="-1" dirty="0" err="1">
                <a:solidFill>
                  <a:srgbClr val="000000"/>
                </a:solidFill>
                <a:latin typeface="Calibri"/>
              </a:rPr>
              <a:t>тьютором</a:t>
            </a:r>
            <a:r>
              <a:rPr lang="ru-RU" sz="2200" b="0" strike="noStrike" spc="-1" dirty="0">
                <a:solidFill>
                  <a:srgbClr val="000000"/>
                </a:solidFill>
                <a:latin typeface="Calibri"/>
              </a:rPr>
              <a:t> — Искусственным интеллектом. Он стал моим незаменимым ассистентом: уроки с ним стали ярче и увлекательнее, а моя подготовка к занятиям — гораздо проще.</a:t>
            </a:r>
            <a:endParaRPr lang="ru-RU" sz="22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Рисунок 1"/>
          <p:cNvPicPr/>
          <p:nvPr/>
        </p:nvPicPr>
        <p:blipFill>
          <a:blip r:embed="rId2" cstate="print"/>
          <a:srcRect l="9700" r="5055"/>
          <a:stretch/>
        </p:blipFill>
        <p:spPr>
          <a:xfrm>
            <a:off x="572040" y="733320"/>
            <a:ext cx="11086200" cy="4848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Рисунок 4"/>
          <p:cNvPicPr/>
          <p:nvPr/>
        </p:nvPicPr>
        <p:blipFill>
          <a:blip r:embed="rId2" cstate="print"/>
          <a:srcRect r="8057" b="14208"/>
          <a:stretch/>
        </p:blipFill>
        <p:spPr>
          <a:xfrm>
            <a:off x="4306680" y="1717200"/>
            <a:ext cx="3375000" cy="4330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062" t="12122" r="-1" b="15337"/>
          <a:stretch/>
        </p:blipFill>
        <p:spPr>
          <a:xfrm>
            <a:off x="1153551" y="641771"/>
            <a:ext cx="9861452" cy="53088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Рисунок 3"/>
          <p:cNvPicPr/>
          <p:nvPr/>
        </p:nvPicPr>
        <p:blipFill>
          <a:blip r:embed="rId2" cstate="print"/>
          <a:stretch/>
        </p:blipFill>
        <p:spPr>
          <a:xfrm>
            <a:off x="5342760" y="152280"/>
            <a:ext cx="6528600" cy="6528600"/>
          </a:xfrm>
          <a:prstGeom prst="rect">
            <a:avLst/>
          </a:prstGeom>
          <a:ln>
            <a:noFill/>
          </a:ln>
        </p:spPr>
      </p:pic>
      <p:sp>
        <p:nvSpPr>
          <p:cNvPr id="98" name="CustomShape 1"/>
          <p:cNvSpPr/>
          <p:nvPr/>
        </p:nvSpPr>
        <p:spPr>
          <a:xfrm>
            <a:off x="565200" y="648000"/>
            <a:ext cx="4186800" cy="2710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200" b="0" strike="noStrike" spc="-1" dirty="0">
                <a:solidFill>
                  <a:srgbClr val="000000"/>
                </a:solidFill>
                <a:latin typeface="Calibri"/>
              </a:rPr>
              <a:t>Казалось бы, методика понятна, и можно работать. Но у учителя всегда есть вопрос: где взять столько наглядности, как сделать каждое занятие непохожим на предыдущее, как успеть подготовить всё это к утру? </a:t>
            </a:r>
            <a:endParaRPr lang="ru-RU" sz="2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2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Рисунок 3"/>
          <p:cNvPicPr/>
          <p:nvPr/>
        </p:nvPicPr>
        <p:blipFill>
          <a:blip r:embed="rId2" cstate="print"/>
          <a:stretch/>
        </p:blipFill>
        <p:spPr>
          <a:xfrm>
            <a:off x="5486400" y="162720"/>
            <a:ext cx="6565680" cy="6565680"/>
          </a:xfrm>
          <a:prstGeom prst="rect">
            <a:avLst/>
          </a:prstGeom>
          <a:ln>
            <a:noFill/>
          </a:ln>
        </p:spPr>
      </p:pic>
      <p:pic>
        <p:nvPicPr>
          <p:cNvPr id="100" name="Рисунок 1"/>
          <p:cNvPicPr/>
          <p:nvPr/>
        </p:nvPicPr>
        <p:blipFill>
          <a:blip r:embed="rId3" cstate="print"/>
          <a:stretch/>
        </p:blipFill>
        <p:spPr>
          <a:xfrm>
            <a:off x="2016000" y="191880"/>
            <a:ext cx="3306960" cy="924120"/>
          </a:xfrm>
          <a:prstGeom prst="rect">
            <a:avLst/>
          </a:prstGeom>
          <a:ln>
            <a:noFill/>
          </a:ln>
        </p:spPr>
      </p:pic>
      <p:pic>
        <p:nvPicPr>
          <p:cNvPr id="101" name="Рисунок 4"/>
          <p:cNvPicPr/>
          <p:nvPr/>
        </p:nvPicPr>
        <p:blipFill>
          <a:blip r:embed="rId4" cstate="print"/>
          <a:stretch/>
        </p:blipFill>
        <p:spPr>
          <a:xfrm>
            <a:off x="372240" y="1368000"/>
            <a:ext cx="2723760" cy="1080000"/>
          </a:xfrm>
          <a:prstGeom prst="rect">
            <a:avLst/>
          </a:prstGeom>
          <a:ln>
            <a:noFill/>
          </a:ln>
        </p:spPr>
      </p:pic>
      <p:sp>
        <p:nvSpPr>
          <p:cNvPr id="102" name="CustomShape 1"/>
          <p:cNvSpPr/>
          <p:nvPr/>
        </p:nvSpPr>
        <p:spPr>
          <a:xfrm>
            <a:off x="504000" y="2761200"/>
            <a:ext cx="4475160" cy="2710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200" b="0" strike="noStrike" spc="-1" dirty="0">
                <a:solidFill>
                  <a:srgbClr val="000000"/>
                </a:solidFill>
                <a:latin typeface="Calibri"/>
              </a:rPr>
              <a:t>И вот здесь на помощь приходят мои главные цифровые ассистенты — </a:t>
            </a:r>
            <a:r>
              <a:rPr lang="ru-RU" sz="2200" b="0" strike="noStrike" spc="-1" dirty="0" err="1">
                <a:solidFill>
                  <a:srgbClr val="000000"/>
                </a:solidFill>
                <a:latin typeface="Calibri"/>
              </a:rPr>
              <a:t>нейросети</a:t>
            </a:r>
            <a:r>
              <a:rPr lang="ru-RU" sz="2200" b="0" strike="noStrike" spc="-1" dirty="0">
                <a:solidFill>
                  <a:srgbClr val="000000"/>
                </a:solidFill>
                <a:latin typeface="Calibri"/>
              </a:rPr>
              <a:t> </a:t>
            </a:r>
            <a:endParaRPr lang="ru-RU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2200" b="1" strike="noStrike" spc="-1" dirty="0" err="1">
                <a:solidFill>
                  <a:srgbClr val="000000"/>
                </a:solidFill>
                <a:latin typeface="Calibri"/>
              </a:rPr>
              <a:t>DeepSeek</a:t>
            </a:r>
            <a:r>
              <a:rPr lang="ru-RU" sz="2200" b="0" strike="noStrike" spc="-1" dirty="0">
                <a:solidFill>
                  <a:srgbClr val="000000"/>
                </a:solidFill>
                <a:latin typeface="Calibri"/>
              </a:rPr>
              <a:t> и </a:t>
            </a:r>
            <a:r>
              <a:rPr lang="ru-RU" sz="2200" b="1" strike="noStrike" spc="-1" dirty="0">
                <a:solidFill>
                  <a:srgbClr val="000000"/>
                </a:solidFill>
                <a:latin typeface="Calibri"/>
              </a:rPr>
              <a:t>Яндекс Алиса</a:t>
            </a:r>
            <a:r>
              <a:rPr lang="ru-RU" sz="2200" b="0" strike="noStrike" spc="-1" dirty="0">
                <a:solidFill>
                  <a:srgbClr val="000000"/>
                </a:solidFill>
                <a:latin typeface="Calibri"/>
              </a:rPr>
              <a:t>. </a:t>
            </a:r>
            <a:endParaRPr lang="ru-RU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2200" b="0" strike="noStrike" spc="-1" dirty="0">
                <a:solidFill>
                  <a:srgbClr val="000000"/>
                </a:solidFill>
                <a:latin typeface="Calibri"/>
              </a:rPr>
              <a:t>Я использую их практически ежедневно, и они действительно помогают мне во всём.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Рисунок 4"/>
          <p:cNvPicPr/>
          <p:nvPr/>
        </p:nvPicPr>
        <p:blipFill>
          <a:blip r:embed="rId2" cstate="print"/>
          <a:stretch/>
        </p:blipFill>
        <p:spPr>
          <a:xfrm>
            <a:off x="342720" y="205920"/>
            <a:ext cx="11238120" cy="6541200"/>
          </a:xfrm>
          <a:prstGeom prst="rect">
            <a:avLst/>
          </a:prstGeom>
          <a:ln>
            <a:noFill/>
          </a:ln>
        </p:spPr>
      </p:pic>
      <p:sp>
        <p:nvSpPr>
          <p:cNvPr id="104" name="CustomShape 1"/>
          <p:cNvSpPr/>
          <p:nvPr/>
        </p:nvSpPr>
        <p:spPr>
          <a:xfrm>
            <a:off x="514440" y="205920"/>
            <a:ext cx="1466640" cy="498600"/>
          </a:xfrm>
          <a:prstGeom prst="rect">
            <a:avLst/>
          </a:prstGeom>
          <a:noFill/>
          <a:ln w="3816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5" name="CustomShape 2"/>
          <p:cNvSpPr/>
          <p:nvPr/>
        </p:nvSpPr>
        <p:spPr>
          <a:xfrm rot="1219800">
            <a:off x="643320" y="828360"/>
            <a:ext cx="313920" cy="79992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Рисунок 4"/>
          <p:cNvPicPr/>
          <p:nvPr/>
        </p:nvPicPr>
        <p:blipFill>
          <a:blip r:embed="rId2" cstate="print"/>
          <a:stretch/>
        </p:blipFill>
        <p:spPr>
          <a:xfrm>
            <a:off x="500760" y="163800"/>
            <a:ext cx="10743480" cy="6530040"/>
          </a:xfrm>
          <a:prstGeom prst="rect">
            <a:avLst/>
          </a:prstGeom>
          <a:ln>
            <a:noFill/>
          </a:ln>
        </p:spPr>
      </p:pic>
      <p:sp>
        <p:nvSpPr>
          <p:cNvPr id="107" name="Line 1"/>
          <p:cNvSpPr/>
          <p:nvPr/>
        </p:nvSpPr>
        <p:spPr>
          <a:xfrm>
            <a:off x="2158920" y="3327120"/>
            <a:ext cx="1371600" cy="0"/>
          </a:xfrm>
          <a:prstGeom prst="line">
            <a:avLst/>
          </a:prstGeom>
          <a:ln w="3816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8" name="Line 2"/>
          <p:cNvSpPr/>
          <p:nvPr/>
        </p:nvSpPr>
        <p:spPr>
          <a:xfrm>
            <a:off x="787320" y="3601440"/>
            <a:ext cx="1371600" cy="0"/>
          </a:xfrm>
          <a:prstGeom prst="line">
            <a:avLst/>
          </a:prstGeom>
          <a:ln w="3816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Рисунок 1"/>
          <p:cNvPicPr/>
          <p:nvPr/>
        </p:nvPicPr>
        <p:blipFill>
          <a:blip r:embed="rId2" cstate="print"/>
          <a:stretch/>
        </p:blipFill>
        <p:spPr>
          <a:xfrm>
            <a:off x="2771640" y="219240"/>
            <a:ext cx="6257520" cy="6257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Рисунок 11"/>
          <p:cNvPicPr/>
          <p:nvPr/>
        </p:nvPicPr>
        <p:blipFill>
          <a:blip r:embed="rId2" cstate="print"/>
          <a:stretch/>
        </p:blipFill>
        <p:spPr>
          <a:xfrm>
            <a:off x="428760" y="125640"/>
            <a:ext cx="11549880" cy="6732000"/>
          </a:xfrm>
          <a:prstGeom prst="rect">
            <a:avLst/>
          </a:prstGeom>
          <a:ln>
            <a:noFill/>
          </a:ln>
        </p:spPr>
      </p:pic>
      <p:sp>
        <p:nvSpPr>
          <p:cNvPr id="111" name="Line 1"/>
          <p:cNvSpPr/>
          <p:nvPr/>
        </p:nvSpPr>
        <p:spPr>
          <a:xfrm flipV="1">
            <a:off x="4500000" y="618840"/>
            <a:ext cx="5103000" cy="14760"/>
          </a:xfrm>
          <a:prstGeom prst="line">
            <a:avLst/>
          </a:prstGeom>
          <a:ln w="5724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2" name="CustomShape 2"/>
          <p:cNvSpPr/>
          <p:nvPr/>
        </p:nvSpPr>
        <p:spPr>
          <a:xfrm>
            <a:off x="4633920" y="2079720"/>
            <a:ext cx="609120" cy="7257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724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3" name="CustomShape 3"/>
          <p:cNvSpPr/>
          <p:nvPr/>
        </p:nvSpPr>
        <p:spPr>
          <a:xfrm>
            <a:off x="3738240" y="1433520"/>
            <a:ext cx="1523520" cy="639000"/>
          </a:xfrm>
          <a:prstGeom prst="rect">
            <a:avLst/>
          </a:prstGeom>
          <a:noFill/>
          <a:ln w="2844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Вставить изображение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14" name="CustomShape 4"/>
          <p:cNvSpPr/>
          <p:nvPr/>
        </p:nvSpPr>
        <p:spPr>
          <a:xfrm>
            <a:off x="8580960" y="2079720"/>
            <a:ext cx="609120" cy="7257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724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5" name="CustomShape 5"/>
          <p:cNvSpPr/>
          <p:nvPr/>
        </p:nvSpPr>
        <p:spPr>
          <a:xfrm>
            <a:off x="7544520" y="1710360"/>
            <a:ext cx="1774800" cy="364680"/>
          </a:xfrm>
          <a:prstGeom prst="rect">
            <a:avLst/>
          </a:prstGeom>
          <a:noFill/>
          <a:ln w="2844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Вставить аудио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16" name="CustomShape 6"/>
          <p:cNvSpPr/>
          <p:nvPr/>
        </p:nvSpPr>
        <p:spPr>
          <a:xfrm flipH="1">
            <a:off x="9646200" y="2079720"/>
            <a:ext cx="609120" cy="7257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724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7" name="CustomShape 7"/>
          <p:cNvSpPr/>
          <p:nvPr/>
        </p:nvSpPr>
        <p:spPr>
          <a:xfrm>
            <a:off x="9547560" y="1433520"/>
            <a:ext cx="1523520" cy="639000"/>
          </a:xfrm>
          <a:prstGeom prst="rect">
            <a:avLst/>
          </a:prstGeom>
          <a:noFill/>
          <a:ln w="2844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Вставить изображение</a:t>
            </a:r>
            <a:endParaRPr lang="ru-RU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Рисунок 1"/>
          <p:cNvPicPr/>
          <p:nvPr/>
        </p:nvPicPr>
        <p:blipFill>
          <a:blip r:embed="rId2" cstate="print"/>
          <a:srcRect r="13724"/>
          <a:stretch/>
        </p:blipFill>
        <p:spPr>
          <a:xfrm>
            <a:off x="209520" y="204840"/>
            <a:ext cx="5438520" cy="4727520"/>
          </a:xfrm>
          <a:prstGeom prst="rect">
            <a:avLst/>
          </a:prstGeom>
          <a:ln>
            <a:noFill/>
          </a:ln>
        </p:spPr>
      </p:pic>
      <p:pic>
        <p:nvPicPr>
          <p:cNvPr id="119" name="Рисунок 2"/>
          <p:cNvPicPr/>
          <p:nvPr/>
        </p:nvPicPr>
        <p:blipFill>
          <a:blip r:embed="rId3" cstate="print"/>
          <a:srcRect r="5630"/>
          <a:stretch/>
        </p:blipFill>
        <p:spPr>
          <a:xfrm>
            <a:off x="6102360" y="2150280"/>
            <a:ext cx="5746320" cy="4566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Рисунок 3"/>
          <p:cNvPicPr/>
          <p:nvPr/>
        </p:nvPicPr>
        <p:blipFill>
          <a:blip r:embed="rId2" cstate="print"/>
          <a:srcRect r="22681"/>
          <a:stretch/>
        </p:blipFill>
        <p:spPr>
          <a:xfrm>
            <a:off x="2657520" y="69120"/>
            <a:ext cx="6914880" cy="6707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Рисунок 3"/>
          <p:cNvPicPr/>
          <p:nvPr/>
        </p:nvPicPr>
        <p:blipFill>
          <a:blip r:embed="rId2" cstate="print"/>
          <a:stretch/>
        </p:blipFill>
        <p:spPr>
          <a:xfrm>
            <a:off x="2390760" y="0"/>
            <a:ext cx="6752880" cy="6752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Рисунок 4"/>
          <p:cNvPicPr/>
          <p:nvPr/>
        </p:nvPicPr>
        <p:blipFill>
          <a:blip r:embed="rId2" cstate="print"/>
          <a:stretch/>
        </p:blipFill>
        <p:spPr>
          <a:xfrm>
            <a:off x="371520" y="118080"/>
            <a:ext cx="11488320" cy="6739560"/>
          </a:xfrm>
          <a:prstGeom prst="rect">
            <a:avLst/>
          </a:prstGeom>
          <a:ln>
            <a:noFill/>
          </a:ln>
        </p:spPr>
      </p:pic>
      <p:sp>
        <p:nvSpPr>
          <p:cNvPr id="123" name="Line 1"/>
          <p:cNvSpPr/>
          <p:nvPr/>
        </p:nvSpPr>
        <p:spPr>
          <a:xfrm>
            <a:off x="4362120" y="580680"/>
            <a:ext cx="5000040" cy="0"/>
          </a:xfrm>
          <a:prstGeom prst="line">
            <a:avLst/>
          </a:prstGeom>
          <a:ln w="5724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4" name="CustomShape 2"/>
          <p:cNvSpPr/>
          <p:nvPr/>
        </p:nvSpPr>
        <p:spPr>
          <a:xfrm>
            <a:off x="8519760" y="2053080"/>
            <a:ext cx="609120" cy="7257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724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5" name="CustomShape 3"/>
          <p:cNvSpPr/>
          <p:nvPr/>
        </p:nvSpPr>
        <p:spPr>
          <a:xfrm flipH="1">
            <a:off x="9637200" y="2053080"/>
            <a:ext cx="609120" cy="7257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724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6" name="CustomShape 4"/>
          <p:cNvSpPr/>
          <p:nvPr/>
        </p:nvSpPr>
        <p:spPr>
          <a:xfrm>
            <a:off x="5027040" y="1416600"/>
            <a:ext cx="1523520" cy="639000"/>
          </a:xfrm>
          <a:prstGeom prst="rect">
            <a:avLst/>
          </a:prstGeom>
          <a:noFill/>
          <a:ln w="2844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Вставить изображение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27" name="CustomShape 5"/>
          <p:cNvSpPr/>
          <p:nvPr/>
        </p:nvSpPr>
        <p:spPr>
          <a:xfrm>
            <a:off x="7587360" y="1683720"/>
            <a:ext cx="1774800" cy="364680"/>
          </a:xfrm>
          <a:prstGeom prst="rect">
            <a:avLst/>
          </a:prstGeom>
          <a:noFill/>
          <a:ln w="2844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Вставить аудио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28" name="CustomShape 6"/>
          <p:cNvSpPr/>
          <p:nvPr/>
        </p:nvSpPr>
        <p:spPr>
          <a:xfrm>
            <a:off x="9484560" y="1397520"/>
            <a:ext cx="1523520" cy="639000"/>
          </a:xfrm>
          <a:prstGeom prst="rect">
            <a:avLst/>
          </a:prstGeom>
          <a:noFill/>
          <a:ln w="2844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Вставить изображение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29" name="CustomShape 7"/>
          <p:cNvSpPr/>
          <p:nvPr/>
        </p:nvSpPr>
        <p:spPr>
          <a:xfrm>
            <a:off x="4185360" y="2044080"/>
            <a:ext cx="609120" cy="7257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724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0" name="CustomShape 8"/>
          <p:cNvSpPr/>
          <p:nvPr/>
        </p:nvSpPr>
        <p:spPr>
          <a:xfrm flipH="1">
            <a:off x="5240880" y="2053080"/>
            <a:ext cx="609120" cy="7257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724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1" name="CustomShape 9"/>
          <p:cNvSpPr/>
          <p:nvPr/>
        </p:nvSpPr>
        <p:spPr>
          <a:xfrm>
            <a:off x="3129840" y="1674720"/>
            <a:ext cx="1774800" cy="364680"/>
          </a:xfrm>
          <a:prstGeom prst="rect">
            <a:avLst/>
          </a:prstGeom>
          <a:noFill/>
          <a:ln w="2844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Вставить аудио</a:t>
            </a:r>
            <a:endParaRPr lang="ru-RU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Рисунок 3"/>
          <p:cNvPicPr/>
          <p:nvPr/>
        </p:nvPicPr>
        <p:blipFill>
          <a:blip r:embed="rId2" cstate="print"/>
          <a:srcRect t="7825" r="10841"/>
          <a:stretch/>
        </p:blipFill>
        <p:spPr>
          <a:xfrm>
            <a:off x="152280" y="514440"/>
            <a:ext cx="5962320" cy="4622760"/>
          </a:xfrm>
          <a:prstGeom prst="rect">
            <a:avLst/>
          </a:prstGeom>
          <a:ln>
            <a:noFill/>
          </a:ln>
        </p:spPr>
      </p:pic>
      <p:pic>
        <p:nvPicPr>
          <p:cNvPr id="133" name="Рисунок 4"/>
          <p:cNvPicPr/>
          <p:nvPr/>
        </p:nvPicPr>
        <p:blipFill>
          <a:blip r:embed="rId3" cstate="print"/>
          <a:srcRect t="10602" r="13662"/>
          <a:stretch/>
        </p:blipFill>
        <p:spPr>
          <a:xfrm>
            <a:off x="6372360" y="2367000"/>
            <a:ext cx="5667120" cy="440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Рисунок 3"/>
          <p:cNvPicPr/>
          <p:nvPr/>
        </p:nvPicPr>
        <p:blipFill>
          <a:blip r:embed="rId2" cstate="print"/>
          <a:stretch/>
        </p:blipFill>
        <p:spPr>
          <a:xfrm>
            <a:off x="152280" y="83520"/>
            <a:ext cx="6302160" cy="4726440"/>
          </a:xfrm>
          <a:prstGeom prst="rect">
            <a:avLst/>
          </a:prstGeom>
          <a:ln>
            <a:noFill/>
          </a:ln>
        </p:spPr>
      </p:pic>
      <p:pic>
        <p:nvPicPr>
          <p:cNvPr id="135" name="Рисунок 4"/>
          <p:cNvPicPr/>
          <p:nvPr/>
        </p:nvPicPr>
        <p:blipFill>
          <a:blip r:embed="rId3" cstate="print"/>
          <a:srcRect t="12774" r="15693"/>
          <a:stretch/>
        </p:blipFill>
        <p:spPr>
          <a:xfrm>
            <a:off x="6676920" y="2600280"/>
            <a:ext cx="5314680" cy="4123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Рисунок 3"/>
          <p:cNvPicPr/>
          <p:nvPr/>
        </p:nvPicPr>
        <p:blipFill>
          <a:blip r:embed="rId2" cstate="print"/>
          <a:stretch/>
        </p:blipFill>
        <p:spPr>
          <a:xfrm>
            <a:off x="2685960" y="237960"/>
            <a:ext cx="6381360" cy="6381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Рисунок 4"/>
          <p:cNvPicPr/>
          <p:nvPr/>
        </p:nvPicPr>
        <p:blipFill>
          <a:blip r:embed="rId2" cstate="print"/>
          <a:stretch/>
        </p:blipFill>
        <p:spPr>
          <a:xfrm>
            <a:off x="695160" y="136440"/>
            <a:ext cx="11162160" cy="6642720"/>
          </a:xfrm>
          <a:prstGeom prst="rect">
            <a:avLst/>
          </a:prstGeom>
          <a:ln>
            <a:noFill/>
          </a:ln>
        </p:spPr>
      </p:pic>
      <p:sp>
        <p:nvSpPr>
          <p:cNvPr id="138" name="CustomShape 1"/>
          <p:cNvSpPr/>
          <p:nvPr/>
        </p:nvSpPr>
        <p:spPr>
          <a:xfrm>
            <a:off x="8492400" y="2169360"/>
            <a:ext cx="609120" cy="7257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724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9" name="CustomShape 2"/>
          <p:cNvSpPr/>
          <p:nvPr/>
        </p:nvSpPr>
        <p:spPr>
          <a:xfrm>
            <a:off x="7253640" y="1800000"/>
            <a:ext cx="1774800" cy="364680"/>
          </a:xfrm>
          <a:prstGeom prst="rect">
            <a:avLst/>
          </a:prstGeom>
          <a:noFill/>
          <a:ln w="2844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Вставить аудио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40" name="CustomShape 3"/>
          <p:cNvSpPr/>
          <p:nvPr/>
        </p:nvSpPr>
        <p:spPr>
          <a:xfrm flipH="1">
            <a:off x="9657720" y="2169360"/>
            <a:ext cx="609120" cy="7257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724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1" name="CustomShape 4"/>
          <p:cNvSpPr/>
          <p:nvPr/>
        </p:nvSpPr>
        <p:spPr>
          <a:xfrm>
            <a:off x="9505440" y="1523160"/>
            <a:ext cx="1523520" cy="639000"/>
          </a:xfrm>
          <a:prstGeom prst="rect">
            <a:avLst/>
          </a:prstGeom>
          <a:noFill/>
          <a:ln w="2844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Вставить изображение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42" name="Line 5"/>
          <p:cNvSpPr/>
          <p:nvPr/>
        </p:nvSpPr>
        <p:spPr>
          <a:xfrm>
            <a:off x="4248000" y="466560"/>
            <a:ext cx="5037480" cy="31320"/>
          </a:xfrm>
          <a:prstGeom prst="line">
            <a:avLst/>
          </a:prstGeom>
          <a:ln w="5724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Рисунок 3"/>
          <p:cNvPicPr/>
          <p:nvPr/>
        </p:nvPicPr>
        <p:blipFill>
          <a:blip r:embed="rId2" cstate="print"/>
          <a:stretch/>
        </p:blipFill>
        <p:spPr>
          <a:xfrm>
            <a:off x="123840" y="92880"/>
            <a:ext cx="6086160" cy="4564440"/>
          </a:xfrm>
          <a:prstGeom prst="rect">
            <a:avLst/>
          </a:prstGeom>
          <a:ln>
            <a:noFill/>
          </a:ln>
        </p:spPr>
      </p:pic>
      <p:pic>
        <p:nvPicPr>
          <p:cNvPr id="144" name="Рисунок 4"/>
          <p:cNvPicPr/>
          <p:nvPr/>
        </p:nvPicPr>
        <p:blipFill>
          <a:blip r:embed="rId3" cstate="print"/>
          <a:stretch/>
        </p:blipFill>
        <p:spPr>
          <a:xfrm>
            <a:off x="6372360" y="2451600"/>
            <a:ext cx="5729040" cy="4296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Рисунок 3"/>
          <p:cNvPicPr/>
          <p:nvPr/>
        </p:nvPicPr>
        <p:blipFill>
          <a:blip r:embed="rId2" cstate="print"/>
          <a:stretch/>
        </p:blipFill>
        <p:spPr>
          <a:xfrm>
            <a:off x="114840" y="109080"/>
            <a:ext cx="5934240" cy="4452840"/>
          </a:xfrm>
          <a:prstGeom prst="rect">
            <a:avLst/>
          </a:prstGeom>
          <a:ln>
            <a:noFill/>
          </a:ln>
        </p:spPr>
      </p:pic>
      <p:pic>
        <p:nvPicPr>
          <p:cNvPr id="146" name="Рисунок 4"/>
          <p:cNvPicPr/>
          <p:nvPr/>
        </p:nvPicPr>
        <p:blipFill>
          <a:blip r:embed="rId3" cstate="print"/>
          <a:srcRect t="7669"/>
          <a:stretch/>
        </p:blipFill>
        <p:spPr>
          <a:xfrm>
            <a:off x="6210360" y="2685960"/>
            <a:ext cx="5839560" cy="4043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Рисунок 3"/>
          <p:cNvPicPr/>
          <p:nvPr/>
        </p:nvPicPr>
        <p:blipFill>
          <a:blip r:embed="rId2" cstate="print"/>
          <a:stretch/>
        </p:blipFill>
        <p:spPr>
          <a:xfrm>
            <a:off x="5286960" y="155880"/>
            <a:ext cx="6552720" cy="6552720"/>
          </a:xfrm>
          <a:prstGeom prst="rect">
            <a:avLst/>
          </a:prstGeom>
          <a:ln>
            <a:noFill/>
          </a:ln>
        </p:spPr>
      </p:pic>
      <p:sp>
        <p:nvSpPr>
          <p:cNvPr id="148" name="CustomShape 1"/>
          <p:cNvSpPr/>
          <p:nvPr/>
        </p:nvSpPr>
        <p:spPr>
          <a:xfrm>
            <a:off x="285840" y="1380960"/>
            <a:ext cx="4628880" cy="21222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200" b="0" strike="noStrike" spc="-1" dirty="0">
                <a:solidFill>
                  <a:srgbClr val="000000"/>
                </a:solidFill>
                <a:latin typeface="Calibri"/>
              </a:rPr>
              <a:t>Примеры моих интерактивных игр закончились. </a:t>
            </a:r>
            <a:endParaRPr lang="ru-RU" sz="22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</a:pPr>
            <a:r>
              <a:rPr lang="ru-RU" sz="2200" b="0" strike="noStrike" spc="-1" dirty="0" smtClean="0">
                <a:solidFill>
                  <a:srgbClr val="000000"/>
                </a:solidFill>
                <a:latin typeface="Calibri"/>
              </a:rPr>
              <a:t>Хочу </a:t>
            </a:r>
            <a:r>
              <a:rPr lang="ru-RU" sz="2200" b="0" strike="noStrike" spc="-1" dirty="0">
                <a:solidFill>
                  <a:srgbClr val="000000"/>
                </a:solidFill>
                <a:latin typeface="Calibri"/>
              </a:rPr>
              <a:t>вам сейчас показать наши практические, творческие и интересные задания, связанные с методикой Н. В. </a:t>
            </a:r>
            <a:r>
              <a:rPr lang="ru-RU" sz="2200" b="0" strike="noStrike" spc="-1" dirty="0" err="1">
                <a:solidFill>
                  <a:srgbClr val="000000"/>
                </a:solidFill>
                <a:latin typeface="Calibri"/>
              </a:rPr>
              <a:t>Пятибратовой</a:t>
            </a:r>
            <a:r>
              <a:rPr lang="ru-RU" sz="2200" b="0" strike="noStrike" spc="-1" dirty="0">
                <a:solidFill>
                  <a:srgbClr val="000000"/>
                </a:solidFill>
                <a:latin typeface="Calibri"/>
              </a:rPr>
              <a:t>.</a:t>
            </a:r>
            <a:endParaRPr lang="ru-RU" sz="22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Рисунок 3"/>
          <p:cNvPicPr/>
          <p:nvPr/>
        </p:nvPicPr>
        <p:blipFill>
          <a:blip r:embed="rId2" cstate="print"/>
          <a:stretch/>
        </p:blipFill>
        <p:spPr>
          <a:xfrm>
            <a:off x="295200" y="861840"/>
            <a:ext cx="6267240" cy="4700160"/>
          </a:xfrm>
          <a:prstGeom prst="rect">
            <a:avLst/>
          </a:prstGeom>
          <a:ln>
            <a:noFill/>
          </a:ln>
        </p:spPr>
      </p:pic>
      <p:pic>
        <p:nvPicPr>
          <p:cNvPr id="150" name="Рисунок 4"/>
          <p:cNvPicPr/>
          <p:nvPr/>
        </p:nvPicPr>
        <p:blipFill>
          <a:blip r:embed="rId3" cstate="print"/>
          <a:stretch/>
        </p:blipFill>
        <p:spPr>
          <a:xfrm>
            <a:off x="6915240" y="41400"/>
            <a:ext cx="4990680" cy="6654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Рисунок 3"/>
          <p:cNvPicPr/>
          <p:nvPr/>
        </p:nvPicPr>
        <p:blipFill>
          <a:blip r:embed="rId2" cstate="print"/>
          <a:stretch/>
        </p:blipFill>
        <p:spPr>
          <a:xfrm>
            <a:off x="276120" y="774000"/>
            <a:ext cx="6562440" cy="4921560"/>
          </a:xfrm>
          <a:prstGeom prst="rect">
            <a:avLst/>
          </a:prstGeom>
          <a:ln>
            <a:noFill/>
          </a:ln>
        </p:spPr>
      </p:pic>
      <p:pic>
        <p:nvPicPr>
          <p:cNvPr id="152" name="Рисунок 4"/>
          <p:cNvPicPr/>
          <p:nvPr/>
        </p:nvPicPr>
        <p:blipFill>
          <a:blip r:embed="rId3" cstate="print"/>
          <a:stretch/>
        </p:blipFill>
        <p:spPr>
          <a:xfrm>
            <a:off x="7146000" y="209520"/>
            <a:ext cx="4864680" cy="6486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Рисунок 3"/>
          <p:cNvPicPr/>
          <p:nvPr/>
        </p:nvPicPr>
        <p:blipFill>
          <a:blip r:embed="rId2" cstate="print"/>
          <a:stretch/>
        </p:blipFill>
        <p:spPr>
          <a:xfrm>
            <a:off x="1765440" y="285840"/>
            <a:ext cx="8235720" cy="6176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Рисунок 3"/>
          <p:cNvPicPr/>
          <p:nvPr/>
        </p:nvPicPr>
        <p:blipFill>
          <a:blip r:embed="rId2" cstate="print"/>
          <a:stretch/>
        </p:blipFill>
        <p:spPr>
          <a:xfrm>
            <a:off x="1924200" y="330840"/>
            <a:ext cx="7991280" cy="599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Рисунок 3"/>
          <p:cNvPicPr/>
          <p:nvPr/>
        </p:nvPicPr>
        <p:blipFill>
          <a:blip r:embed="rId2" cstate="print"/>
          <a:stretch/>
        </p:blipFill>
        <p:spPr>
          <a:xfrm rot="16200000">
            <a:off x="1199520" y="124560"/>
            <a:ext cx="4825080" cy="6433920"/>
          </a:xfrm>
          <a:prstGeom prst="rect">
            <a:avLst/>
          </a:prstGeom>
          <a:ln>
            <a:noFill/>
          </a:ln>
        </p:spPr>
      </p:pic>
      <p:pic>
        <p:nvPicPr>
          <p:cNvPr id="156" name="Рисунок 4"/>
          <p:cNvPicPr/>
          <p:nvPr/>
        </p:nvPicPr>
        <p:blipFill>
          <a:blip r:embed="rId3" cstate="print"/>
          <a:stretch/>
        </p:blipFill>
        <p:spPr>
          <a:xfrm>
            <a:off x="7153200" y="209520"/>
            <a:ext cx="4857480" cy="6476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Рисунок 3"/>
          <p:cNvPicPr/>
          <p:nvPr/>
        </p:nvPicPr>
        <p:blipFill>
          <a:blip r:embed="rId2" cstate="print"/>
          <a:stretch/>
        </p:blipFill>
        <p:spPr>
          <a:xfrm>
            <a:off x="7115040" y="192240"/>
            <a:ext cx="4866840" cy="6489360"/>
          </a:xfrm>
          <a:prstGeom prst="rect">
            <a:avLst/>
          </a:prstGeom>
          <a:ln>
            <a:noFill/>
          </a:ln>
        </p:spPr>
      </p:pic>
      <p:pic>
        <p:nvPicPr>
          <p:cNvPr id="158" name="Рисунок 4"/>
          <p:cNvPicPr/>
          <p:nvPr/>
        </p:nvPicPr>
        <p:blipFill>
          <a:blip r:embed="rId3" cstate="print"/>
          <a:stretch/>
        </p:blipFill>
        <p:spPr>
          <a:xfrm rot="16200000">
            <a:off x="1119600" y="154440"/>
            <a:ext cx="4795920" cy="6394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Рисунок 3"/>
          <p:cNvPicPr/>
          <p:nvPr/>
        </p:nvPicPr>
        <p:blipFill>
          <a:blip r:embed="rId2" cstate="print"/>
          <a:stretch/>
        </p:blipFill>
        <p:spPr>
          <a:xfrm>
            <a:off x="442800" y="95400"/>
            <a:ext cx="4928760" cy="6571800"/>
          </a:xfrm>
          <a:prstGeom prst="rect">
            <a:avLst/>
          </a:prstGeom>
          <a:ln>
            <a:noFill/>
          </a:ln>
        </p:spPr>
      </p:pic>
      <p:pic>
        <p:nvPicPr>
          <p:cNvPr id="160" name="Рисунок 4"/>
          <p:cNvPicPr/>
          <p:nvPr/>
        </p:nvPicPr>
        <p:blipFill>
          <a:blip r:embed="rId3" cstate="print"/>
          <a:stretch/>
        </p:blipFill>
        <p:spPr>
          <a:xfrm>
            <a:off x="6400800" y="95400"/>
            <a:ext cx="4928760" cy="6571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Рисунок 3"/>
          <p:cNvPicPr/>
          <p:nvPr/>
        </p:nvPicPr>
        <p:blipFill>
          <a:blip r:embed="rId2" cstate="print"/>
          <a:stretch/>
        </p:blipFill>
        <p:spPr>
          <a:xfrm>
            <a:off x="600120" y="108000"/>
            <a:ext cx="4885920" cy="6514920"/>
          </a:xfrm>
          <a:prstGeom prst="rect">
            <a:avLst/>
          </a:prstGeom>
          <a:ln>
            <a:noFill/>
          </a:ln>
        </p:spPr>
      </p:pic>
      <p:pic>
        <p:nvPicPr>
          <p:cNvPr id="162" name="Рисунок 4"/>
          <p:cNvPicPr/>
          <p:nvPr/>
        </p:nvPicPr>
        <p:blipFill>
          <a:blip r:embed="rId3" cstate="print"/>
          <a:stretch/>
        </p:blipFill>
        <p:spPr>
          <a:xfrm>
            <a:off x="6543720" y="108000"/>
            <a:ext cx="4885920" cy="6514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Рисунок 3"/>
          <p:cNvPicPr/>
          <p:nvPr/>
        </p:nvPicPr>
        <p:blipFill>
          <a:blip r:embed="rId2" cstate="print"/>
          <a:stretch/>
        </p:blipFill>
        <p:spPr>
          <a:xfrm>
            <a:off x="3409920" y="136440"/>
            <a:ext cx="4847760" cy="6463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Рисунок 3"/>
          <p:cNvPicPr/>
          <p:nvPr/>
        </p:nvPicPr>
        <p:blipFill>
          <a:blip r:embed="rId2" cstate="print"/>
          <a:stretch/>
        </p:blipFill>
        <p:spPr>
          <a:xfrm>
            <a:off x="237960" y="1116720"/>
            <a:ext cx="6067080" cy="4550040"/>
          </a:xfrm>
          <a:prstGeom prst="rect">
            <a:avLst/>
          </a:prstGeom>
          <a:ln>
            <a:noFill/>
          </a:ln>
        </p:spPr>
      </p:pic>
      <p:pic>
        <p:nvPicPr>
          <p:cNvPr id="165" name="Рисунок 4"/>
          <p:cNvPicPr/>
          <p:nvPr/>
        </p:nvPicPr>
        <p:blipFill>
          <a:blip r:embed="rId3" cstate="print"/>
          <a:stretch/>
        </p:blipFill>
        <p:spPr>
          <a:xfrm>
            <a:off x="6629400" y="111960"/>
            <a:ext cx="5367600" cy="6559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Рисунок 3"/>
          <p:cNvPicPr/>
          <p:nvPr/>
        </p:nvPicPr>
        <p:blipFill>
          <a:blip r:embed="rId2" cstate="print"/>
          <a:stretch/>
        </p:blipFill>
        <p:spPr>
          <a:xfrm>
            <a:off x="133200" y="138240"/>
            <a:ext cx="5594040" cy="4195440"/>
          </a:xfrm>
          <a:prstGeom prst="rect">
            <a:avLst/>
          </a:prstGeom>
          <a:ln>
            <a:noFill/>
          </a:ln>
        </p:spPr>
      </p:pic>
      <p:pic>
        <p:nvPicPr>
          <p:cNvPr id="167" name="Рисунок 4"/>
          <p:cNvPicPr/>
          <p:nvPr/>
        </p:nvPicPr>
        <p:blipFill>
          <a:blip r:embed="rId3" cstate="print"/>
          <a:stretch/>
        </p:blipFill>
        <p:spPr>
          <a:xfrm>
            <a:off x="5851440" y="1995480"/>
            <a:ext cx="6235200" cy="4676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Рисунок 3"/>
          <p:cNvPicPr/>
          <p:nvPr/>
        </p:nvPicPr>
        <p:blipFill>
          <a:blip r:embed="rId2" cstate="print"/>
          <a:stretch/>
        </p:blipFill>
        <p:spPr>
          <a:xfrm>
            <a:off x="152280" y="123840"/>
            <a:ext cx="6451200" cy="4838400"/>
          </a:xfrm>
          <a:prstGeom prst="rect">
            <a:avLst/>
          </a:prstGeom>
          <a:ln>
            <a:noFill/>
          </a:ln>
        </p:spPr>
      </p:pic>
      <p:pic>
        <p:nvPicPr>
          <p:cNvPr id="169" name="Рисунок 4"/>
          <p:cNvPicPr/>
          <p:nvPr/>
        </p:nvPicPr>
        <p:blipFill>
          <a:blip r:embed="rId3" cstate="print"/>
          <a:stretch/>
        </p:blipFill>
        <p:spPr>
          <a:xfrm>
            <a:off x="6838920" y="2773080"/>
            <a:ext cx="5209920" cy="3907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Рисунок 3"/>
          <p:cNvPicPr/>
          <p:nvPr/>
        </p:nvPicPr>
        <p:blipFill>
          <a:blip r:embed="rId2" cstate="print"/>
          <a:stretch/>
        </p:blipFill>
        <p:spPr>
          <a:xfrm>
            <a:off x="6162840" y="2314440"/>
            <a:ext cx="5905080" cy="4428720"/>
          </a:xfrm>
          <a:prstGeom prst="rect">
            <a:avLst/>
          </a:prstGeom>
          <a:ln>
            <a:noFill/>
          </a:ln>
        </p:spPr>
      </p:pic>
      <p:pic>
        <p:nvPicPr>
          <p:cNvPr id="171" name="Рисунок 4"/>
          <p:cNvPicPr/>
          <p:nvPr/>
        </p:nvPicPr>
        <p:blipFill>
          <a:blip r:embed="rId3" cstate="print"/>
          <a:stretch/>
        </p:blipFill>
        <p:spPr>
          <a:xfrm>
            <a:off x="200160" y="164160"/>
            <a:ext cx="5736960" cy="4302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Рисунок 3"/>
          <p:cNvPicPr/>
          <p:nvPr/>
        </p:nvPicPr>
        <p:blipFill>
          <a:blip r:embed="rId2" cstate="print"/>
          <a:stretch/>
        </p:blipFill>
        <p:spPr>
          <a:xfrm>
            <a:off x="1914480" y="254880"/>
            <a:ext cx="8248320" cy="6186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Рисунок 3"/>
          <p:cNvPicPr/>
          <p:nvPr/>
        </p:nvPicPr>
        <p:blipFill>
          <a:blip r:embed="rId2" cstate="print"/>
          <a:stretch/>
        </p:blipFill>
        <p:spPr>
          <a:xfrm>
            <a:off x="6610320" y="263520"/>
            <a:ext cx="4788360" cy="6384600"/>
          </a:xfrm>
          <a:prstGeom prst="rect">
            <a:avLst/>
          </a:prstGeom>
          <a:ln>
            <a:noFill/>
          </a:ln>
        </p:spPr>
      </p:pic>
      <p:pic>
        <p:nvPicPr>
          <p:cNvPr id="174" name="Рисунок 4"/>
          <p:cNvPicPr/>
          <p:nvPr/>
        </p:nvPicPr>
        <p:blipFill>
          <a:blip r:embed="rId3" cstate="print"/>
          <a:stretch/>
        </p:blipFill>
        <p:spPr>
          <a:xfrm>
            <a:off x="657360" y="266760"/>
            <a:ext cx="4785840" cy="6381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Рисунок 4"/>
          <p:cNvPicPr/>
          <p:nvPr/>
        </p:nvPicPr>
        <p:blipFill>
          <a:blip r:embed="rId2" cstate="print"/>
          <a:stretch/>
        </p:blipFill>
        <p:spPr>
          <a:xfrm>
            <a:off x="1697760" y="142920"/>
            <a:ext cx="8722080" cy="6552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2188</TotalTime>
  <Words>228</Words>
  <Application>Microsoft Office PowerPoint</Application>
  <PresentationFormat>Произвольный</PresentationFormat>
  <Paragraphs>25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39</vt:i4>
      </vt:variant>
    </vt:vector>
  </HeadingPairs>
  <TitlesOfParts>
    <vt:vector size="41" baseType="lpstr">
      <vt:lpstr>Office Theme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Kseny</dc:creator>
  <cp:lastModifiedBy>mihaylova_av</cp:lastModifiedBy>
  <cp:revision>40</cp:revision>
  <dcterms:created xsi:type="dcterms:W3CDTF">2026-09-15T10:43:55Z</dcterms:created>
  <dcterms:modified xsi:type="dcterms:W3CDTF">2026-09-28T07:35:34Z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Широкоэкранный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39</vt:i4>
  </property>
</Properties>
</file>