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tiff" ContentType="image/tiff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3" r:id="rId1"/>
  </p:sldMasterIdLst>
  <p:notesMasterIdLst>
    <p:notesMasterId r:id="rId15"/>
  </p:notes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4" r:id="rId10"/>
    <p:sldId id="265" r:id="rId11"/>
    <p:sldId id="321" r:id="rId12"/>
    <p:sldId id="322" r:id="rId13"/>
    <p:sldId id="316" r:id="rId14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-62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68812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00" tIns="45125" rIns="90300" bIns="451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956670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00" tIns="45125" rIns="90300" bIns="451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247434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319" tIns="45147" rIns="90319" bIns="4514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1" name="Google Shape;3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xmlns="" val="354742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45896066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83512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598089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878224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653562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750983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950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367671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93499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155158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720378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1389278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290631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917092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177732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645643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175539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71300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5801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9799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tif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tiff"/><Relationship Id="rId5" Type="http://schemas.openxmlformats.org/officeDocument/2006/relationships/image" Target="../media/image25.tiff"/><Relationship Id="rId4" Type="http://schemas.openxmlformats.org/officeDocument/2006/relationships/image" Target="../media/image24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962025"/>
            <a:ext cx="3629025" cy="48768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62025" y="1695450"/>
            <a:ext cx="513397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3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учитель — счастливый ребёнок</a:t>
            </a:r>
            <a:endParaRPr lang="en-US" sz="3895" dirty="0"/>
          </a:p>
        </p:txBody>
      </p:sp>
      <p:sp>
        <p:nvSpPr>
          <p:cNvPr id="6" name="Text 1"/>
          <p:cNvSpPr txBox="1"/>
          <p:nvPr/>
        </p:nvSpPr>
        <p:spPr>
          <a:xfrm>
            <a:off x="962025" y="3552825"/>
            <a:ext cx="4248150" cy="1724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помогает учителю сохранять спокойствие и ресурс</a:t>
            </a:r>
            <a:endParaRPr lang="en-US" sz="2475" dirty="0"/>
          </a:p>
        </p:txBody>
      </p:sp>
      <p:sp>
        <p:nvSpPr>
          <p:cNvPr id="7" name="Text 2"/>
          <p:cNvSpPr txBox="1"/>
          <p:nvPr/>
        </p:nvSpPr>
        <p:spPr>
          <a:xfrm>
            <a:off x="962025" y="381000"/>
            <a:ext cx="46958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58575" y="613410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DF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6477000" y="1771650"/>
            <a:ext cx="5105400" cy="1924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600" dirty="0"/>
          </a:p>
        </p:txBody>
      </p:sp>
      <p:sp>
        <p:nvSpPr>
          <p:cNvPr id="5" name="Text 2"/>
          <p:cNvSpPr txBox="1"/>
          <p:nvPr/>
        </p:nvSpPr>
        <p:spPr>
          <a:xfrm>
            <a:off x="6391275" y="3371850"/>
            <a:ext cx="510540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рутинных задач ежедневно отнимают больше всего сил и внимания педагога.</a:t>
            </a:r>
            <a:endParaRPr lang="en-US" sz="2659" dirty="0"/>
          </a:p>
        </p:txBody>
      </p:sp>
      <p:sp>
        <p:nvSpPr>
          <p:cNvPr id="6" name="Text 3"/>
          <p:cNvSpPr txBox="1"/>
          <p:nvPr/>
        </p:nvSpPr>
        <p:spPr>
          <a:xfrm>
            <a:off x="2000250" y="2857500"/>
            <a:ext cx="35433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рутинных задач ежедневно отнимают больше всего сил и внимания педагога.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6800850" y="4591050"/>
            <a:ext cx="428625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Рутины больше всего: визуальные расписания, адаптация текстов, карточки, инструкции, сообщения родителям, отчёты. При работе с детьми с ОВЗ нагрузку усиливают индивидуальные маршруты и подготовка к конкурсам.</a:t>
            </a:r>
            <a:endParaRPr lang="en-US" sz="127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5775" y="1743075"/>
            <a:ext cx="6353175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 наглядно
</a:t>
            </a: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детей с РАС и интеллектуальными нарушениями визуальная поддержка снимает лишнее напряжение. Карточки можно создавать за минуты: мытьё рук, последовательность действий, поведение в музее.</a:t>
            </a:r>
            <a:endParaRPr lang="en-US" sz="1334" dirty="0"/>
          </a:p>
        </p:txBody>
      </p:sp>
      <p:sp>
        <p:nvSpPr>
          <p:cNvPr id="4" name="Text 1"/>
          <p:cNvSpPr txBox="1"/>
          <p:nvPr/>
        </p:nvSpPr>
        <p:spPr>
          <a:xfrm>
            <a:off x="485775" y="3314700"/>
            <a:ext cx="6353175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инструкции особенно полезны на практике и в конкурсной подготовке. В примере по ИЗО ручная подготовка занимала час, а с ИИ — около 10 минут.</a:t>
            </a:r>
            <a:endParaRPr lang="en-US" sz="1375" dirty="0"/>
          </a:p>
        </p:txBody>
      </p:sp>
      <p:sp>
        <p:nvSpPr>
          <p:cNvPr id="5" name="Text 2"/>
          <p:cNvSpPr txBox="1"/>
          <p:nvPr/>
        </p:nvSpPr>
        <p:spPr>
          <a:xfrm>
            <a:off x="485775" y="4857750"/>
            <a:ext cx="6353175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поведения
</a:t>
            </a: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истории ИИ тоже делает быстро: короткие шаги, простые формулировки и понятные действия помогают ребёнку заранее представить ситуацию и вести себя увереннее.</a:t>
            </a:r>
            <a:endParaRPr lang="en-US" sz="1334" dirty="0"/>
          </a:p>
        </p:txBody>
      </p:sp>
      <p:sp>
        <p:nvSpPr>
          <p:cNvPr id="6" name="Text 3"/>
          <p:cNvSpPr txBox="1"/>
          <p:nvPr/>
        </p:nvSpPr>
        <p:spPr>
          <a:xfrm>
            <a:off x="428625" y="514350"/>
            <a:ext cx="114204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3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Лайфхак 1: визуальные расписания и социальные истории</a:t>
            </a:r>
            <a:endParaRPr lang="en-US" sz="3010" dirty="0"/>
          </a:p>
        </p:txBody>
      </p:sp>
      <p:sp>
        <p:nvSpPr>
          <p:cNvPr id="7" name="Text 4"/>
          <p:cNvSpPr txBox="1"/>
          <p:nvPr/>
        </p:nvSpPr>
        <p:spPr>
          <a:xfrm>
            <a:off x="11458575" y="613410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DF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900" y="1762125"/>
            <a:ext cx="3781425" cy="3781425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AA9B5D3F-CE95-13D6-E5E5-6FD97F933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60" y="531430"/>
            <a:ext cx="519430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4D7D9E2-0551-F504-32D3-09B00688D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460" y="531430"/>
            <a:ext cx="6068412" cy="331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343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8625" y="514350"/>
            <a:ext cx="1074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3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визуальной поддержки, созданной с ИИ</a:t>
            </a:r>
            <a:endParaRPr lang="en-US" sz="3384" dirty="0"/>
          </a:p>
        </p:txBody>
      </p:sp>
      <p:sp>
        <p:nvSpPr>
          <p:cNvPr id="4" name="Text 1"/>
          <p:cNvSpPr txBox="1"/>
          <p:nvPr/>
        </p:nvSpPr>
        <p:spPr>
          <a:xfrm>
            <a:off x="133350" y="613410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DF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733425" y="1638300"/>
            <a:ext cx="2066925" cy="2076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без текста
</a:t>
            </a:r>
            <a:r>
              <a:rPr lang="en-US" sz="1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без текста помогают сосредоточиться на действии, а не на чтении. Такой формат особенно удобен для печати, ламинирования и показа с экрана.</a:t>
            </a:r>
            <a:endParaRPr lang="en-US" sz="1584" dirty="0"/>
          </a:p>
        </p:txBody>
      </p:sp>
      <p:sp>
        <p:nvSpPr>
          <p:cNvPr id="6" name="Text 3"/>
          <p:cNvSpPr txBox="1"/>
          <p:nvPr/>
        </p:nvSpPr>
        <p:spPr>
          <a:xfrm>
            <a:off x="3524250" y="1638300"/>
            <a:ext cx="2066925" cy="2076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
</a:t>
            </a: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изображения показывают последовательность действия без перегрузки словами. Простые линии, белый фон и понятные жесты делают материал универсальным.</a:t>
            </a:r>
            <a:endParaRPr lang="en-US" sz="1444" dirty="0"/>
          </a:p>
        </p:txBody>
      </p:sp>
      <p:sp>
        <p:nvSpPr>
          <p:cNvPr id="7" name="Text 4"/>
          <p:cNvSpPr txBox="1"/>
          <p:nvPr/>
        </p:nvSpPr>
        <p:spPr>
          <a:xfrm>
            <a:off x="6315075" y="1638300"/>
            <a:ext cx="2066925" cy="2076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
</a:t>
            </a: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история в 5 коротких шагах помогает заранее отработать правила поведения в знакомой или новой ситуации, например в музее или на уроке.</a:t>
            </a:r>
            <a:endParaRPr lang="en-US" sz="1659" dirty="0"/>
          </a:p>
        </p:txBody>
      </p:sp>
      <p:sp>
        <p:nvSpPr>
          <p:cNvPr id="8" name="Text 5"/>
          <p:cNvSpPr txBox="1"/>
          <p:nvPr/>
        </p:nvSpPr>
        <p:spPr>
          <a:xfrm>
            <a:off x="9105900" y="1638300"/>
            <a:ext cx="2066925" cy="2076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
</a:t>
            </a: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 запроса к генератору изображений показывает сам процесс создания материалов. Это удобно для повторения коллегами и для быстрой адаптации под разные задачи.</a:t>
            </a:r>
            <a:endParaRPr lang="en-US" sz="1441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3945396"/>
            <a:ext cx="10744200" cy="18151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425" y="2819400"/>
            <a:ext cx="2066925" cy="263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перегруза
</a:t>
            </a:r>
            <a:r>
              <a:rPr lang="en-US" sz="1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учебный текст можно быстро преобразовать в короткие предложения, где остаётся только главный смысл и один понятный пример для ребёнка.</a:t>
            </a:r>
            <a:endParaRPr lang="en-US" sz="1771" dirty="0"/>
          </a:p>
        </p:txBody>
      </p:sp>
      <p:sp>
        <p:nvSpPr>
          <p:cNvPr id="4" name="Text 1"/>
          <p:cNvSpPr txBox="1"/>
          <p:nvPr/>
        </p:nvSpPr>
        <p:spPr>
          <a:xfrm>
            <a:off x="3524250" y="2819400"/>
            <a:ext cx="2066925" cy="263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остаётся
</a:t>
            </a:r>
            <a:r>
              <a:rPr lang="en-US" sz="1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термин действительно нужен, его лучше сохранить, но объяснить простыми словами. Так ребёнок усваивает предметный язык без потери содержания.</a:t>
            </a:r>
            <a:endParaRPr lang="en-US" sz="1685" dirty="0"/>
          </a:p>
        </p:txBody>
      </p:sp>
      <p:sp>
        <p:nvSpPr>
          <p:cNvPr id="5" name="Text 2"/>
          <p:cNvSpPr txBox="1"/>
          <p:nvPr/>
        </p:nvSpPr>
        <p:spPr>
          <a:xfrm>
            <a:off x="6315075" y="2819400"/>
            <a:ext cx="2066925" cy="263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черновик
</a:t>
            </a: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Чат-бот помогает за полминуты получить черновик адаптированного текста, который педагог затем уточняет под конкретного ученика и ситуацию.</a:t>
            </a:r>
            <a:endParaRPr lang="en-US" sz="1817" dirty="0"/>
          </a:p>
        </p:txBody>
      </p:sp>
      <p:sp>
        <p:nvSpPr>
          <p:cNvPr id="6" name="Text 3"/>
          <p:cNvSpPr txBox="1"/>
          <p:nvPr/>
        </p:nvSpPr>
        <p:spPr>
          <a:xfrm>
            <a:off x="9105900" y="2819400"/>
            <a:ext cx="2066925" cy="263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на уроке
</a:t>
            </a:r>
            <a:r>
              <a:rPr lang="en-US" sz="1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ИЗО такой подход особенно полезен при объяснении жанров, правил и понятий: вместо длинных определений остаётся ясная и доступная формулировка.</a:t>
            </a:r>
            <a:endParaRPr lang="en-US" sz="1685" dirty="0"/>
          </a:p>
        </p:txBody>
      </p:sp>
      <p:sp>
        <p:nvSpPr>
          <p:cNvPr id="7" name="Text 4"/>
          <p:cNvSpPr txBox="1"/>
          <p:nvPr/>
        </p:nvSpPr>
        <p:spPr>
          <a:xfrm>
            <a:off x="428625" y="676275"/>
            <a:ext cx="112871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Лайфхак 2: упрощение учебных текстов</a:t>
            </a:r>
            <a:endParaRPr lang="en-US" sz="4430" dirty="0"/>
          </a:p>
        </p:txBody>
      </p:sp>
      <p:sp>
        <p:nvSpPr>
          <p:cNvPr id="8" name="Text 5"/>
          <p:cNvSpPr txBox="1"/>
          <p:nvPr/>
        </p:nvSpPr>
        <p:spPr>
          <a:xfrm>
            <a:off x="11458575" y="613410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DF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1523" y="2590800"/>
            <a:ext cx="5615253" cy="19240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4800" y="2181225"/>
            <a:ext cx="2819400" cy="2771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30" dirty="0">
                <a:solidFill>
                  <a:srgbClr val="FDF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запрос позволяет сразу получить задания разной сложности по одной теме. Это поддерживает справедливую дифференциацию и помогает каждому ребёнку работать на своём уровне.
Один и тот же учебный смысл можно предъявить по-разному: от простого действия к творческому заданию.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04800" y="514350"/>
            <a:ext cx="90106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26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Лайфхак 3: дифференцированные задания по одной теме</a:t>
            </a:r>
            <a:endParaRPr lang="en-US" sz="2632" dirty="0"/>
          </a:p>
        </p:txBody>
      </p:sp>
      <p:sp>
        <p:nvSpPr>
          <p:cNvPr id="6" name="Text 2"/>
          <p:cNvSpPr txBox="1"/>
          <p:nvPr/>
        </p:nvSpPr>
        <p:spPr>
          <a:xfrm>
            <a:off x="11458575" y="613410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DF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95275" y="6276975"/>
            <a:ext cx="108870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приём: один запрос — три уровня задания по одной теме. Для цветов это может быть сортировка, смешивание двух цветов и создание композиции.</a:t>
            </a:r>
            <a:endParaRPr lang="en-US" sz="13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28725" y="2190750"/>
            <a:ext cx="397192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r>
              <a:rPr lang="en-US" sz="1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помогает формулировать сообщения родителям доброжелательно и без тревожного тона. Это особенно важно, когда нужно обсудить трудности, а не только успехи ребёнка.</a:t>
            </a:r>
            <a:endParaRPr lang="en-US" sz="1725" dirty="0"/>
          </a:p>
        </p:txBody>
      </p:sp>
      <p:sp>
        <p:nvSpPr>
          <p:cNvPr id="4" name="Text 1"/>
          <p:cNvSpPr txBox="1"/>
          <p:nvPr/>
        </p:nvSpPr>
        <p:spPr>
          <a:xfrm>
            <a:off x="1228725" y="4191000"/>
            <a:ext cx="397192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без стресса
</a:t>
            </a:r>
            <a:r>
              <a:rPr lang="en-US" sz="1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сообщения можно быстро адаптировать под конкретную ситуацию: отсутствие домашнего задания, необходимость уточнения причины или предложение поддержки семье.</a:t>
            </a:r>
            <a:endParaRPr lang="en-US" sz="1736" dirty="0"/>
          </a:p>
        </p:txBody>
      </p:sp>
      <p:sp>
        <p:nvSpPr>
          <p:cNvPr id="5" name="Text 2"/>
          <p:cNvSpPr txBox="1"/>
          <p:nvPr/>
        </p:nvSpPr>
        <p:spPr>
          <a:xfrm>
            <a:off x="6467475" y="2190750"/>
            <a:ext cx="397192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критериев
</a:t>
            </a:r>
            <a:r>
              <a:rPr lang="en-US" sz="1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подготовки к Абилимпикс ИИ анализирует критерии прошлых лет и выделяет, какие навыки важнее тренировать в первую очередь.</a:t>
            </a:r>
            <a:endParaRPr lang="en-US" sz="1993" dirty="0"/>
          </a:p>
        </p:txBody>
      </p:sp>
      <p:sp>
        <p:nvSpPr>
          <p:cNvPr id="6" name="Text 3"/>
          <p:cNvSpPr txBox="1"/>
          <p:nvPr/>
        </p:nvSpPr>
        <p:spPr>
          <a:xfrm>
            <a:off x="6467475" y="4191000"/>
            <a:ext cx="397192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4 недели
</a:t>
            </a:r>
            <a:r>
              <a:rPr lang="en-US" sz="1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анализа удобно составить чек-лист и план тренировок на 4 недели, чтобы подготовка была последовательной и понятной для педагога и участника.</a:t>
            </a:r>
            <a:endParaRPr lang="en-US" sz="1912" dirty="0"/>
          </a:p>
        </p:txBody>
      </p:sp>
      <p:sp>
        <p:nvSpPr>
          <p:cNvPr id="7" name="Text 4"/>
          <p:cNvSpPr txBox="1"/>
          <p:nvPr/>
        </p:nvSpPr>
        <p:spPr>
          <a:xfrm>
            <a:off x="428625" y="514350"/>
            <a:ext cx="111061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3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Лайфхаки 4 и 5: родители и подготовка к чемпионату</a:t>
            </a:r>
            <a:endParaRPr lang="en-US" sz="3274" dirty="0"/>
          </a:p>
        </p:txBody>
      </p:sp>
      <p:sp>
        <p:nvSpPr>
          <p:cNvPr id="8" name="Text 5"/>
          <p:cNvSpPr txBox="1"/>
          <p:nvPr/>
        </p:nvSpPr>
        <p:spPr>
          <a:xfrm>
            <a:off x="11458575" y="613410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DF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58575" y="6134100"/>
            <a:ext cx="6000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DF6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6477000" y="1771650"/>
            <a:ext cx="5105400" cy="1924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600" dirty="0"/>
          </a:p>
        </p:txBody>
      </p:sp>
      <p:sp>
        <p:nvSpPr>
          <p:cNvPr id="5" name="Text 2"/>
          <p:cNvSpPr txBox="1"/>
          <p:nvPr/>
        </p:nvSpPr>
        <p:spPr>
          <a:xfrm>
            <a:off x="6391275" y="3371850"/>
            <a:ext cx="510540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практических кейса лежат в основе групповой работы</a:t>
            </a:r>
            <a:endParaRPr lang="en-US" sz="2884" dirty="0"/>
          </a:p>
        </p:txBody>
      </p:sp>
      <p:sp>
        <p:nvSpPr>
          <p:cNvPr id="6" name="Text 3"/>
          <p:cNvSpPr txBox="1"/>
          <p:nvPr/>
        </p:nvSpPr>
        <p:spPr>
          <a:xfrm>
            <a:off x="2238375" y="1714500"/>
            <a:ext cx="35433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кейса помогают за 2 минуты перейти от общей идеи к собственному запросу к ИИ и сразу проверить, как инструмент работает в реальной педагогической ситуации.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7090913" y="4418881"/>
            <a:ext cx="428625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интерактива и структура выступления, предоставленные пользователем</a:t>
            </a:r>
            <a:endParaRPr lang="en-US" sz="20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1575" y="2590800"/>
            <a:ext cx="78867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4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экономит ресурс, а решение остаётся за учителем</a:t>
            </a:r>
            <a:endParaRPr lang="en-US" sz="4960" dirty="0"/>
          </a:p>
        </p:txBody>
      </p:sp>
      <p:sp>
        <p:nvSpPr>
          <p:cNvPr id="4" name="Text 1"/>
          <p:cNvSpPr txBox="1"/>
          <p:nvPr/>
        </p:nvSpPr>
        <p:spPr>
          <a:xfrm>
            <a:off x="1171575" y="4562475"/>
            <a:ext cx="8162925" cy="1724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берёт на себя расписания, адаптацию текстов, варианты заданий, черновики сообщений и анализ критериев. Учитель сохраняет спокойствие, точность и поддержку ребёнка, а любой результат ИИ обязательно проверяет лично.</a:t>
            </a:r>
            <a:endParaRPr lang="en-US" sz="24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3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4" name="Google Shape;184;p13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13"/>
          <p:cNvSpPr txBox="1"/>
          <p:nvPr/>
        </p:nvSpPr>
        <p:spPr>
          <a:xfrm>
            <a:off x="3278832" y="234437"/>
            <a:ext cx="58155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rgbClr val="1E4E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Чемпионат «</a:t>
            </a:r>
            <a:r>
              <a:rPr lang="ru-RU" sz="3600" b="1" i="0" u="none" strike="noStrike" cap="none" dirty="0" err="1">
                <a:solidFill>
                  <a:srgbClr val="1E4E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Абилимпикс</a:t>
            </a:r>
            <a:r>
              <a:rPr lang="ru-RU" sz="3600" b="1" dirty="0">
                <a:solidFill>
                  <a:srgbClr val="1E4E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3600" b="1" i="0" u="none" strike="noStrike" cap="none" dirty="0">
              <a:solidFill>
                <a:srgbClr val="1E4E7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" name="Google Shape;186;p13"/>
          <p:cNvSpPr txBox="1"/>
          <p:nvPr/>
        </p:nvSpPr>
        <p:spPr>
          <a:xfrm>
            <a:off x="4216998" y="1365704"/>
            <a:ext cx="3724735" cy="4062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1E4E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Аминова </a:t>
            </a:r>
            <a:r>
              <a:rPr lang="ru-RU" sz="3200" b="1" i="0" u="none" strike="noStrike" cap="none" dirty="0" err="1">
                <a:solidFill>
                  <a:srgbClr val="1E4E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Зарема</a:t>
            </a:r>
            <a:endParaRPr sz="3200" b="1" i="0" u="none" strike="noStrike" cap="none" dirty="0">
              <a:solidFill>
                <a:srgbClr val="1E4E7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rgbClr val="1E4E7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Победитель  </a:t>
            </a: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VIII Московского областного чемпионата «</a:t>
            </a:r>
            <a:r>
              <a:rPr lang="ru-RU" sz="18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Абилимпикс</a:t>
            </a: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1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Компетенция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“Изобразительное искусство”</a:t>
            </a:r>
            <a:endParaRPr sz="1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Times New Roman"/>
                <a:ea typeface="Times New Roman"/>
                <a:cs typeface="Times New Roman"/>
                <a:sym typeface="Times New Roman"/>
              </a:rPr>
              <a:t>22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сентября 2022 года </a:t>
            </a:r>
            <a:r>
              <a:rPr lang="ru-RU" sz="1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Зарема</a:t>
            </a:r>
            <a:r>
              <a:rPr lang="ru-RU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представляла Московскую область на </a:t>
            </a: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Национальном чемпионате «</a:t>
            </a:r>
            <a:r>
              <a:rPr lang="ru-RU" sz="18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Абилимпикс</a:t>
            </a:r>
            <a:r>
              <a:rPr lang="ru-RU" sz="1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18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7" name="Google Shape;18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69680" y="4568269"/>
            <a:ext cx="2919709" cy="2207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0281" y="1695910"/>
            <a:ext cx="2973896" cy="3838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BA8A741-9270-4B4D-8D7D-BE808B89A4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8020" y="1290073"/>
            <a:ext cx="2169579" cy="289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8187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3" descr="D:\С рабочего стола\БРЕНДИНГ\Макеты_логотип\Банер JPG_обрезанный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1" y="136765"/>
            <a:ext cx="1341120" cy="7837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4" name="Google Shape;184;p13"/>
          <p:cNvCxnSpPr/>
          <p:nvPr/>
        </p:nvCxnSpPr>
        <p:spPr>
          <a:xfrm rot="10800000" flipH="1">
            <a:off x="1513841" y="1101551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13"/>
          <p:cNvSpPr txBox="1"/>
          <p:nvPr/>
        </p:nvSpPr>
        <p:spPr>
          <a:xfrm>
            <a:off x="3465576" y="364891"/>
            <a:ext cx="58155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i="0" u="none" strike="noStrike" cap="none" dirty="0">
                <a:solidFill>
                  <a:srgbClr val="1E4E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Чемпионат «</a:t>
            </a:r>
            <a:r>
              <a:rPr lang="ru-RU" sz="3600" b="1" i="0" u="none" strike="noStrike" cap="none" dirty="0" err="1">
                <a:solidFill>
                  <a:srgbClr val="1E4E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Абилимпикс</a:t>
            </a:r>
            <a:r>
              <a:rPr lang="ru-RU" sz="3600" b="1" dirty="0">
                <a:solidFill>
                  <a:srgbClr val="1E4E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sz="3600" b="1" i="0" u="none" strike="noStrike" cap="none" dirty="0">
              <a:solidFill>
                <a:srgbClr val="1E4E7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97D76D5-CCA4-1B47-9B20-39A48BA24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935" y="1363160"/>
            <a:ext cx="3671047" cy="489472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CE27554-F4AB-F547-9493-9E9711845E15}"/>
              </a:ext>
            </a:extLst>
          </p:cNvPr>
          <p:cNvSpPr/>
          <p:nvPr/>
        </p:nvSpPr>
        <p:spPr>
          <a:xfrm>
            <a:off x="4061983" y="1210159"/>
            <a:ext cx="3915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конкурсного задания региона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«Умельцы моего края»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6675DC3-61C3-1249-9B1D-414D5E877F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1160" y="1267241"/>
            <a:ext cx="2484120" cy="33121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D6D0724-C56C-E347-8F11-B8FA92C60D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9922591" y="4493879"/>
            <a:ext cx="1405277" cy="187370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E3D81D83-708B-F648-9E4F-DA2CDE727B27}"/>
              </a:ext>
            </a:extLst>
          </p:cNvPr>
          <p:cNvSpPr/>
          <p:nvPr/>
        </p:nvSpPr>
        <p:spPr>
          <a:xfrm>
            <a:off x="4390487" y="1733379"/>
            <a:ext cx="45621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себя при подготовке участника к региональному или национальному Чемпионату я придерживаюсь следующего алгоритма </a:t>
            </a: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указаний, как в устной, так и письменной форме;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Поэтапное разъяснение заданий;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Последовательное выполнение заданий;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Повторение обучающимися инструкции к выполнению задания;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Демонстрация уже выполненного задания (например, готовый макет задания или рисунок);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Акцентирование внимания на хороших оценках;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Ориентироваться  более на позитивное, чем негативное  проблемы при выполнении задания;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Составление индивидуальных планов, позитивно ориентированных и учитывающих навыки и умения обучающегося;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1375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6" name="Google Shape;336;p2"/>
          <p:cNvCxnSpPr/>
          <p:nvPr/>
        </p:nvCxnSpPr>
        <p:spPr>
          <a:xfrm rot="10800000" flipH="1">
            <a:off x="1344169" y="904240"/>
            <a:ext cx="10678159" cy="16242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TextBox 1"/>
          <p:cNvSpPr txBox="1"/>
          <p:nvPr/>
        </p:nvSpPr>
        <p:spPr>
          <a:xfrm>
            <a:off x="1014984" y="1534068"/>
            <a:ext cx="105338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endParaRPr lang="ru-RU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7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60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2041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{0D2EBC60-3A5C-6147-BB20-ED581D68DE06}TFbd7a9ca2-df2e-4012-89b5-3dcce4af43203dc6663c-30d471334bae</Template>
  <TotalTime>1410</TotalTime>
  <Words>251</Words>
  <Application>Microsoft Office PowerPoint</Application>
  <PresentationFormat>Произвольный</PresentationFormat>
  <Paragraphs>75</Paragraphs>
  <Slides>13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Главное мероприятие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mihaylova_av</cp:lastModifiedBy>
  <cp:revision>4</cp:revision>
  <dcterms:created xsi:type="dcterms:W3CDTF">2026-09-18T15:55:06Z</dcterms:created>
  <dcterms:modified xsi:type="dcterms:W3CDTF">2026-09-28T07:34:51Z</dcterms:modified>
</cp:coreProperties>
</file>