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6" d="100"/>
          <a:sy n="76" d="100"/>
        </p:scale>
        <p:origin x="-62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15873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635508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219456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777240"/>
            <a:ext cx="5349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создании цифровых материалов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инструментов для работы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обучающимися с ОВЗ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85800" y="2944368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5D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опыта работы учителя ОСЖ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85800" y="3977640"/>
            <a:ext cx="5303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Скрипина Елена Валерьевна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заместитель директора по УВР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85800" y="5715000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МАОУ «Дмитровская общеобразовательная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школа-интернат для обучающихся с ОВЗ»</a:t>
            </a:r>
            <a:endParaRPr lang="en-US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1C884B2-405C-4EF5-812F-3CAF18D91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860" y="724349"/>
            <a:ext cx="6295824" cy="41972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12027103" cy="164592"/>
          </a:xfrm>
          <a:prstGeom prst="rect">
            <a:avLst/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94360" y="4114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мне понадобились собственные цифровые материалы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94360" y="1051560"/>
            <a:ext cx="1051560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</a:ln>
        </p:spPr>
      </p:sp>
      <p:pic>
        <p:nvPicPr>
          <p:cNvPr id="8" name="Image 0" descr="/mnt/data/a_bright_modern_classroom_scene_a_wide_well_lit.png"/>
          <p:cNvPicPr>
            <a:picLocks noChangeAspect="1"/>
          </p:cNvPicPr>
          <p:nvPr/>
        </p:nvPicPr>
        <p:blipFill>
          <a:blip r:embed="rId3"/>
          <a:srcRect l="18449" r="18449"/>
          <a:stretch/>
        </p:blipFill>
        <p:spPr>
          <a:xfrm>
            <a:off x="6583680" y="1325880"/>
            <a:ext cx="5074920" cy="45262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77240" y="1417320"/>
            <a:ext cx="5212080" cy="32004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обучающимся с ОВЗ часто нужна более простая и наглядная инструкция;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материал не всегда можно быстро изменить под ребёнка или класс;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крупные элементы, понятная навигация и минимум лишнего;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помогает создавать нужный материал быстрее и точнее под педагогическую задачу.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777240" y="5349240"/>
            <a:ext cx="5166360" cy="731520"/>
          </a:xfrm>
          <a:prstGeom prst="roundRect">
            <a:avLst>
              <a:gd name="adj" fmla="val 10000"/>
            </a:avLst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7552" y="5559552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материал должен быть живым, а не статичным.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12027103" cy="164592"/>
          </a:xfrm>
          <a:prstGeom prst="rect">
            <a:avLst/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94360" y="4114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 использую искусственный интеллект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94360" y="1051560"/>
            <a:ext cx="1051560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</a:ln>
        </p:spPr>
      </p:sp>
      <p:pic>
        <p:nvPicPr>
          <p:cNvPr id="8" name="Image 0" descr="/mnt/data/wide_clean_modern_classroom_office_like_scene_wit.png"/>
          <p:cNvPicPr>
            <a:picLocks noChangeAspect="1"/>
          </p:cNvPicPr>
          <p:nvPr/>
        </p:nvPicPr>
        <p:blipFill>
          <a:blip r:embed="rId3"/>
          <a:srcRect l="18449" r="18449"/>
          <a:stretch/>
        </p:blipFill>
        <p:spPr>
          <a:xfrm>
            <a:off x="6629400" y="1325880"/>
            <a:ext cx="5074920" cy="45262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85800" y="1920240"/>
            <a:ext cx="1005840" cy="960120"/>
          </a:xfrm>
          <a:prstGeom prst="roundRect">
            <a:avLst>
              <a:gd name="adj" fmla="val 7619"/>
            </a:avLst>
          </a:prstGeom>
          <a:solidFill>
            <a:srgbClr val="0B2F5B"/>
          </a:solidFill>
          <a:ln w="12700">
            <a:solidFill>
              <a:srgbClr val="0B2F5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58952" y="2130552"/>
            <a:ext cx="859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Педагогическая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1709928" y="2395728"/>
            <a:ext cx="9144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1828800" y="1920240"/>
            <a:ext cx="1005840" cy="960120"/>
          </a:xfrm>
          <a:prstGeom prst="roundRect">
            <a:avLst>
              <a:gd name="adj" fmla="val 7619"/>
            </a:avLst>
          </a:prstGeom>
          <a:solidFill>
            <a:srgbClr val="EAF3FB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901952" y="2130552"/>
            <a:ext cx="859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требований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2852928" y="2395728"/>
            <a:ext cx="9144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2971800" y="1920240"/>
            <a:ext cx="1005840" cy="960120"/>
          </a:xfrm>
          <a:prstGeom prst="roundRect">
            <a:avLst>
              <a:gd name="adj" fmla="val 7619"/>
            </a:avLst>
          </a:prstGeom>
          <a:solidFill>
            <a:srgbClr val="EAF3FB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044952" y="2130552"/>
            <a:ext cx="859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ИИ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3995928" y="2395728"/>
            <a:ext cx="9144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4114800" y="1920240"/>
            <a:ext cx="1005840" cy="960120"/>
          </a:xfrm>
          <a:prstGeom prst="roundRect">
            <a:avLst>
              <a:gd name="adj" fmla="val 7619"/>
            </a:avLst>
          </a:prstGeom>
          <a:solidFill>
            <a:srgbClr val="EAF3FB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187952" y="2130552"/>
            <a:ext cx="859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результата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5138928" y="2395728"/>
            <a:ext cx="9144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  <a:tailEnd type="triangle"/>
          </a:ln>
        </p:spPr>
      </p:sp>
      <p:sp>
        <p:nvSpPr>
          <p:cNvPr id="21" name="Shape 18"/>
          <p:cNvSpPr/>
          <p:nvPr/>
        </p:nvSpPr>
        <p:spPr>
          <a:xfrm>
            <a:off x="5257800" y="1920240"/>
            <a:ext cx="1005840" cy="960120"/>
          </a:xfrm>
          <a:prstGeom prst="roundRect">
            <a:avLst>
              <a:gd name="adj" fmla="val 7619"/>
            </a:avLst>
          </a:prstGeom>
          <a:solidFill>
            <a:srgbClr val="EAF3FB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330952" y="2130552"/>
            <a:ext cx="859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Доработка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урок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777240" y="3931920"/>
            <a:ext cx="5257800" cy="749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Нейросеть помогает технически реализовать идею, но содержание, педагогическую логику и проверку результата определяет учитель.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12027103" cy="164592"/>
          </a:xfrm>
          <a:prstGeom prst="rect">
            <a:avLst/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94360" y="4114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создавать с помощью нейросетей для уроков ОСЖ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94360" y="1051560"/>
            <a:ext cx="1051560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417320"/>
            <a:ext cx="3017520" cy="1417320"/>
          </a:xfrm>
          <a:prstGeom prst="roundRect">
            <a:avLst>
              <a:gd name="adj" fmla="val 5161"/>
            </a:avLst>
          </a:prstGeom>
          <a:solidFill>
            <a:srgbClr val="0B2F5B"/>
          </a:solidFill>
          <a:ln w="12700">
            <a:solidFill>
              <a:srgbClr val="0B2F5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7552" y="1645920"/>
            <a:ext cx="26883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Браузерные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игры-тренажёры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042416" y="2304288"/>
            <a:ext cx="25786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DE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установки, в один клик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26280" y="1417320"/>
            <a:ext cx="301752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90872" y="1645920"/>
            <a:ext cx="26883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Адаптированные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745736" y="2304288"/>
            <a:ext cx="25786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инструкция, крупный шрифт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229600" y="1417320"/>
            <a:ext cx="301752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94192" y="1645920"/>
            <a:ext cx="26883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449056" y="2304288"/>
            <a:ext cx="25786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варианты, таблицы, критерии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822960" y="3337560"/>
            <a:ext cx="301752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87552" y="3566160"/>
            <a:ext cx="26883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карточки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42416" y="4224528"/>
            <a:ext cx="25786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пошаговые алгоритмы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526280" y="3337560"/>
            <a:ext cx="301752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90872" y="3566160"/>
            <a:ext cx="26883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Инфографика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плакаты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4745736" y="4224528"/>
            <a:ext cx="25786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для объяснения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8229600" y="3337560"/>
            <a:ext cx="301752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394192" y="3566160"/>
            <a:ext cx="26883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бланки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8449056" y="4224528"/>
            <a:ext cx="25786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и мониторинг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12027103" cy="164592"/>
          </a:xfrm>
          <a:prstGeom prst="rect">
            <a:avLst/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94360" y="4114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подробная учебная инфографика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94360" y="1051560"/>
            <a:ext cx="1051560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</a:ln>
        </p:spPr>
      </p:sp>
      <p:pic>
        <p:nvPicPr>
          <p:cNvPr id="8" name="Image 0" descr="/mnt/data/7 класс_20 урок_Практическая работа_Уборка класса.png"/>
          <p:cNvPicPr>
            <a:picLocks noChangeAspect="1"/>
          </p:cNvPicPr>
          <p:nvPr/>
        </p:nvPicPr>
        <p:blipFill>
          <a:blip r:embed="rId3"/>
          <a:srcRect t="9229" b="9229"/>
          <a:stretch/>
        </p:blipFill>
        <p:spPr>
          <a:xfrm>
            <a:off x="566928" y="1280160"/>
            <a:ext cx="11064240" cy="50749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635508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Статичные материалы: плакаты, алгоритмы, практические работы. Их можно использовать на экране и в печатном виде.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12027103" cy="164592"/>
          </a:xfrm>
          <a:prstGeom prst="rect">
            <a:avLst/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94360" y="4114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браузерный тренажёр «Продуктовая корзина»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94360" y="1051560"/>
            <a:ext cx="1051560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88720" y="3154680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995160" y="1554480"/>
            <a:ext cx="4343400" cy="3291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ОСЖ: </a:t>
            </a:r>
            <a:endParaRPr lang="ru-RU" sz="1800" dirty="0">
              <a:solidFill>
                <a:srgbClr val="111827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sz="1800" dirty="0" err="1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</a:t>
            </a:r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продуктов и финансовая грамотность;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категорий продуктов, бюджет, корзина и чек;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шрифт, понятные кнопки, без таймеров;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в диалоге с нейросетью и доработана под урок.</a:t>
            </a:r>
            <a:endParaRPr lang="en-US" sz="1800" dirty="0"/>
          </a:p>
        </p:txBody>
      </p:sp>
      <p:pic>
        <p:nvPicPr>
          <p:cNvPr id="14" name="Image 0">
            <a:extLst>
              <a:ext uri="{FF2B5EF4-FFF2-40B4-BE49-F238E27FC236}">
                <a16:creationId xmlns:a16="http://schemas.microsoft.com/office/drawing/2014/main" xmlns="" id="{604190C4-F6BB-4E03-8532-D7BC6382C0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648" t="12449" r="24629" b="7072"/>
          <a:stretch/>
        </p:blipFill>
        <p:spPr>
          <a:xfrm>
            <a:off x="774015" y="1333865"/>
            <a:ext cx="5566003" cy="49675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12027103" cy="164592"/>
          </a:xfrm>
          <a:prstGeom prst="rect">
            <a:avLst/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94360" y="4114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тренажёр — разные учебные задачи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94360" y="1051560"/>
            <a:ext cx="1051560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" y="1417320"/>
            <a:ext cx="1143000" cy="438912"/>
          </a:xfrm>
          <a:prstGeom prst="roundRect">
            <a:avLst>
              <a:gd name="adj" fmla="val 10417"/>
            </a:avLst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7552" y="1536192"/>
            <a:ext cx="9966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класс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331720" y="1508760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продуктов для завтрака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914400" y="2185416"/>
            <a:ext cx="1143000" cy="438912"/>
          </a:xfrm>
          <a:prstGeom prst="roundRect">
            <a:avLst>
              <a:gd name="adj" fmla="val 10417"/>
            </a:avLst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552" y="2304288"/>
            <a:ext cx="9966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класс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331720" y="2276856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продуктов в рационе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914400" y="2953512"/>
            <a:ext cx="1143000" cy="438912"/>
          </a:xfrm>
          <a:prstGeom prst="roundRect">
            <a:avLst>
              <a:gd name="adj" fmla="val 10417"/>
            </a:avLst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7552" y="3072384"/>
            <a:ext cx="9966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класс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331720" y="3044952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стоимости покупки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14400" y="3721608"/>
            <a:ext cx="1143000" cy="438912"/>
          </a:xfrm>
          <a:prstGeom prst="roundRect">
            <a:avLst>
              <a:gd name="adj" fmla="val 10417"/>
            </a:avLst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87552" y="3840480"/>
            <a:ext cx="9966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класс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331720" y="381304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продуктов для ужина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914400" y="4489704"/>
            <a:ext cx="1143000" cy="438912"/>
          </a:xfrm>
          <a:prstGeom prst="roundRect">
            <a:avLst>
              <a:gd name="adj" fmla="val 10417"/>
            </a:avLst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87552" y="4608576"/>
            <a:ext cx="9966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класс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331720" y="4581144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питания семьи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7178040" y="1554480"/>
            <a:ext cx="4251960" cy="3200400"/>
          </a:xfrm>
          <a:prstGeom prst="roundRect">
            <a:avLst>
              <a:gd name="adj" fmla="val 2286"/>
            </a:avLst>
          </a:prstGeom>
          <a:solidFill>
            <a:srgbClr val="EAF3FB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543800" y="2578608"/>
            <a:ext cx="3520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не технология,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педагогическая задача.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7635240" y="365760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цифровой инструмент можно адаптировать новым запросом к ИИ.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12027103" cy="164592"/>
          </a:xfrm>
          <a:prstGeom prst="rect">
            <a:avLst/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94360" y="4114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электронный бланк для проверочной работы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94360" y="1051560"/>
            <a:ext cx="1051560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903720" y="2971800"/>
            <a:ext cx="4160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скриншота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Бланка №1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77240" y="1600200"/>
            <a:ext cx="5257800" cy="3108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20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результатов проверочной работы;</a:t>
            </a:r>
            <a:endParaRPr lang="en-US" sz="2000" dirty="0"/>
          </a:p>
          <a:p>
            <a:r>
              <a:rPr lang="en-US" sz="20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автоматический подсчёт баллов;</a:t>
            </a:r>
            <a:endParaRPr lang="en-US" sz="2000" dirty="0"/>
          </a:p>
          <a:p>
            <a:r>
              <a:rPr lang="en-US" sz="20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отметки и уровня освоения;</a:t>
            </a:r>
            <a:endParaRPr lang="en-US" sz="2000" dirty="0"/>
          </a:p>
          <a:p>
            <a:r>
              <a:rPr lang="en-US" sz="20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данных для дальнейшего анализа.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68680" y="5212080"/>
            <a:ext cx="5074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не оценка ради оценки, а быстрый переход от подсчёта к анализу.</a:t>
            </a:r>
            <a:endParaRPr lang="en-US" sz="1400" dirty="0"/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xmlns="" id="{8D4AB04E-04D9-4499-BFE1-E636FD424BE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52160" y="1723466"/>
            <a:ext cx="6035040" cy="38682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12027103" cy="164592"/>
          </a:xfrm>
          <a:prstGeom prst="rect">
            <a:avLst/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94360" y="4114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проверки — к мониторингу результатов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94360" y="1051560"/>
            <a:ext cx="1051560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77240" y="1417320"/>
            <a:ext cx="5349240" cy="3886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результатов нескольких проверочных этапов;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классу;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динамика обучающихся;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уровня освоения материала;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наглядная основа для педагогических решений.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22960" y="5715000"/>
            <a:ext cx="5257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5D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Бланк №2 для сводного учёта и анализа.</a:t>
            </a:r>
            <a:endParaRPr lang="en-US" sz="140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D5C8010D-143F-471E-9B4D-22DF9CA3EBF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642028" y="1463041"/>
            <a:ext cx="6714259" cy="40486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12027103" cy="164592"/>
          </a:xfrm>
          <a:prstGeom prst="rect">
            <a:avLst/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94360" y="4114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создаются такие инструменты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94360" y="1051560"/>
            <a:ext cx="1051560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44168" y="1572768"/>
            <a:ext cx="502920" cy="502920"/>
          </a:xfrm>
          <a:prstGeom prst="ellipse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63040" y="1700784"/>
            <a:ext cx="2560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85800" y="2331720"/>
            <a:ext cx="1828800" cy="1097280"/>
          </a:xfrm>
          <a:prstGeom prst="roundRect">
            <a:avLst>
              <a:gd name="adj" fmla="val 6667"/>
            </a:avLst>
          </a:prstGeom>
          <a:solidFill>
            <a:srgbClr val="F7FAFC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697480"/>
            <a:ext cx="1499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Описываю задачу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496312" y="2880360"/>
            <a:ext cx="384048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3584448" y="1572768"/>
            <a:ext cx="502920" cy="502920"/>
          </a:xfrm>
          <a:prstGeom prst="ellipse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703320" y="1700784"/>
            <a:ext cx="2560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926080" y="2331720"/>
            <a:ext cx="1828800" cy="1097280"/>
          </a:xfrm>
          <a:prstGeom prst="roundRect">
            <a:avLst>
              <a:gd name="adj" fmla="val 6667"/>
            </a:avLst>
          </a:prstGeom>
          <a:solidFill>
            <a:srgbClr val="F7FAFC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090672" y="2697480"/>
            <a:ext cx="1499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 первый вариант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736592" y="2880360"/>
            <a:ext cx="384048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5824728" y="1572768"/>
            <a:ext cx="502920" cy="502920"/>
          </a:xfrm>
          <a:prstGeom prst="ellipse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0" y="1700784"/>
            <a:ext cx="2560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166360" y="2331720"/>
            <a:ext cx="1828800" cy="1097280"/>
          </a:xfrm>
          <a:prstGeom prst="roundRect">
            <a:avLst>
              <a:gd name="adj" fmla="val 6667"/>
            </a:avLst>
          </a:prstGeom>
          <a:solidFill>
            <a:srgbClr val="F7FAFC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30952" y="2697480"/>
            <a:ext cx="1499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 работу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976872" y="2880360"/>
            <a:ext cx="384048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  <a:headEnd type="none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8065008" y="1572768"/>
            <a:ext cx="502920" cy="502920"/>
          </a:xfrm>
          <a:prstGeom prst="ellipse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183880" y="1700784"/>
            <a:ext cx="2560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406640" y="2331720"/>
            <a:ext cx="1828800" cy="1097280"/>
          </a:xfrm>
          <a:prstGeom prst="roundRect">
            <a:avLst>
              <a:gd name="adj" fmla="val 6667"/>
            </a:avLst>
          </a:prstGeom>
          <a:solidFill>
            <a:srgbClr val="F7FAFC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571232" y="2697480"/>
            <a:ext cx="1499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Формулирую исправления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9217152" y="2880360"/>
            <a:ext cx="384048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  <a:headEnd type="none"/>
            <a:tailEnd type="triangle"/>
          </a:ln>
        </p:spPr>
      </p:sp>
      <p:sp>
        <p:nvSpPr>
          <p:cNvPr id="28" name="Shape 26"/>
          <p:cNvSpPr/>
          <p:nvPr/>
        </p:nvSpPr>
        <p:spPr>
          <a:xfrm>
            <a:off x="10305288" y="1572768"/>
            <a:ext cx="502920" cy="502920"/>
          </a:xfrm>
          <a:prstGeom prst="ellipse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424160" y="1700784"/>
            <a:ext cx="2560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9646920" y="2331720"/>
            <a:ext cx="1828800" cy="1097280"/>
          </a:xfrm>
          <a:prstGeom prst="roundRect">
            <a:avLst>
              <a:gd name="adj" fmla="val 6667"/>
            </a:avLst>
          </a:prstGeom>
          <a:solidFill>
            <a:srgbClr val="F7FAFC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811512" y="2697480"/>
            <a:ext cx="1499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 на уроке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914400" y="4663440"/>
            <a:ext cx="10332720" cy="777240"/>
          </a:xfrm>
          <a:prstGeom prst="roundRect">
            <a:avLst>
              <a:gd name="adj" fmla="val 9412"/>
            </a:avLst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188720" y="4910328"/>
            <a:ext cx="9784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цифрового инструмента — это диалог педагога с ИИ.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12027103" cy="164592"/>
          </a:xfrm>
          <a:prstGeom prst="rect">
            <a:avLst/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94360" y="4114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эффект для учителя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94360" y="1051560"/>
            <a:ext cx="1051560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1508760"/>
            <a:ext cx="4572000" cy="1920240"/>
          </a:xfrm>
          <a:prstGeom prst="roundRect">
            <a:avLst>
              <a:gd name="adj" fmla="val 3810"/>
            </a:avLst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51560" y="17830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одного класса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 обучающихся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143000" y="25146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5D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25–30 минут вручную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45D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5–7 минут с бланком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126480" y="1508760"/>
            <a:ext cx="5257800" cy="33375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сокращается время технической обработки;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быстрее адаптируется под класс;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инструменты можно использовать повторно;</a:t>
            </a:r>
            <a:endParaRPr lang="en-US" sz="1800" dirty="0"/>
          </a:p>
          <a:p>
            <a:r>
              <a:rPr lang="en-US" sz="18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учителя остаётся больше времени на анализ и поддержку ребёнка.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12027103" cy="164592"/>
          </a:xfrm>
          <a:prstGeom prst="rect">
            <a:avLst/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94360" y="4114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при работе с ИИ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94360" y="1051560"/>
            <a:ext cx="1051560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417320"/>
            <a:ext cx="3291840" cy="2103120"/>
          </a:xfrm>
          <a:prstGeom prst="roundRect">
            <a:avLst>
              <a:gd name="adj" fmla="val 3478"/>
            </a:avLst>
          </a:prstGeom>
          <a:solidFill>
            <a:srgbClr val="F7FAFC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1527048"/>
            <a:ext cx="3072384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может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создать код, текст, таблицу, структуру, изображение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480560" y="1417320"/>
            <a:ext cx="3291840" cy="2103120"/>
          </a:xfrm>
          <a:prstGeom prst="roundRect">
            <a:avLst>
              <a:gd name="adj" fmla="val 3478"/>
            </a:avLst>
          </a:prstGeom>
          <a:solidFill>
            <a:srgbClr val="F7FAFC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90288" y="1527048"/>
            <a:ext cx="3072384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должен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цель, содержание, уровень сложности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138160" y="1417320"/>
            <a:ext cx="3291840" cy="2103120"/>
          </a:xfrm>
          <a:prstGeom prst="roundRect">
            <a:avLst>
              <a:gd name="adj" fmla="val 3478"/>
            </a:avLst>
          </a:prstGeom>
          <a:solidFill>
            <a:srgbClr val="F7FAFC"/>
          </a:solidFill>
          <a:ln w="12700">
            <a:solidFill>
              <a:srgbClr val="CFE3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47888" y="1527048"/>
            <a:ext cx="3072384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ОВЗ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обязательная педагогическая проверка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234440" y="4754880"/>
            <a:ext cx="9738360" cy="713232"/>
          </a:xfrm>
          <a:prstGeom prst="roundRect">
            <a:avLst>
              <a:gd name="adj" fmla="val 10256"/>
            </a:avLst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508760" y="4983480"/>
            <a:ext cx="9189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— технический помощник, а не автор педагогического решения.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12027103" cy="164592"/>
          </a:xfrm>
          <a:prstGeom prst="rect">
            <a:avLst/>
          </a:prstGeom>
          <a:solidFill>
            <a:srgbClr val="EAF3FB"/>
          </a:solidFill>
          <a:ln w="12700">
            <a:solidFill>
              <a:srgbClr val="EAF3F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94360" y="4114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B2F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начать коллегам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94360" y="1051560"/>
            <a:ext cx="10515600" cy="0"/>
          </a:xfrm>
          <a:prstGeom prst="line">
            <a:avLst/>
          </a:prstGeom>
          <a:noFill/>
          <a:ln w="12700">
            <a:solidFill>
              <a:srgbClr val="CFE3F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" y="1325880"/>
            <a:ext cx="411480" cy="411480"/>
          </a:xfrm>
          <a:prstGeom prst="ellipse">
            <a:avLst/>
          </a:prstGeom>
          <a:solidFill>
            <a:srgbClr val="145DA0"/>
          </a:solidFill>
          <a:ln w="12700">
            <a:solidFill>
              <a:srgbClr val="145DA0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33272" y="1444752"/>
            <a:ext cx="1828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554480" y="138988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одну регулярную задачу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914400" y="2112264"/>
            <a:ext cx="411480" cy="411480"/>
          </a:xfrm>
          <a:prstGeom prst="ellipse">
            <a:avLst/>
          </a:prstGeom>
          <a:solidFill>
            <a:srgbClr val="145DA0"/>
          </a:solidFill>
          <a:ln w="12700">
            <a:solidFill>
              <a:srgbClr val="145DA0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3272" y="2231136"/>
            <a:ext cx="1828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554480" y="2176272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результат простыми словами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914400" y="2898648"/>
            <a:ext cx="411480" cy="411480"/>
          </a:xfrm>
          <a:prstGeom prst="ellipse">
            <a:avLst/>
          </a:prstGeom>
          <a:solidFill>
            <a:srgbClr val="145DA0"/>
          </a:solidFill>
          <a:ln w="12700">
            <a:solidFill>
              <a:srgbClr val="145DA0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33272" y="3017520"/>
            <a:ext cx="1828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554480" y="2962656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Получите первый вариант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14400" y="3685032"/>
            <a:ext cx="411480" cy="411480"/>
          </a:xfrm>
          <a:prstGeom prst="ellipse">
            <a:avLst/>
          </a:prstGeom>
          <a:solidFill>
            <a:srgbClr val="145DA0"/>
          </a:solidFill>
          <a:ln w="12700">
            <a:solidFill>
              <a:srgbClr val="145DA0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" y="3803904"/>
            <a:ext cx="1828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554480" y="3749040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 и исправьте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914400" y="4471416"/>
            <a:ext cx="411480" cy="411480"/>
          </a:xfrm>
          <a:prstGeom prst="ellipse">
            <a:avLst/>
          </a:prstGeom>
          <a:solidFill>
            <a:srgbClr val="145DA0"/>
          </a:solidFill>
          <a:ln w="12700">
            <a:solidFill>
              <a:srgbClr val="145DA0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33272" y="4590288"/>
            <a:ext cx="1828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554480" y="4535424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Сохраните удачное решение</a:t>
            </a:r>
            <a:endParaRPr lang="en-US" sz="1900" dirty="0"/>
          </a:p>
        </p:txBody>
      </p:sp>
      <p:pic>
        <p:nvPicPr>
          <p:cNvPr id="23" name="Image 0" descr="/mnt/data/wide_clean_modern_flat_vector_illustration_of_an.png"/>
          <p:cNvPicPr>
            <a:picLocks noChangeAspect="1"/>
          </p:cNvPicPr>
          <p:nvPr/>
        </p:nvPicPr>
        <p:blipFill>
          <a:blip r:embed="rId3"/>
          <a:srcRect l="19742" r="19742"/>
          <a:stretch/>
        </p:blipFill>
        <p:spPr>
          <a:xfrm>
            <a:off x="6766560" y="1371600"/>
            <a:ext cx="4572000" cy="4251960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914400" y="5532120"/>
            <a:ext cx="5532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сразу создавать сложную программу. Часто достаточно одной карточки, одного задания или небольшого тренажёра.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F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lean_modern_classroom_office_like_scene_w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1481328"/>
            <a:ext cx="5257800" cy="29535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629400" cy="6858000"/>
          </a:xfrm>
          <a:prstGeom prst="rect">
            <a:avLst/>
          </a:prstGeom>
          <a:solidFill>
            <a:srgbClr val="0B2F5B"/>
          </a:solidFill>
          <a:ln w="12700">
            <a:solidFill>
              <a:srgbClr val="0B2F5B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1051560"/>
            <a:ext cx="5394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за внимание!</a:t>
            </a:r>
            <a:endParaRPr lang="en-US" sz="3500" dirty="0"/>
          </a:p>
        </p:txBody>
      </p:sp>
      <p:sp>
        <p:nvSpPr>
          <p:cNvPr id="5" name="Text 2"/>
          <p:cNvSpPr/>
          <p:nvPr/>
        </p:nvSpPr>
        <p:spPr>
          <a:xfrm>
            <a:off x="822960" y="2148840"/>
            <a:ext cx="5074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DDE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помогает быстрее воплощать педагогические идеи, но педагогическая ответственность остаётся за учителем.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822960" y="52578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Скрипина Елена Валерьевна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заместитель директора по УВР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22960" y="5989320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7C8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/ QR-код можно добавить здесь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623</Words>
  <Application>Microsoft Office PowerPoint</Application>
  <PresentationFormat>Произвольный</PresentationFormat>
  <Paragraphs>155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МАОУ Дмитровская школа-интернат для обучающихся с ОВЗ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Искусственный интеллект в создании цифровых материалов и инструментов для работы с обучающимися с ОВЗ</dc:title>
  <dc:subject>ИИ в создании цифровых материалов для обучающихся с ОВЗ</dc:subject>
  <dc:creator>Скрипина Елена Валерьевна</dc:creator>
  <cp:lastModifiedBy>mihaylova_av</cp:lastModifiedBy>
  <cp:revision>4</cp:revision>
  <dcterms:created xsi:type="dcterms:W3CDTF">2026-09-07T16:12:30Z</dcterms:created>
  <dcterms:modified xsi:type="dcterms:W3CDTF">2026-09-28T07:36:06Z</dcterms:modified>
</cp:coreProperties>
</file>