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7" r:id="rId5"/>
    <p:sldId id="269" r:id="rId6"/>
    <p:sldId id="270" r:id="rId7"/>
    <p:sldId id="275" r:id="rId8"/>
    <p:sldId id="277" r:id="rId9"/>
    <p:sldId id="279" r:id="rId10"/>
    <p:sldId id="278" r:id="rId11"/>
    <p:sldId id="276" r:id="rId12"/>
    <p:sldId id="271" r:id="rId13"/>
    <p:sldId id="282" r:id="rId14"/>
    <p:sldId id="281" r:id="rId15"/>
    <p:sldId id="280" r:id="rId16"/>
    <p:sldId id="266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>
      <p:cViewPr varScale="1">
        <p:scale>
          <a:sx n="71" d="100"/>
          <a:sy n="71" d="100"/>
        </p:scale>
        <p:origin x="-80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279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DD3FE5C-685E-40DC-8B47-8DF64F779F51}" type="datetime1">
              <a:rPr lang="ru-RU" smtClean="0"/>
              <a:pPr rtl="0"/>
              <a:t>28.09.2026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52D75A-407D-4103-A02A-5E07FB0FD905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685616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28079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29045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9E44D1-B631-B914-8B97-7C63B476B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F7217956-DC2F-9679-3E5C-FFF2812A2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19E18CEC-0186-2869-5CF1-615A16430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4D6FB5-FFE4-3B9D-196A-049E4DF261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066494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85B1C8C-0EDB-98C8-2C03-2F8C3CEF8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51298886-13E1-B2CD-131D-884961DD7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D60F2C19-612F-8EB8-6D02-997023407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ED1E196-F9AF-0429-05F1-79B073B874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22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58733D2-F771-E729-17B4-EDB12C1CF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5DB50609-A5E1-7667-0D84-C0086F1666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180BB7E6-988F-14F3-7809-C5A0A562D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4DD6483-7622-2264-5FDD-30336DDD5B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4171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BABFF9-BF55-E0C3-EBA6-1E85EB323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F94CCB9C-D364-CF34-0096-53AA5CF3A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8A75705A-DA6C-1913-F795-580987CF1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CE520B5-8B38-DBC9-7649-1FE938B876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7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461587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1D303-2CD3-F62A-6829-4788E293E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77F05C6A-94F4-A072-3B52-F4DB68F7F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57EB8542-F3F8-F567-F367-124536450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D436E03-202F-527E-9795-6F38D8CA01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220148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851564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F779D0-5B98-82B5-F92B-72B472E53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58C54117-2618-CBA8-1016-A3A0D0836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196142B0-CDF8-AAA4-B52D-B390204C3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381191B2-E94A-576D-6390-11EBCCCFA4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282568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5D30BC6-5405-5008-CBFA-20ABBAD7E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DA0DB3B8-BF6E-BF56-A7C1-1B8EEC1101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3694DD65-1DFA-46C2-1C96-D80EC8455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30E7407-249E-6378-1271-4A0C9B4820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280135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9EC02E-EE5B-A7B9-D044-5DC32DCC3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C5D5BBB3-E5DC-E834-8D62-A0B53D2CF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5C41C378-8C8A-6672-9D05-2A0D7F02A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1299E21-85A4-12B1-9902-122EAE27A4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ru-RU" noProof="0" smtClean="0"/>
              <a:pPr rtl="0"/>
              <a:t>12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106562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ПРИМЕЧАНИЕ. Чтобы изменить изображения на этом слайде, выберите рисунок и удалите его. Затем нажмите значок вставки рисунка 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700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15445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DDE378-217F-408E-9F08-1F2C2197986A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03573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27950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390B6-A938-4A3C-81E6-728DA5F6F5C9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62530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CB6574-69C6-4D24-9F36-307D5EE1909D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90008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86FE35-6E1F-4337-8DC1-75284CBAFF98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4502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588FA2-CAE4-491F-91C5-2256E3BFB24E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5800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6B729A-78D4-46ED-B78F-25AAD81A9EA1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073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12" name="Рисунок 11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48A9C3-BEC6-470C-8939-1BC0DFD13620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51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а рисунка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03777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рисунк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9" name="Рисунок 1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 hasCustomPrompt="1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noProof="0" dirty="0"/>
              <a:t>Щелкните значок, чтобы добавить фото</a:t>
            </a:r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0177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ять рисун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9" name="Рисунок 8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1" name="Рисунок 1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3" name="Рисунок 1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15" name="Рисунок 14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noProof="0" dirty="0"/>
          </a:p>
        </p:txBody>
      </p:sp>
      <p:sp>
        <p:nvSpPr>
          <p:cNvPr id="21" name="Рисунок 20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646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5B8932-1B2E-4152-972E-5DDDF189815E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44326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4ABA02B-48D7-4F45-BDF4-92DC0DAD942C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92624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C929494-1A30-419E-AF45-4DF2B34B9C72}" type="datetime1">
              <a:rPr lang="ru-RU" noProof="0" smtClean="0"/>
              <a:pPr rtl="0"/>
              <a:t>28.09.2026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video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media" Target="../media/media1.mp4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ideo" Target="../media/media2.mp4"/><Relationship Id="rId5" Type="http://schemas.openxmlformats.org/officeDocument/2006/relationships/image" Target="../media/image14.png"/><Relationship Id="rId4" Type="http://schemas.microsoft.com/office/2007/relationships/media" Target="../media/media2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ideo" Target="../media/media3.mp4"/><Relationship Id="rId5" Type="http://schemas.openxmlformats.org/officeDocument/2006/relationships/image" Target="../media/image15.png"/><Relationship Id="rId4" Type="http://schemas.microsoft.com/office/2007/relationships/media" Target="../media/media3.mp4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1384" y="2132856"/>
            <a:ext cx="9289032" cy="1828800"/>
          </a:xfrm>
        </p:spPr>
        <p:txBody>
          <a:bodyPr rtlCol="0">
            <a:noAutofit/>
          </a:bodyPr>
          <a:lstStyle/>
          <a:p>
            <a:r>
              <a:rPr lang="ru-RU" sz="3600" dirty="0"/>
              <a:t>Искусственный интеллект как инструмент логопеда: преодоление барьеров коммуникации и познания у детей с тяжелыми нарушениями интеллекта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48744" y="4581128"/>
            <a:ext cx="6294512" cy="914400"/>
          </a:xfrm>
        </p:spPr>
        <p:txBody>
          <a:bodyPr rtlCol="0">
            <a:normAutofit fontScale="85000" lnSpcReduction="20000"/>
          </a:bodyPr>
          <a:lstStyle/>
          <a:p>
            <a:pPr algn="r" rtl="0"/>
            <a:r>
              <a:rPr lang="ru-RU" dirty="0"/>
              <a:t>Пензина Дарья Сергеевна, учитель-логопед </a:t>
            </a:r>
          </a:p>
          <a:p>
            <a:pPr algn="r" rtl="0"/>
            <a:r>
              <a:rPr lang="ru-RU" dirty="0"/>
              <a:t>МАОУ «Яхромская общеобразовательная школа-интернат для обучающихся с ОВЗ»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35AD4CA-9C2D-79DE-C3E9-965FCDB0E249}"/>
              </a:ext>
            </a:extLst>
          </p:cNvPr>
          <p:cNvSpPr txBox="1"/>
          <p:nvPr/>
        </p:nvSpPr>
        <p:spPr>
          <a:xfrm>
            <a:off x="2783632" y="26064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rPr>
              <a:t>Семинар «Цифровой тьютор: использование ИИ для поддержки детей с ОВЗ и инвалидностью в школе»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EBF4000-4BAC-20D5-2D30-05BE4E2B2B6C}"/>
              </a:ext>
            </a:extLst>
          </p:cNvPr>
          <p:cNvSpPr txBox="1"/>
          <p:nvPr/>
        </p:nvSpPr>
        <p:spPr>
          <a:xfrm>
            <a:off x="4511824" y="645333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rPr>
              <a:t>Дмитров, 2026</a:t>
            </a:r>
          </a:p>
        </p:txBody>
      </p:sp>
    </p:spTree>
    <p:extLst>
      <p:ext uri="{BB962C8B-B14F-4D97-AF65-F5344CB8AC3E}">
        <p14:creationId xmlns:p14="http://schemas.microsoft.com/office/powerpoint/2010/main" xmlns="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/>
              <a:t>Проблема — ребёнок «без голоса»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44824"/>
            <a:ext cx="9144000" cy="3474720"/>
          </a:xfrm>
        </p:spPr>
        <p:txBody>
          <a:bodyPr rtlCol="0"/>
          <a:lstStyle/>
          <a:p>
            <a:pPr marL="0" indent="0" algn="just">
              <a:buNone/>
            </a:pPr>
            <a:r>
              <a:rPr lang="ru-RU" dirty="0">
                <a:latin typeface="+mj-lt"/>
              </a:rPr>
              <a:t>Дети с умеренной и тяжёлой умственной отсталостью часто не могут выразить свои базовые потребности словами.</a:t>
            </a:r>
          </a:p>
          <a:p>
            <a:pPr marL="0" indent="0" algn="just">
              <a:buNone/>
            </a:pPr>
            <a:r>
              <a:rPr lang="ru-RU" dirty="0">
                <a:latin typeface="+mj-lt"/>
              </a:rPr>
              <a:t>И тогда на помощь приходят крик, слёзы, агрессия или самоагрессия. Не потому что ребёнок «плохо себя ведёт». А потому что у него нет инструмента, чтобы сказать самое простое: «Я хочу», «Мне больно», «Помоги мне».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95ECD8-933C-94B2-B7D2-D03E09310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152" y="3846633"/>
            <a:ext cx="5007896" cy="2945821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xmlns="" val="2200335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/>
              <a:t>Что такое «Услышь меня» ?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691640"/>
            <a:ext cx="10298360" cy="3474720"/>
          </a:xfrm>
        </p:spPr>
        <p:txBody>
          <a:bodyPr rtlCol="0"/>
          <a:lstStyle/>
          <a:p>
            <a:pPr marL="0" indent="0" algn="just">
              <a:buNone/>
            </a:pPr>
            <a:r>
              <a:rPr lang="ru-RU" dirty="0">
                <a:latin typeface="+mj-lt"/>
              </a:rPr>
              <a:t>«Услышь меня» — это русскоязычное приложение для альтернативной и дополнительной коммуникации, разработанное специально для детей с особенностями речевого развития.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Приложение позволяет ребёнку:</a:t>
            </a:r>
          </a:p>
          <a:p>
            <a:r>
              <a:rPr lang="ru-RU" dirty="0">
                <a:latin typeface="+mj-lt"/>
              </a:rPr>
              <a:t>нажимать на карточки с изображениями,</a:t>
            </a:r>
          </a:p>
          <a:p>
            <a:r>
              <a:rPr lang="ru-RU" dirty="0">
                <a:latin typeface="+mj-lt"/>
              </a:rPr>
              <a:t>составлять из них визуальные предложения,</a:t>
            </a:r>
          </a:p>
          <a:p>
            <a:r>
              <a:rPr lang="ru-RU" dirty="0">
                <a:latin typeface="+mj-lt"/>
              </a:rPr>
              <a:t>озвучивать готовые фразы целиком.</a:t>
            </a:r>
            <a:br>
              <a:rPr lang="ru-RU" dirty="0">
                <a:latin typeface="+mj-lt"/>
              </a:rPr>
            </a:br>
            <a:endParaRPr lang="ru-RU" dirty="0"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6885648-024E-B270-3DB7-4E5810BA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896" y="2204864"/>
            <a:ext cx="5300753" cy="457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999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7FCD0B-7EBC-0EB2-ECED-C2E6E861D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CD973F-C52E-09D5-D7A2-EADCE4C6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/>
              <a:t>Ключевые возможности приложения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DF6144-1833-EC8E-70AD-C890194B9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28800"/>
            <a:ext cx="9578280" cy="4339679"/>
          </a:xfrm>
        </p:spPr>
        <p:txBody>
          <a:bodyPr rtlCol="0">
            <a:normAutofit/>
          </a:bodyPr>
          <a:lstStyle/>
          <a:p>
            <a:r>
              <a:rPr lang="ru-RU" dirty="0"/>
              <a:t>Обширная база карточек</a:t>
            </a:r>
          </a:p>
          <a:p>
            <a:r>
              <a:rPr lang="ru-RU" dirty="0"/>
              <a:t>Индивидуальная настройка</a:t>
            </a:r>
          </a:p>
          <a:p>
            <a:r>
              <a:rPr lang="ru-RU" dirty="0"/>
              <a:t>Конструктор предложений</a:t>
            </a:r>
          </a:p>
          <a:p>
            <a:r>
              <a:rPr lang="ru-RU" dirty="0"/>
              <a:t>Быстрая озвучка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6F140AA-8FC2-492E-AEBE-BA6F3E18C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1447800"/>
            <a:ext cx="3038450" cy="48615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875A582-24EB-5583-9FB7-D50E4B2CF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8" y="1447800"/>
            <a:ext cx="3214688" cy="488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2017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DD8012-07EE-BC20-0F18-4ED42F00A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53F7EC-7D83-E392-C517-2F421ACE2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/>
              <a:t>Настройки под конкретного ребёнка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2BCA70-2D6A-F406-B580-DA87CC936BCE}"/>
              </a:ext>
            </a:extLst>
          </p:cNvPr>
          <p:cNvSpPr txBox="1"/>
          <p:nvPr/>
        </p:nvSpPr>
        <p:spPr>
          <a:xfrm>
            <a:off x="865973" y="1700808"/>
            <a:ext cx="1008233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>Категория «Избранное» — самые нужные карточки собираются в одном месте для быстрого доступа.</a:t>
            </a:r>
            <a:endParaRPr lang="ru-RU" dirty="0">
              <a:ea typeface="Calibri" panose="020F0502020204030204" pitchFamily="34" charset="0"/>
            </a:endParaRPr>
          </a:p>
          <a:p>
            <a:pPr algn="just"/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/>
            </a:r>
            <a:br>
              <a:rPr lang="ru-RU" sz="1800" dirty="0">
                <a:effectLst/>
                <a:latin typeface="+mn-lt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>Категория «Личное» — специальный раздел для фотографий личных вещей ребёнка.</a:t>
            </a:r>
          </a:p>
          <a:p>
            <a:pPr algn="just"/>
            <a:endParaRPr lang="ru-RU" dirty="0">
              <a:ea typeface="Calibri" panose="020F0502020204030204" pitchFamily="34" charset="0"/>
            </a:endParaRPr>
          </a:p>
          <a:p>
            <a:pPr algn="just"/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>Адаптивный масштаб — можно менять размер сетки: при уменьшении количества колонок картинки становятся крупнее.</a:t>
            </a:r>
          </a:p>
          <a:p>
            <a:pPr algn="just"/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/>
            </a:r>
            <a:br>
              <a:rPr lang="ru-RU" sz="1800" dirty="0">
                <a:effectLst/>
                <a:latin typeface="+mn-lt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>Глобальный поиск — строка поиска помогает моментально найти нужную карточку по всем категория.</a:t>
            </a:r>
          </a:p>
          <a:p>
            <a:pPr algn="just"/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/>
            </a:r>
            <a:br>
              <a:rPr lang="ru-RU" sz="1800" dirty="0">
                <a:effectLst/>
                <a:latin typeface="+mn-lt"/>
                <a:ea typeface="Calibri" panose="020F0502020204030204" pitchFamily="34" charset="0"/>
              </a:rPr>
            </a:br>
            <a:r>
              <a:rPr lang="ru-RU" sz="1800" dirty="0">
                <a:effectLst/>
                <a:latin typeface="+mn-lt"/>
                <a:ea typeface="Calibri" panose="020F0502020204030204" pitchFamily="34" charset="0"/>
              </a:rPr>
              <a:t>Защита паролем — настройки можно закрыть от случайных нажатий.</a:t>
            </a:r>
            <a:br>
              <a:rPr lang="ru-RU" sz="1800" dirty="0">
                <a:effectLst/>
                <a:latin typeface="+mn-lt"/>
                <a:ea typeface="Calibri" panose="020F0502020204030204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9819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918B563-2D73-0042-DBC3-C3C6D8D95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E8125F7-E1B3-078B-A262-9311A544C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255961"/>
            <a:ext cx="3816424" cy="57401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80B1283-7C8C-1E81-1902-E243F33EB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976" y="255960"/>
            <a:ext cx="3587564" cy="574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3365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DB4F617-D11B-7DEA-6BA1-8860F010F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D0B08A-A769-EAF6-0D27-89AF09372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b="1" dirty="0"/>
              <a:t>«Услышь меня» — современная альтернатива визуальному расписанию и PECS-планшету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3C100D-FF46-AA8D-A9D0-BFFD03FE3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1640"/>
            <a:ext cx="9145016" cy="3474720"/>
          </a:xfrm>
        </p:spPr>
        <p:txBody>
          <a:bodyPr rtlCol="0">
            <a:normAutofit/>
          </a:bodyPr>
          <a:lstStyle/>
          <a:p>
            <a:pPr algn="just"/>
            <a:r>
              <a:rPr lang="ru-RU" dirty="0"/>
              <a:t>Все карточки — в одном устройстве, они не теряются и не мнутся.</a:t>
            </a:r>
          </a:p>
          <a:p>
            <a:pPr algn="just"/>
            <a:r>
              <a:rPr lang="ru-RU" dirty="0"/>
              <a:t>Приложение всегда под рукой: на уроке, перемене, прогулке, в столовой, дома.</a:t>
            </a:r>
          </a:p>
          <a:p>
            <a:pPr algn="just"/>
            <a:r>
              <a:rPr lang="ru-RU" dirty="0"/>
              <a:t>Легко передавать из рук в руки: педагогу, тьютору, родителю, другому ребёнку.</a:t>
            </a:r>
          </a:p>
          <a:p>
            <a:pPr algn="just"/>
            <a:r>
              <a:rPr lang="ru-RU" dirty="0"/>
              <a:t>Набор карточек можно быстро менять под конкретную ситуацию.</a:t>
            </a:r>
          </a:p>
          <a:p>
            <a:pPr algn="just"/>
            <a:r>
              <a:rPr lang="ru-RU" dirty="0"/>
              <a:t>Это не отказ от PECS, а его цифровое продолжение.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3659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12484A-B664-08B8-937A-E00635B55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3D2158-B0ED-A7E2-BE77-01DCB9068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8305" y="260648"/>
            <a:ext cx="9829800" cy="1082674"/>
          </a:xfrm>
        </p:spPr>
        <p:txBody>
          <a:bodyPr rtlCol="0"/>
          <a:lstStyle/>
          <a:p>
            <a:pPr rtl="0"/>
            <a:r>
              <a:rPr lang="ru-RU" b="1" dirty="0"/>
              <a:t>Ситуация – Егор и громкая музыка</a:t>
            </a:r>
          </a:p>
        </p:txBody>
      </p:sp>
      <p:pic>
        <p:nvPicPr>
          <p:cNvPr id="5" name="18833739287049">
            <a:hlinkClick r:id="" action="ppaction://media"/>
            <a:extLst>
              <a:ext uri="{FF2B5EF4-FFF2-40B4-BE49-F238E27FC236}">
                <a16:creationId xmlns:a16="http://schemas.microsoft.com/office/drawing/2014/main" xmlns="" id="{79DBD320-0076-4155-9693-5BDBD37739A3}"/>
              </a:ext>
            </a:extLst>
          </p:cNvPr>
          <p:cNvPicPr>
            <a:picLocks noGrp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8305" y="1556792"/>
            <a:ext cx="3155567" cy="4617094"/>
          </a:xfr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B7F7982-DAFD-706B-BDCB-EA52DD66D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896" y="1628800"/>
            <a:ext cx="4389120" cy="4677966"/>
          </a:xfrm>
        </p:spPr>
        <p:txBody>
          <a:bodyPr rtlCol="0">
            <a:normAutofit fontScale="77500" lnSpcReduction="20000"/>
          </a:bodyPr>
          <a:lstStyle/>
          <a:p>
            <a:pPr marL="0" lvl="0" indent="0">
              <a:buNone/>
            </a:pPr>
            <a:r>
              <a:rPr lang="ru-RU" sz="2300" dirty="0">
                <a:latin typeface="+mj-lt"/>
              </a:rPr>
              <a:t>Егор не переносит громкие звуки.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Отработали жест и карточку «тихо» в приложении «Услышь меня».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Специально включили музыку — Егор использует карточку.</a:t>
            </a:r>
          </a:p>
          <a:p>
            <a:pPr marL="0" lvl="0" indent="0">
              <a:buNone/>
            </a:pPr>
            <a:r>
              <a:rPr lang="ru-RU" sz="2300" b="1" dirty="0">
                <a:latin typeface="+mj-lt"/>
              </a:rPr>
              <a:t>Что даёт приложение: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карточка всегда под рукой;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ребёнок сообщает о потребности;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снижение тревоги и сенсорной перегрузки;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перенос навыка в разные ситуации;</a:t>
            </a:r>
          </a:p>
          <a:p>
            <a:pPr marL="0" lvl="0" indent="0">
              <a:buNone/>
            </a:pPr>
            <a:r>
              <a:rPr lang="ru-RU" sz="2300" dirty="0">
                <a:latin typeface="+mj-lt"/>
              </a:rPr>
              <a:t>развитие саморегуляции и самостоятельности.</a:t>
            </a:r>
          </a:p>
          <a:p>
            <a:pPr rtl="0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31876D-74F2-AF9B-9943-8CF03CB961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5005" t="32955" r="12849" b="2"/>
          <a:stretch>
            <a:fillRect/>
          </a:stretch>
        </p:blipFill>
        <p:spPr>
          <a:xfrm>
            <a:off x="9264352" y="2276872"/>
            <a:ext cx="2651511" cy="26368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6F3A40-AB71-056C-0A0E-D69E24D252B3}"/>
              </a:ext>
            </a:extLst>
          </p:cNvPr>
          <p:cNvSpPr txBox="1"/>
          <p:nvPr/>
        </p:nvSpPr>
        <p:spPr>
          <a:xfrm>
            <a:off x="10322603" y="400074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Тихо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956200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8833752066569">
            <a:hlinkClick r:id="" action="ppaction://media"/>
            <a:extLst>
              <a:ext uri="{FF2B5EF4-FFF2-40B4-BE49-F238E27FC236}">
                <a16:creationId xmlns:a16="http://schemas.microsoft.com/office/drawing/2014/main" xmlns="" id="{85EDFF34-C9D3-7E6D-2611-0DA5C0543193}"/>
              </a:ext>
            </a:extLst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47528" y="1457258"/>
            <a:ext cx="3096344" cy="4800787"/>
          </a:xfrm>
        </p:spPr>
      </p:pic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31904" y="1457258"/>
            <a:ext cx="4389120" cy="4818712"/>
          </a:xfrm>
        </p:spPr>
        <p:txBody>
          <a:bodyPr rtlCol="0">
            <a:normAutofit fontScale="85000" lnSpcReduction="10000"/>
          </a:bodyPr>
          <a:lstStyle/>
          <a:p>
            <a:pPr marL="0" lvl="0" indent="0" algn="just">
              <a:buNone/>
            </a:pPr>
            <a:r>
              <a:rPr lang="ru-RU" dirty="0">
                <a:latin typeface="+mj-lt"/>
              </a:rPr>
              <a:t>Традиция в конце урока: вопросы «Хочешь в туалет?», «Хочешь есть?», «Хочешь спать?».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Кирилл может ответить кивком, но мы учимся выбирать карточку осознанно.</a:t>
            </a:r>
          </a:p>
          <a:p>
            <a:pPr marL="0" lvl="0" indent="0" algn="just">
              <a:buNone/>
            </a:pPr>
            <a:r>
              <a:rPr lang="ru-RU" b="1" dirty="0">
                <a:latin typeface="+mj-lt"/>
              </a:rPr>
              <a:t>Что даёт приложение «Услышь меня»: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визуальная опора для понимания вопроса;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карточки всегда под рукой;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формирование самостоятельного выбора;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озвучивание ответа — связь образа, действия и речи;</a:t>
            </a:r>
          </a:p>
          <a:p>
            <a:pPr marL="0" lvl="0" indent="0" algn="just">
              <a:buNone/>
            </a:pPr>
            <a:r>
              <a:rPr lang="ru-RU" dirty="0">
                <a:latin typeface="+mj-lt"/>
              </a:rPr>
              <a:t>ритуал и предсказуемость снижают тревогу.</a:t>
            </a:r>
          </a:p>
          <a:p>
            <a:pPr rtl="0"/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27F1AA4A-6171-C3B9-8E7D-CC725271A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476672"/>
            <a:ext cx="9829800" cy="650626"/>
          </a:xfrm>
        </p:spPr>
        <p:txBody>
          <a:bodyPr/>
          <a:lstStyle/>
          <a:p>
            <a:r>
              <a:rPr lang="ru-RU" b="1" dirty="0"/>
              <a:t>Ситуация – короткие ответы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5773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18C28D-A1B3-A2A5-D9F3-8F21BC493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4B0BBF-0354-4164-6DF0-C1DEB3A7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218008"/>
            <a:ext cx="9829800" cy="1082674"/>
          </a:xfrm>
        </p:spPr>
        <p:txBody>
          <a:bodyPr rtlCol="0"/>
          <a:lstStyle/>
          <a:p>
            <a:pPr rtl="0"/>
            <a:r>
              <a:rPr lang="ru-RU" b="1" dirty="0"/>
              <a:t>Ситуация – обед Дениса</a:t>
            </a:r>
          </a:p>
        </p:txBody>
      </p:sp>
      <p:pic>
        <p:nvPicPr>
          <p:cNvPr id="7" name="18834260363785">
            <a:hlinkClick r:id="" action="ppaction://media"/>
            <a:extLst>
              <a:ext uri="{FF2B5EF4-FFF2-40B4-BE49-F238E27FC236}">
                <a16:creationId xmlns:a16="http://schemas.microsoft.com/office/drawing/2014/main" xmlns="" id="{162D9E3D-C959-58E3-2482-B086AE312E10}"/>
              </a:ext>
            </a:extLst>
          </p:cNvPr>
          <p:cNvPicPr>
            <a:picLocks noGrp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91544" y="1360255"/>
            <a:ext cx="3096344" cy="4738400"/>
          </a:xfrm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236DF5B-A523-BA2B-E616-DD909FD735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5960" y="1360255"/>
            <a:ext cx="4932040" cy="4738399"/>
          </a:xfrm>
        </p:spPr>
        <p:txBody>
          <a:bodyPr rtlCol="0"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Денис избирателен в еде.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Перед занятием я фотографирую блюда в столовой и настраиваю приложение под актуальное меню.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На видео Денис выбирает: салат, борщ, запеканка. Компот не любит, но любимые блюда взял с радостью.</a:t>
            </a:r>
          </a:p>
          <a:p>
            <a:pPr marL="0" lvl="0" indent="0" algn="just">
              <a:buNone/>
            </a:pPr>
            <a:r>
              <a:rPr lang="ru-RU" sz="1900" b="1" dirty="0">
                <a:latin typeface="+mj-lt"/>
              </a:rPr>
              <a:t>Что даёт приложение «Услышь меня»: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визуальная опора — реальные фото блюд;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карточки всегда под рукой;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осознанный выбор и акт коммуникации;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озвучивание выбора — связь образа, действия и речи;</a:t>
            </a:r>
          </a:p>
          <a:p>
            <a:pPr marL="0" lvl="0" indent="0" algn="just">
              <a:buNone/>
            </a:pPr>
            <a:r>
              <a:rPr lang="ru-RU" sz="1900" dirty="0">
                <a:latin typeface="+mj-lt"/>
              </a:rPr>
              <a:t>формирование самостоятельности.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2763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77B64D-E01E-445B-2D85-B6055344B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26832F-8AA8-5373-12E4-BFA2F29C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/>
              <a:t>Домашнее задание и связь с семьёй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34C782D-4677-6147-5FB8-E993261AE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408" y="1916832"/>
            <a:ext cx="10340776" cy="2675467"/>
          </a:xfrm>
        </p:spPr>
        <p:txBody>
          <a:bodyPr rtlCol="0"/>
          <a:lstStyle/>
          <a:p>
            <a:pPr marL="0" indent="0" algn="just">
              <a:buNone/>
            </a:pPr>
            <a:r>
              <a:rPr lang="ru-RU" dirty="0"/>
              <a:t>Приложение работает не только в школе. Родители могут установить его дома, добавить свои фотографии, записать свои голоса. Утром ребёнок может «рассказать» маме, что он хочет на завтрак. Вечером — «попросить» мультик.</a:t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2D51F2-4B22-5B14-4582-9D40CE31B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165" y="3009295"/>
            <a:ext cx="2349670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9214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32F906-BB4F-95F3-4ECE-235295CB0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73C7CD-672C-00EF-C609-20912C2CC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476672"/>
            <a:ext cx="9829800" cy="1082674"/>
          </a:xfrm>
        </p:spPr>
        <p:txBody>
          <a:bodyPr rtlCol="0"/>
          <a:lstStyle/>
          <a:p>
            <a:r>
              <a:rPr lang="ru-RU" b="1" dirty="0"/>
              <a:t>ИИ как помощник, а не замена педагога!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C104FFC-43FD-8DA6-A02E-E4B48D240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3432" y="1844824"/>
            <a:ext cx="9649072" cy="3252606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ru-RU" dirty="0"/>
              <a:t>При использовании таких приложений важно помнить о правилах:</a:t>
            </a:r>
          </a:p>
          <a:p>
            <a:pPr algn="just"/>
            <a:r>
              <a:rPr lang="ru-RU" dirty="0"/>
              <a:t>Контроль качества: педагог проверяет, правильно ли подобраны карточки и озвучка.</a:t>
            </a:r>
          </a:p>
          <a:p>
            <a:pPr algn="just"/>
            <a:r>
              <a:rPr lang="ru-RU" dirty="0"/>
              <a:t>Индивидуальный подход: приложение даёт заготовку, но только педагог знает особенности восприятия конкретного ученика.</a:t>
            </a:r>
          </a:p>
          <a:p>
            <a:pPr algn="just"/>
            <a:r>
              <a:rPr lang="ru-RU" dirty="0"/>
              <a:t>Буквальность: карточки должны быть без метафор. Если нужно показать «перемену» — это дети, играющие в коридоре, а не звонок с крыльями.</a:t>
            </a:r>
          </a:p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9489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3215680" y="5659683"/>
            <a:ext cx="8115419" cy="701674"/>
          </a:xfrm>
        </p:spPr>
        <p:txBody>
          <a:bodyPr rtlCol="0">
            <a:normAutofit/>
          </a:bodyPr>
          <a:lstStyle/>
          <a:p>
            <a:pPr rtl="0"/>
            <a:r>
              <a:rPr lang="ru-RU" sz="3200" dirty="0"/>
              <a:t>Спасибо за внимание!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1631504" y="5181600"/>
            <a:ext cx="3566160" cy="493776"/>
          </a:xfrm>
        </p:spPr>
        <p:txBody>
          <a:bodyPr rtlCol="0"/>
          <a:lstStyle/>
          <a:p>
            <a:pPr rtl="0"/>
            <a:r>
              <a:rPr lang="ru-RU" b="1" i="1" dirty="0">
                <a:latin typeface="+mj-lt"/>
              </a:rPr>
              <a:t>Скачать приложение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6528048" y="5181600"/>
            <a:ext cx="3566160" cy="493776"/>
          </a:xfrm>
        </p:spPr>
        <p:txBody>
          <a:bodyPr rtlCol="0"/>
          <a:lstStyle/>
          <a:p>
            <a:pPr rtl="0"/>
            <a:r>
              <a:rPr lang="ru-RU" b="1" i="1" dirty="0">
                <a:latin typeface="+mj-lt"/>
              </a:rPr>
              <a:t>Мои контакты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3EC896C-0006-146E-C5BD-EC60C6A12C1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018" r="3018"/>
          <a:stretch/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CBB4D34-9598-6743-5DFA-F28F204DFC3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2860" r="2860"/>
          <a:stretch/>
        </p:blipFill>
        <p:spPr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rgbClr val="318DC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xmlns="" val="386444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Дети-друзья 16 х 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3246688_TF03896101.potx" id="{A3AB8EB1-32C8-42D1-A2F7-9C8024EB1CB7}" vid="{880779B9-4198-47E8-81D9-8281AF4E13F9}"/>
    </a:ext>
  </a:extLst>
</a:theme>
</file>

<file path=ppt/theme/theme2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с детьми на школьном дворе, альбом (широкоэкранный формат)</Template>
  <TotalTime>99</TotalTime>
  <Words>676</Words>
  <Application>Microsoft Office PowerPoint</Application>
  <PresentationFormat>Произвольный</PresentationFormat>
  <Paragraphs>86</Paragraphs>
  <Slides>13</Slides>
  <Notes>13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Дети-друзья 16 х 9</vt:lpstr>
      <vt:lpstr>Искусственный интеллект как инструмент логопеда: преодоление барьеров коммуникации и познания у детей с тяжелыми нарушениями интеллекта</vt:lpstr>
      <vt:lpstr>Проблема — ребёнок «без голоса»</vt:lpstr>
      <vt:lpstr>Что такое «Услышь меня» ?</vt:lpstr>
      <vt:lpstr>Ключевые возможности приложения</vt:lpstr>
      <vt:lpstr>Настройки под конкретного ребёнка</vt:lpstr>
      <vt:lpstr>Слайд 6</vt:lpstr>
      <vt:lpstr>«Услышь меня» — современная альтернатива визуальному расписанию и PECS-планшету</vt:lpstr>
      <vt:lpstr>Ситуация – Егор и громкая музыка</vt:lpstr>
      <vt:lpstr>Ситуация – короткие ответы </vt:lpstr>
      <vt:lpstr>Ситуация – обед Дениса</vt:lpstr>
      <vt:lpstr>Домашнее задание и связь с семьёй</vt:lpstr>
      <vt:lpstr>ИИ как помощник, а не замена педагога!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интеллект как инструмент логопеда: преодоление барьеров коммуникации и познания у детей с тяжелыми нарушениями интеллекта</dc:title>
  <dc:creator>Дарья Шкарбун</dc:creator>
  <cp:lastModifiedBy>mihaylova_av</cp:lastModifiedBy>
  <cp:revision>1</cp:revision>
  <dcterms:created xsi:type="dcterms:W3CDTF">2026-09-17T14:36:10Z</dcterms:created>
  <dcterms:modified xsi:type="dcterms:W3CDTF">2026-09-28T07:35:16Z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