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3" r:id="rId3"/>
    <p:sldId id="257" r:id="rId4"/>
    <p:sldId id="258" r:id="rId5"/>
    <p:sldId id="259" r:id="rId6"/>
    <p:sldId id="274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275" r:id="rId16"/>
    <p:sldId id="276" r:id="rId17"/>
    <p:sldId id="277" r:id="rId18"/>
    <p:sldId id="283" r:id="rId19"/>
    <p:sldId id="278" r:id="rId20"/>
    <p:sldId id="284" r:id="rId21"/>
    <p:sldId id="279" r:id="rId22"/>
    <p:sldId id="281" r:id="rId23"/>
    <p:sldId id="282" r:id="rId24"/>
    <p:sldId id="285" r:id="rId25"/>
    <p:sldId id="286" r:id="rId26"/>
    <p:sldId id="271" r:id="rId27"/>
    <p:sldId id="273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F4F6"/>
    <a:srgbClr val="ECD5F3"/>
    <a:srgbClr val="DDD0F4"/>
    <a:srgbClr val="9FA5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-82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9ED85-1DAA-4340-812C-73BD7BB755B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8BE2D-4316-4AE1-B19D-20CEFE34A6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1886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52AD-4DA7-472C-90F7-17FA5B49C0D2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EC198-D0F7-4981-A0AB-9E3B6C27A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7708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52AD-4DA7-472C-90F7-17FA5B49C0D2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EC198-D0F7-4981-A0AB-9E3B6C27A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832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52AD-4DA7-472C-90F7-17FA5B49C0D2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EC198-D0F7-4981-A0AB-9E3B6C27A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3950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52AD-4DA7-472C-90F7-17FA5B49C0D2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EC198-D0F7-4981-A0AB-9E3B6C27A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5177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52AD-4DA7-472C-90F7-17FA5B49C0D2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EC198-D0F7-4981-A0AB-9E3B6C27A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0022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52AD-4DA7-472C-90F7-17FA5B49C0D2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EC198-D0F7-4981-A0AB-9E3B6C27A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669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52AD-4DA7-472C-90F7-17FA5B49C0D2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EC198-D0F7-4981-A0AB-9E3B6C27A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3030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52AD-4DA7-472C-90F7-17FA5B49C0D2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EC198-D0F7-4981-A0AB-9E3B6C27A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155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52AD-4DA7-472C-90F7-17FA5B49C0D2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EC198-D0F7-4981-A0AB-9E3B6C27A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5415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52AD-4DA7-472C-90F7-17FA5B49C0D2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EC198-D0F7-4981-A0AB-9E3B6C27A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4436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52AD-4DA7-472C-90F7-17FA5B49C0D2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EC198-D0F7-4981-A0AB-9E3B6C27A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9837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F52AD-4DA7-472C-90F7-17FA5B49C0D2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EC198-D0F7-4981-A0AB-9E3B6C27A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626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0413" y="1879108"/>
            <a:ext cx="11603421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«Ассистент преподавателя» как инструмент профессиональной рефлексии учителя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124" y="5062976"/>
            <a:ext cx="11729544" cy="1655762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>
                <a:ln>
                  <a:solidFill>
                    <a:sysClr val="windowText" lastClr="000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Спикер: учитель русского языка и литературы МОУ «Лицей №4 г. Дмитрова», Котенкова Анна Витальевна </a:t>
            </a:r>
            <a:endParaRPr lang="ru-RU" sz="2800" b="1" dirty="0">
              <a:ln>
                <a:solidFill>
                  <a:sysClr val="windowText" lastClr="000000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1409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DDD0F4"/>
            </a:gs>
            <a:gs pos="52000">
              <a:srgbClr val="DEF4F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1969"/>
            <a:ext cx="6671435" cy="5559973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>
            <a:off x="5869858" y="775456"/>
            <a:ext cx="6091084" cy="3368841"/>
          </a:xfrm>
          <a:prstGeom prst="cloudCallout">
            <a:avLst>
              <a:gd name="adj1" fmla="val -66505"/>
              <a:gd name="adj2" fmla="val -20242"/>
            </a:avLst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способами взаимодействовать с «особыми» людьми на уроках?</a:t>
            </a:r>
            <a:endParaRPr lang="ru-RU" sz="28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203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DDD0F4"/>
            </a:gs>
            <a:gs pos="52000">
              <a:srgbClr val="ECD5F3"/>
            </a:gs>
            <a:gs pos="88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20836132">
            <a:off x="346426" y="619622"/>
            <a:ext cx="57297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9525">
                  <a:solidFill>
                    <a:schemeClr val="tx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и дифференцированный подход </a:t>
            </a:r>
            <a:endParaRPr lang="ru-RU" sz="2800" b="1" dirty="0">
              <a:ln w="9525">
                <a:solidFill>
                  <a:schemeClr val="tx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1112222">
            <a:off x="906960" y="2576844"/>
            <a:ext cx="5812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9525">
                  <a:solidFill>
                    <a:schemeClr val="tx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и наглядность </a:t>
            </a:r>
            <a:endParaRPr lang="ru-RU" sz="2800" b="1" dirty="0">
              <a:ln w="9525">
                <a:solidFill>
                  <a:schemeClr val="tx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502584">
            <a:off x="6394586" y="1345630"/>
            <a:ext cx="5818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Сознательность и активность </a:t>
            </a:r>
            <a:endParaRPr lang="ru-RU" sz="28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316754">
            <a:off x="3382476" y="1827004"/>
            <a:ext cx="6327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Системность и последовательность </a:t>
            </a:r>
            <a:endParaRPr lang="ru-RU" sz="28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946825">
            <a:off x="6789461" y="3178575"/>
            <a:ext cx="5433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ситуации успеха</a:t>
            </a:r>
            <a:endParaRPr lang="ru-RU" sz="28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2212740"/>
            <a:ext cx="8524875" cy="572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7942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D0F4"/>
            </a:gs>
            <a:gs pos="93000">
              <a:srgbClr val="DDD0F4"/>
            </a:gs>
            <a:gs pos="52000">
              <a:srgbClr val="DEF4F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9310" y="402175"/>
            <a:ext cx="2730846" cy="18205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79700" y="402175"/>
            <a:ext cx="2985047" cy="19887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1011820" y="1904937"/>
            <a:ext cx="749310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9525">
                  <a:solidFill>
                    <a:schemeClr val="tx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ТРАДИЦИОННОЕ ОБУЧЕНИЕ  </a:t>
            </a:r>
            <a:endParaRPr lang="ru-RU" sz="2400" b="1" dirty="0">
              <a:ln w="9525">
                <a:solidFill>
                  <a:schemeClr val="tx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02475" y="1904936"/>
            <a:ext cx="503560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9525">
                  <a:solidFill>
                    <a:schemeClr val="tx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ИННОВАЦИОННОЕ ОБУЧЕНИЕ</a:t>
            </a:r>
            <a:endParaRPr lang="ru-RU" sz="24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66931" y="2672584"/>
            <a:ext cx="812157" cy="6232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3681" y="2793836"/>
            <a:ext cx="3819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ЗУН </a:t>
            </a:r>
            <a:endParaRPr lang="ru-RU" sz="24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25494" y="3457267"/>
            <a:ext cx="893379" cy="6856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08331" y="3682735"/>
            <a:ext cx="2479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– объект </a:t>
            </a:r>
            <a:endParaRPr lang="ru-RU" sz="24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89183" y="4442204"/>
            <a:ext cx="841775" cy="6460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30958" y="4571635"/>
            <a:ext cx="3530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Созерцательная основа </a:t>
            </a:r>
            <a:endParaRPr lang="ru-RU" sz="24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56462" y="5356100"/>
            <a:ext cx="907219" cy="6962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98927" y="5504976"/>
            <a:ext cx="3516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Автократия, монолог </a:t>
            </a:r>
            <a:endParaRPr lang="ru-RU" sz="24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1069" y="2566464"/>
            <a:ext cx="690292" cy="92038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18382" y="2825898"/>
            <a:ext cx="3909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личности </a:t>
            </a:r>
            <a:endParaRPr lang="ru-RU" sz="24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1069" y="3401895"/>
            <a:ext cx="643080" cy="85744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318382" y="3748773"/>
            <a:ext cx="246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– субъект  </a:t>
            </a:r>
            <a:endParaRPr lang="ru-RU" sz="24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4420" y="4255977"/>
            <a:ext cx="703938" cy="93858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328935" y="4571635"/>
            <a:ext cx="27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Деятельная основа </a:t>
            </a:r>
            <a:endParaRPr lang="ru-RU" sz="24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44848" y="5088229"/>
            <a:ext cx="723082" cy="96410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318382" y="5504975"/>
            <a:ext cx="3041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Демократия, диалог </a:t>
            </a:r>
            <a:endParaRPr lang="ru-RU" sz="24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9274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DDD0F4"/>
            </a:gs>
            <a:gs pos="52000">
              <a:srgbClr val="ECD5F3"/>
            </a:gs>
            <a:gs pos="3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316" y="1618593"/>
            <a:ext cx="3155732" cy="31557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05048" y="2857006"/>
            <a:ext cx="83241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уроки интересными и практически полезными для «особых» людей</a:t>
            </a:r>
            <a:r>
              <a:rPr lang="en-US" sz="3200" b="1" dirty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224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21462" y="4787462"/>
            <a:ext cx="2070538" cy="207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3621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7846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8590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31691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93747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28030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93644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31887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57109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01145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13669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34448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86785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60613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77202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80117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14148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24212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12395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89508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DDD0F4"/>
            </a:gs>
            <a:gs pos="43000">
              <a:srgbClr val="DEF4F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56192"/>
            <a:ext cx="916577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использования ИИ </a:t>
            </a:r>
          </a:p>
          <a:p>
            <a:pPr algn="ctr"/>
            <a:r>
              <a:rPr lang="ru-RU" sz="32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организации образовательного процесса</a:t>
            </a:r>
            <a:endParaRPr lang="ru-RU" sz="3200" b="1" cap="none" spc="0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2600" y="0"/>
            <a:ext cx="6858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6002" y="1078045"/>
            <a:ext cx="688908" cy="9205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6002" y="1702746"/>
            <a:ext cx="688908" cy="92057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97389" y="1384791"/>
            <a:ext cx="42041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Персонализация обучения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7389" y="2030167"/>
            <a:ext cx="500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рутинных задач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338" y="2398863"/>
            <a:ext cx="688908" cy="92057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97389" y="2679667"/>
            <a:ext cx="43315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обратной связи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818" y="3088343"/>
            <a:ext cx="688908" cy="92057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40477" y="3356590"/>
            <a:ext cx="60889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Интерактивность </a:t>
            </a: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материалов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818" y="3742207"/>
            <a:ext cx="688908" cy="920576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40477" y="4032477"/>
            <a:ext cx="42884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успеваемости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818" y="4467304"/>
            <a:ext cx="688908" cy="92057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44910" y="4741138"/>
            <a:ext cx="49929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 глобальным ресурсам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818" y="5155415"/>
            <a:ext cx="690292" cy="920389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750872" y="5495380"/>
            <a:ext cx="6088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дистанционного обучения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165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301764" y="1984211"/>
            <a:ext cx="11603421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3476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2490</TotalTime>
  <Words>122</Words>
  <Application>Microsoft Office PowerPoint</Application>
  <PresentationFormat>Произвольный</PresentationFormat>
  <Paragraphs>29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«Ассистент преподавателя» как инструмент профессиональной рефлексии учителя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mihaylova_av</cp:lastModifiedBy>
  <cp:revision>32</cp:revision>
  <dcterms:created xsi:type="dcterms:W3CDTF">2025-08-26T11:38:57Z</dcterms:created>
  <dcterms:modified xsi:type="dcterms:W3CDTF">2026-09-28T07:34:21Z</dcterms:modified>
</cp:coreProperties>
</file>