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6" d="100"/>
          <a:sy n="76" d="100"/>
        </p:scale>
        <p:origin x="-624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64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0750" y="294371"/>
            <a:ext cx="7936974" cy="6216263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19475" y="2581275"/>
            <a:ext cx="5353050" cy="1743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 и урок истории для детей ОВЗ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2876550" y="4476750"/>
            <a:ext cx="64008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 делает урок истории понятнее, нагляднее и ближе каждому ребёнку.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219450" y="5229225"/>
            <a:ext cx="5715000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1023"/>
              </a:lnSpc>
              <a:buNone/>
            </a:pPr>
            <a:r>
              <a:rPr lang="en-US" sz="117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Бурганова Анна Сергеевна, учитель истории МОУ "Лицей №4 г. Дмитрова" </a:t>
            </a:r>
            <a:endParaRPr lang="en-US" sz="1176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7213" y="0"/>
            <a:ext cx="5083225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3925" y="1619250"/>
            <a:ext cx="4895850" cy="155257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формат урока даёт сбой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923925" y="3352800"/>
            <a:ext cx="4895850" cy="1552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часто не в истории, а в способе подачи: длинный текст, абстрактные причины, мало наглядности и слишком быстрый темп.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1950" y="6515100"/>
            <a:ext cx="10382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19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1950" y="6515100"/>
            <a:ext cx="10382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19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7" dirty="0"/>
          </a:p>
        </p:txBody>
      </p:sp>
      <p:sp>
        <p:nvSpPr>
          <p:cNvPr id="4" name="Text 1"/>
          <p:cNvSpPr txBox="1"/>
          <p:nvPr/>
        </p:nvSpPr>
        <p:spPr>
          <a:xfrm>
            <a:off x="2952750" y="2200275"/>
            <a:ext cx="6276975" cy="12001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219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200" dirty="0"/>
          </a:p>
        </p:txBody>
      </p:sp>
      <p:sp>
        <p:nvSpPr>
          <p:cNvPr id="5" name="Text 2"/>
          <p:cNvSpPr txBox="1"/>
          <p:nvPr/>
        </p:nvSpPr>
        <p:spPr>
          <a:xfrm>
            <a:off x="3171825" y="3533775"/>
            <a:ext cx="5848350" cy="828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опоры помогают удержать внимание и смысл</a:t>
            </a:r>
            <a:endParaRPr lang="en-US" sz="2700" dirty="0"/>
          </a:p>
        </p:txBody>
      </p:sp>
      <p:sp>
        <p:nvSpPr>
          <p:cNvPr id="6" name="Text 3"/>
          <p:cNvSpPr txBox="1"/>
          <p:nvPr/>
        </p:nvSpPr>
        <p:spPr>
          <a:xfrm>
            <a:off x="3686175" y="5715000"/>
            <a:ext cx="4819650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19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</a:t>
            </a:r>
            <a:endParaRPr lang="en-US" sz="1350" dirty="0"/>
          </a:p>
        </p:txBody>
      </p:sp>
      <p:sp>
        <p:nvSpPr>
          <p:cNvPr id="7" name="Text 4"/>
          <p:cNvSpPr txBox="1"/>
          <p:nvPr/>
        </p:nvSpPr>
        <p:spPr>
          <a:xfrm>
            <a:off x="1952625" y="5057775"/>
            <a:ext cx="8277225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1900"/>
              </a:lnSpc>
              <a:buNone/>
            </a:pPr>
            <a:r>
              <a:rPr lang="en-US" sz="1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 ИИ — краткость, вопросы и визуализация — снижают перегрузку рабочей памяти и превращают монолог в диалог.</a:t>
            </a:r>
            <a:endParaRPr lang="en-US" sz="175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1950" y="6515100"/>
            <a:ext cx="10382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19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7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475" y="1791758"/>
            <a:ext cx="5724525" cy="2769660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7362825" y="942975"/>
            <a:ext cx="3943350" cy="4905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4486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задачи учителя облегчает ИИ
</a:t>
            </a: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задач учителя с возможностями ИИ показывает, где технология экономит время и повышает доступность материала.
ИИ берёт на себя рутину подготовки и помогает выстроить более ясный, гибкий и адресный урок.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3914775" y="6181725"/>
            <a:ext cx="21812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21900"/>
              </a:lnSpc>
              <a:buNone/>
            </a:pPr>
            <a:r>
              <a:rPr lang="en-US" sz="135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CCD8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2" y="0"/>
            <a:ext cx="5424785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24675" y="1581150"/>
            <a:ext cx="4095750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текст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6924675" y="2076450"/>
            <a:ext cx="409575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версия сохраняет все исторические детали и подходит для первичного изучения темы, когда важно показать целостность события и не потерять причинно-следственные связи.</a:t>
            </a:r>
            <a:endParaRPr lang="en-US" sz="1322" dirty="0"/>
          </a:p>
        </p:txBody>
      </p:sp>
      <p:sp>
        <p:nvSpPr>
          <p:cNvPr id="7" name="Text 2"/>
          <p:cNvSpPr txBox="1"/>
          <p:nvPr/>
        </p:nvSpPr>
        <p:spPr>
          <a:xfrm>
            <a:off x="6924675" y="3181350"/>
            <a:ext cx="4095750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Упрощённый текст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6924675" y="3676650"/>
            <a:ext cx="409575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Упрощённая версия сокращает объём, убирает лишние сложности и оставляет только ключевые смыслы, чтобы ребёнку было легче понять ход события.</a:t>
            </a:r>
            <a:endParaRPr lang="en-US" sz="1322" dirty="0"/>
          </a:p>
        </p:txBody>
      </p:sp>
      <p:sp>
        <p:nvSpPr>
          <p:cNvPr id="9" name="Text 4"/>
          <p:cNvSpPr txBox="1"/>
          <p:nvPr/>
        </p:nvSpPr>
        <p:spPr>
          <a:xfrm>
            <a:off x="6924675" y="4800600"/>
            <a:ext cx="4095750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Опоры и пиктограммы</a:t>
            </a:r>
            <a:endParaRPr lang="en-US" sz="1800" dirty="0"/>
          </a:p>
        </p:txBody>
      </p:sp>
      <p:sp>
        <p:nvSpPr>
          <p:cNvPr id="10" name="Text 5"/>
          <p:cNvSpPr txBox="1"/>
          <p:nvPr/>
        </p:nvSpPr>
        <p:spPr>
          <a:xfrm>
            <a:off x="6924675" y="5295900"/>
            <a:ext cx="409575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Версия с ключевыми словами и пиктограммами поддерживает внимание, помогает запомнить опорные понятия и делает один факт доступным на разных уровнях сложности.</a:t>
            </a:r>
            <a:endParaRPr lang="en-US" sz="1322" dirty="0"/>
          </a:p>
        </p:txBody>
      </p:sp>
      <p:sp>
        <p:nvSpPr>
          <p:cNvPr id="11" name="Text 6"/>
          <p:cNvSpPr txBox="1"/>
          <p:nvPr/>
        </p:nvSpPr>
        <p:spPr>
          <a:xfrm>
            <a:off x="6924675" y="333375"/>
            <a:ext cx="4448175" cy="847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исторического материала в трёх версиях</a:t>
            </a:r>
            <a:endParaRPr lang="en-US" sz="2643" dirty="0"/>
          </a:p>
        </p:txBody>
      </p:sp>
      <p:sp>
        <p:nvSpPr>
          <p:cNvPr id="12" name="Text 7"/>
          <p:cNvSpPr txBox="1"/>
          <p:nvPr/>
        </p:nvSpPr>
        <p:spPr>
          <a:xfrm>
            <a:off x="10896600" y="6515100"/>
            <a:ext cx="10382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19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DC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7825" y="447675"/>
            <a:ext cx="6334125" cy="600075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3400" y="3648075"/>
            <a:ext cx="4038600" cy="1800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Анализ темы и барьеров; 2 генерация упрощённого текста и опорной схемы; 3 проверка фактов учителем; 4 подбор визуалов, карточек и вопросов; 5 выбор форм ответа: устно, письменно, по схемам, в паре; 6 рефлексия и доработка.</a:t>
            </a:r>
            <a:endParaRPr lang="en-US" sz="1793" dirty="0"/>
          </a:p>
        </p:txBody>
      </p:sp>
      <p:sp>
        <p:nvSpPr>
          <p:cNvPr id="5" name="Text 1"/>
          <p:cNvSpPr txBox="1"/>
          <p:nvPr/>
        </p:nvSpPr>
        <p:spPr>
          <a:xfrm>
            <a:off x="533400" y="1200150"/>
            <a:ext cx="4038600" cy="204787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урока с ИИ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161925" y="6543675"/>
            <a:ext cx="10382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19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1E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7213" y="0"/>
            <a:ext cx="5083225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28675" y="2333625"/>
            <a:ext cx="5276850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сценарий</a:t>
            </a:r>
            <a:endParaRPr lang="en-US" sz="1650" dirty="0"/>
          </a:p>
        </p:txBody>
      </p:sp>
      <p:sp>
        <p:nvSpPr>
          <p:cNvPr id="6" name="Text 1"/>
          <p:cNvSpPr txBox="1"/>
          <p:nvPr/>
        </p:nvSpPr>
        <p:spPr>
          <a:xfrm>
            <a:off x="828675" y="2790825"/>
            <a:ext cx="527685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Предсказуемая структура урока снижает тревогу: ребёнок видит, что будет дальше, и легче включается в работу без лишнего напряжения от неопределённости.</a:t>
            </a:r>
            <a:endParaRPr lang="en-US" sz="1055" dirty="0"/>
          </a:p>
        </p:txBody>
      </p:sp>
      <p:sp>
        <p:nvSpPr>
          <p:cNvPr id="7" name="Text 2"/>
          <p:cNvSpPr txBox="1"/>
          <p:nvPr/>
        </p:nvSpPr>
        <p:spPr>
          <a:xfrm>
            <a:off x="828675" y="3390900"/>
            <a:ext cx="5276850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формулировки</a:t>
            </a:r>
            <a:endParaRPr lang="en-US" sz="1650" dirty="0"/>
          </a:p>
        </p:txBody>
      </p:sp>
      <p:sp>
        <p:nvSpPr>
          <p:cNvPr id="8" name="Text 3"/>
          <p:cNvSpPr txBox="1"/>
          <p:nvPr/>
        </p:nvSpPr>
        <p:spPr>
          <a:xfrm>
            <a:off x="828675" y="3848100"/>
            <a:ext cx="527685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инструкции без двусмысленности помогают сосредоточиться на задании, а не на расшифровке формулировки. Это особенно важно при сложных социальных задачах.</a:t>
            </a:r>
            <a:endParaRPr lang="en-US" sz="946" dirty="0"/>
          </a:p>
        </p:txBody>
      </p:sp>
      <p:sp>
        <p:nvSpPr>
          <p:cNvPr id="9" name="Text 4"/>
          <p:cNvSpPr txBox="1"/>
          <p:nvPr/>
        </p:nvSpPr>
        <p:spPr>
          <a:xfrm>
            <a:off x="828675" y="4448175"/>
            <a:ext cx="5276850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визуализацию</a:t>
            </a:r>
            <a:endParaRPr lang="en-US" sz="1650" dirty="0"/>
          </a:p>
        </p:txBody>
      </p:sp>
      <p:sp>
        <p:nvSpPr>
          <p:cNvPr id="10" name="Text 5"/>
          <p:cNvSpPr txBox="1"/>
          <p:nvPr/>
        </p:nvSpPr>
        <p:spPr>
          <a:xfrm>
            <a:off x="828675" y="4905375"/>
            <a:ext cx="527685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план и опоры по ходу урока уменьшают перегрузку стимулов и поддерживают удержание внимания на ключевых исторических фактах.</a:t>
            </a:r>
            <a:endParaRPr lang="en-US" sz="1194" dirty="0"/>
          </a:p>
        </p:txBody>
      </p:sp>
      <p:sp>
        <p:nvSpPr>
          <p:cNvPr id="11" name="Text 6"/>
          <p:cNvSpPr txBox="1"/>
          <p:nvPr/>
        </p:nvSpPr>
        <p:spPr>
          <a:xfrm>
            <a:off x="828675" y="5476875"/>
            <a:ext cx="5276850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Точнее ответы</a:t>
            </a:r>
            <a:endParaRPr lang="en-US" sz="1650" dirty="0"/>
          </a:p>
        </p:txBody>
      </p:sp>
      <p:sp>
        <p:nvSpPr>
          <p:cNvPr id="12" name="Text 7"/>
          <p:cNvSpPr txBox="1"/>
          <p:nvPr/>
        </p:nvSpPr>
        <p:spPr>
          <a:xfrm>
            <a:off x="828675" y="5934075"/>
            <a:ext cx="527685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 шагам позволяют отвечать точнее и спокойнее, а учитель получает более устойчивое включение в диалог и меньше ситуаций отказа.</a:t>
            </a:r>
            <a:endParaRPr lang="en-US" sz="1172" dirty="0"/>
          </a:p>
        </p:txBody>
      </p:sp>
      <p:sp>
        <p:nvSpPr>
          <p:cNvPr id="13" name="Text 8"/>
          <p:cNvSpPr txBox="1"/>
          <p:nvPr/>
        </p:nvSpPr>
        <p:spPr>
          <a:xfrm>
            <a:off x="361950" y="6515100"/>
            <a:ext cx="10382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19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7" dirty="0"/>
          </a:p>
        </p:txBody>
      </p:sp>
      <p:sp>
        <p:nvSpPr>
          <p:cNvPr id="14" name="Text 9"/>
          <p:cNvSpPr txBox="1"/>
          <p:nvPr/>
        </p:nvSpPr>
        <p:spPr>
          <a:xfrm>
            <a:off x="828675" y="1381125"/>
            <a:ext cx="1045845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3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ребёнок с аутизмом</a:t>
            </a:r>
            <a:endParaRPr lang="en-US" sz="33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9E3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4982" y="0"/>
            <a:ext cx="5424785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33475" y="1562100"/>
            <a:ext cx="2924175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формат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1133475" y="1876425"/>
            <a:ext cx="292417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устный ответ даётся легче, ИИ помогает превратить его в аудиосообщение или готовую фразу, сохраняя смысл без лишней моторной нагрузки.</a:t>
            </a:r>
            <a:endParaRPr lang="en-US" sz="898" dirty="0"/>
          </a:p>
        </p:txBody>
      </p:sp>
      <p:sp>
        <p:nvSpPr>
          <p:cNvPr id="7" name="Text 2"/>
          <p:cNvSpPr txBox="1"/>
          <p:nvPr/>
        </p:nvSpPr>
        <p:spPr>
          <a:xfrm>
            <a:off x="1133475" y="2647950"/>
            <a:ext cx="2924175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письма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1133475" y="2962275"/>
            <a:ext cx="292417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писать трудно, можно предложить выбор ответа, схему или заготовку фраз. Это снижает барьер и оставляет ребёнка в общем учебном процессе.</a:t>
            </a:r>
            <a:endParaRPr lang="en-US" sz="887" dirty="0"/>
          </a:p>
        </p:txBody>
      </p:sp>
      <p:sp>
        <p:nvSpPr>
          <p:cNvPr id="9" name="Text 4"/>
          <p:cNvSpPr txBox="1"/>
          <p:nvPr/>
        </p:nvSpPr>
        <p:spPr>
          <a:xfrm>
            <a:off x="1133475" y="3733800"/>
            <a:ext cx="2924175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Сжатый ответ</a:t>
            </a:r>
            <a:endParaRPr lang="en-US" sz="1500" dirty="0"/>
          </a:p>
        </p:txBody>
      </p:sp>
      <p:sp>
        <p:nvSpPr>
          <p:cNvPr id="10" name="Text 5"/>
          <p:cNvSpPr txBox="1"/>
          <p:nvPr/>
        </p:nvSpPr>
        <p:spPr>
          <a:xfrm>
            <a:off x="1133475" y="4048125"/>
            <a:ext cx="292417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шаблоны ответа помогают не терять мысль и не перегружаться объёмом. Ребёнок отвечает по сути, а не борется с темпом.</a:t>
            </a:r>
            <a:endParaRPr lang="en-US" sz="1024" dirty="0"/>
          </a:p>
        </p:txBody>
      </p:sp>
      <p:sp>
        <p:nvSpPr>
          <p:cNvPr id="11" name="Text 6"/>
          <p:cNvSpPr txBox="1"/>
          <p:nvPr/>
        </p:nvSpPr>
        <p:spPr>
          <a:xfrm>
            <a:off x="1133475" y="4829175"/>
            <a:ext cx="2924175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Равный доступ</a:t>
            </a:r>
            <a:endParaRPr lang="en-US" sz="1500" dirty="0"/>
          </a:p>
        </p:txBody>
      </p:sp>
      <p:sp>
        <p:nvSpPr>
          <p:cNvPr id="12" name="Text 7"/>
          <p:cNvSpPr txBox="1"/>
          <p:nvPr/>
        </p:nvSpPr>
        <p:spPr>
          <a:xfrm>
            <a:off x="1133475" y="5143500"/>
            <a:ext cx="292417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позволяет участвовать в обсуждении наравне с классом и не превращает двигательную сложность в препятствие для понимания истории.</a:t>
            </a:r>
            <a:endParaRPr lang="en-US" sz="952" dirty="0"/>
          </a:p>
        </p:txBody>
      </p:sp>
      <p:sp>
        <p:nvSpPr>
          <p:cNvPr id="13" name="Text 8"/>
          <p:cNvSpPr txBox="1"/>
          <p:nvPr/>
        </p:nvSpPr>
        <p:spPr>
          <a:xfrm>
            <a:off x="361950" y="6515100"/>
            <a:ext cx="10382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19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7" dirty="0"/>
          </a:p>
        </p:txBody>
      </p:sp>
      <p:sp>
        <p:nvSpPr>
          <p:cNvPr id="14" name="Text 9"/>
          <p:cNvSpPr txBox="1"/>
          <p:nvPr/>
        </p:nvSpPr>
        <p:spPr>
          <a:xfrm>
            <a:off x="828675" y="333375"/>
            <a:ext cx="530542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3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ребёнок с ДЦП</a:t>
            </a:r>
            <a:endParaRPr lang="en-US" sz="33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4875" y="1933575"/>
            <a:ext cx="2085975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слухового восприятия</a:t>
            </a:r>
            <a:endParaRPr lang="en-US" sz="1322" dirty="0"/>
          </a:p>
        </p:txBody>
      </p:sp>
      <p:sp>
        <p:nvSpPr>
          <p:cNvPr id="4" name="Text 1"/>
          <p:cNvSpPr txBox="1"/>
          <p:nvPr/>
        </p:nvSpPr>
        <p:spPr>
          <a:xfrm>
            <a:off x="904875" y="2428875"/>
            <a:ext cx="2047875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Субтитры и краткие текстовые резюме помогают не терять важные фрагменты фронтального объяснения, особенно если в классе шумно или говорит несколько человек.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3657600" y="1933575"/>
            <a:ext cx="2085975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слова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3657600" y="2428875"/>
            <a:ext cx="2047875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2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термины на экране дают возможность свериться с материалом и быстрее понять, о чём идёт речь в теме и задании.</a:t>
            </a:r>
            <a:endParaRPr lang="en-US" sz="1209" dirty="0"/>
          </a:p>
        </p:txBody>
      </p:sp>
      <p:sp>
        <p:nvSpPr>
          <p:cNvPr id="7" name="Text 4"/>
          <p:cNvSpPr txBox="1"/>
          <p:nvPr/>
        </p:nvSpPr>
        <p:spPr>
          <a:xfrm>
            <a:off x="6505575" y="1933575"/>
            <a:ext cx="2085975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4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инструкции</a:t>
            </a:r>
            <a:endParaRPr lang="en-US" sz="1403" dirty="0"/>
          </a:p>
        </p:txBody>
      </p:sp>
      <p:sp>
        <p:nvSpPr>
          <p:cNvPr id="8" name="Text 5"/>
          <p:cNvSpPr txBox="1"/>
          <p:nvPr/>
        </p:nvSpPr>
        <p:spPr>
          <a:xfrm>
            <a:off x="6505575" y="2428875"/>
            <a:ext cx="2047875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2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подсказки делают инструкцию понятнее и уменьшают риск пропустить важную часть сообщения учителя в общем темпе урока.</a:t>
            </a:r>
            <a:endParaRPr lang="en-US" sz="1209" dirty="0"/>
          </a:p>
        </p:txBody>
      </p:sp>
      <p:sp>
        <p:nvSpPr>
          <p:cNvPr id="9" name="Text 6"/>
          <p:cNvSpPr txBox="1"/>
          <p:nvPr/>
        </p:nvSpPr>
        <p:spPr>
          <a:xfrm>
            <a:off x="9258300" y="1933575"/>
            <a:ext cx="2085975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выпадения</a:t>
            </a:r>
            <a:endParaRPr lang="en-US" sz="1651" dirty="0"/>
          </a:p>
        </p:txBody>
      </p:sp>
      <p:sp>
        <p:nvSpPr>
          <p:cNvPr id="10" name="Text 7"/>
          <p:cNvSpPr txBox="1"/>
          <p:nvPr/>
        </p:nvSpPr>
        <p:spPr>
          <a:xfrm>
            <a:off x="9258300" y="2428875"/>
            <a:ext cx="2047875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1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информация дублируется текстом и изображением, ребёнок остаётся включённым в обсуждение и реже выпадает из учебного ритма.</a:t>
            </a:r>
            <a:endParaRPr lang="en-US" sz="1183" dirty="0"/>
          </a:p>
        </p:txBody>
      </p:sp>
      <p:sp>
        <p:nvSpPr>
          <p:cNvPr id="11" name="Text 8"/>
          <p:cNvSpPr txBox="1"/>
          <p:nvPr/>
        </p:nvSpPr>
        <p:spPr>
          <a:xfrm>
            <a:off x="361950" y="6515100"/>
            <a:ext cx="10382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1900"/>
              </a:lnSpc>
              <a:buNone/>
            </a:pPr>
            <a:r>
              <a:rPr lang="en-US" sz="1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7" dirty="0"/>
          </a:p>
        </p:txBody>
      </p:sp>
      <p:sp>
        <p:nvSpPr>
          <p:cNvPr id="12" name="Text 9"/>
          <p:cNvSpPr txBox="1"/>
          <p:nvPr/>
        </p:nvSpPr>
        <p:spPr>
          <a:xfrm>
            <a:off x="762000" y="419100"/>
            <a:ext cx="930592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3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слабослышащий ребёнок</a:t>
            </a:r>
            <a:endParaRPr lang="en-US" sz="3375" dirty="0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675" y="4087713"/>
            <a:ext cx="7400925" cy="138767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CD8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1950" y="6515100"/>
            <a:ext cx="10382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19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7" dirty="0"/>
          </a:p>
        </p:txBody>
      </p:sp>
      <p:sp>
        <p:nvSpPr>
          <p:cNvPr id="4" name="Text 1"/>
          <p:cNvSpPr txBox="1"/>
          <p:nvPr/>
        </p:nvSpPr>
        <p:spPr>
          <a:xfrm>
            <a:off x="2952750" y="2200275"/>
            <a:ext cx="6276975" cy="12001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219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200" dirty="0"/>
          </a:p>
        </p:txBody>
      </p:sp>
      <p:sp>
        <p:nvSpPr>
          <p:cNvPr id="5" name="Text 2"/>
          <p:cNvSpPr txBox="1"/>
          <p:nvPr/>
        </p:nvSpPr>
        <p:spPr>
          <a:xfrm>
            <a:off x="3171825" y="3533775"/>
            <a:ext cx="5848350" cy="828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педагогические опоры безопасного применения</a:t>
            </a:r>
            <a:endParaRPr lang="en-US" sz="2700" dirty="0"/>
          </a:p>
        </p:txBody>
      </p:sp>
      <p:sp>
        <p:nvSpPr>
          <p:cNvPr id="6" name="Text 3"/>
          <p:cNvSpPr txBox="1"/>
          <p:nvPr/>
        </p:nvSpPr>
        <p:spPr>
          <a:xfrm>
            <a:off x="3686175" y="5715000"/>
            <a:ext cx="4819650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19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</a:t>
            </a:r>
            <a:endParaRPr lang="en-US" sz="1350" dirty="0"/>
          </a:p>
        </p:txBody>
      </p:sp>
      <p:sp>
        <p:nvSpPr>
          <p:cNvPr id="7" name="Text 4"/>
          <p:cNvSpPr txBox="1"/>
          <p:nvPr/>
        </p:nvSpPr>
        <p:spPr>
          <a:xfrm>
            <a:off x="1952625" y="5057775"/>
            <a:ext cx="8277225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1900"/>
              </a:lnSpc>
              <a:buNone/>
            </a:pPr>
            <a:r>
              <a:rPr lang="en-US" sz="1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опоры безопасного применения — точность, конфиденциальность, фильтрация и педагогическая проверка — удерживают ИИ в границах урока.</a:t>
            </a:r>
            <a:endParaRPr lang="en-US" sz="175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CCD8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1950" y="6515100"/>
            <a:ext cx="10382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19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7" dirty="0"/>
          </a:p>
        </p:txBody>
      </p:sp>
      <p:sp>
        <p:nvSpPr>
          <p:cNvPr id="4" name="Text 1"/>
          <p:cNvSpPr txBox="1"/>
          <p:nvPr/>
        </p:nvSpPr>
        <p:spPr>
          <a:xfrm>
            <a:off x="2952750" y="2200275"/>
            <a:ext cx="6276975" cy="12001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219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200" dirty="0"/>
          </a:p>
        </p:txBody>
      </p:sp>
      <p:sp>
        <p:nvSpPr>
          <p:cNvPr id="5" name="Text 2"/>
          <p:cNvSpPr txBox="1"/>
          <p:nvPr/>
        </p:nvSpPr>
        <p:spPr>
          <a:xfrm>
            <a:off x="3171825" y="3533775"/>
            <a:ext cx="5848350" cy="828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3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результата определяют практический эффект на уроке истории</a:t>
            </a:r>
            <a:endParaRPr lang="en-US" sz="2320" dirty="0"/>
          </a:p>
        </p:txBody>
      </p:sp>
      <p:sp>
        <p:nvSpPr>
          <p:cNvPr id="6" name="Text 3"/>
          <p:cNvSpPr txBox="1"/>
          <p:nvPr/>
        </p:nvSpPr>
        <p:spPr>
          <a:xfrm>
            <a:off x="3686175" y="5715000"/>
            <a:ext cx="4819650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19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презентации, тезис слайда 11</a:t>
            </a:r>
            <a:endParaRPr lang="en-US" sz="1350" dirty="0"/>
          </a:p>
        </p:txBody>
      </p:sp>
      <p:sp>
        <p:nvSpPr>
          <p:cNvPr id="7" name="Text 4"/>
          <p:cNvSpPr txBox="1"/>
          <p:nvPr/>
        </p:nvSpPr>
        <p:spPr>
          <a:xfrm>
            <a:off x="1952625" y="5057775"/>
            <a:ext cx="8277225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1900"/>
              </a:lnSpc>
              <a:buNone/>
            </a:pPr>
            <a:r>
              <a:rPr lang="en-US" sz="1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результата показывают, что ИИ делает урок истории понятнее, гибче и вовлекает больше детей в обсуждение без потери педагогического смысла.</a:t>
            </a:r>
            <a:endParaRPr lang="en-US" sz="175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33450" y="1457325"/>
            <a:ext cx="10315575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 в истории: помощник, а не замена учителя</a:t>
            </a:r>
            <a:endParaRPr lang="en-US" sz="3783" dirty="0"/>
          </a:p>
        </p:txBody>
      </p:sp>
      <p:sp>
        <p:nvSpPr>
          <p:cNvPr id="4" name="Text 1"/>
          <p:cNvSpPr txBox="1"/>
          <p:nvPr/>
        </p:nvSpPr>
        <p:spPr>
          <a:xfrm>
            <a:off x="904875" y="2714625"/>
            <a:ext cx="6943725" cy="1800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 помогает сделать урок истории доступнее через персонализацию, визуализацию и разные формы ответа, но смысл, эмоциональный контакт и педагогический контроль остаются за учителем.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228</Words>
  <Application>Microsoft Office PowerPoint</Application>
  <PresentationFormat>Произвольный</PresentationFormat>
  <Paragraphs>79</Paragraphs>
  <Slides>12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PptxGenJS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mihaylova_av</cp:lastModifiedBy>
  <cp:revision>1</cp:revision>
  <dcterms:created xsi:type="dcterms:W3CDTF">2026-09-25T11:25:21Z</dcterms:created>
  <dcterms:modified xsi:type="dcterms:W3CDTF">2026-09-28T07:34:40Z</dcterms:modified>
</cp:coreProperties>
</file>