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6"/>
  </p:notesMasterIdLst>
  <p:sldIdLst>
    <p:sldId id="284" r:id="rId2"/>
    <p:sldId id="280" r:id="rId3"/>
    <p:sldId id="270" r:id="rId4"/>
    <p:sldId id="272" r:id="rId5"/>
    <p:sldId id="271" r:id="rId6"/>
    <p:sldId id="273" r:id="rId7"/>
    <p:sldId id="283" r:id="rId8"/>
    <p:sldId id="281" r:id="rId9"/>
    <p:sldId id="282" r:id="rId10"/>
    <p:sldId id="277" r:id="rId11"/>
    <p:sldId id="269" r:id="rId12"/>
    <p:sldId id="287" r:id="rId13"/>
    <p:sldId id="278" r:id="rId14"/>
    <p:sldId id="286" r:id="rId15"/>
  </p:sldIdLst>
  <p:sldSz cx="9144000" cy="5143500" type="screen16x9"/>
  <p:notesSz cx="9928225" cy="6797675"/>
  <p:defaultTextStyle>
    <a:defPPr marR="0" lvl="0" algn="l">
      <a:lnSpc>
        <a:spcPct val="100000"/>
      </a:lnSpc>
      <a:spcBef>
        <a:spcPts val="0"/>
      </a:spcBef>
      <a:spcAft>
        <a:spcPts val="0"/>
      </a:spcAft>
    </a:defPPr>
    <a:lvl1pPr marR="0" lv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1pPr>
    <a:lvl2pPr marR="0" lvl="1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2pPr>
    <a:lvl3pPr marR="0" lvl="2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3pPr>
    <a:lvl4pPr marR="0" lvl="3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4pPr>
    <a:lvl5pPr marR="0" lvl="4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5pPr>
    <a:lvl6pPr marR="0" lvl="5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6pPr>
    <a:lvl7pPr marR="0" lvl="6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7pPr>
    <a:lvl8pPr marR="0" lvl="7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8pPr>
    <a:lvl9pPr marR="0" lvl="8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D3252"/>
    <a:srgbClr val="415B77"/>
    <a:srgbClr val="152D5D"/>
    <a:srgbClr val="EF8600"/>
    <a:srgbClr val="031E58"/>
    <a:srgbClr val="031E57"/>
    <a:srgbClr val="85EBFF"/>
    <a:srgbClr val="0093B0"/>
    <a:srgbClr val="767F82"/>
    <a:srgbClr val="4285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90651C3A-4460-11DB-9652-00E08161165F}">
  <a:tblStyle styleId="{5940675A-B579-460E-94D1-54222C63F5DA}" styleName="No Style, Table Grid">
    <a:wholeTbl>
      <a:tcTxStyle>
        <a:fontRef idx="minor">
          <a:prstClr val="black"/>
        </a:fontRef>
        <a:schemeClr val="dk1"/>
      </a:tcTxStyle>
      <a:tcStyle>
        <a:tcBdr>
          <a:left>
            <a:ln w="12700">
              <a:solidFill>
                <a:schemeClr val="dk1"/>
              </a:solidFill>
            </a:ln>
          </a:left>
          <a:right>
            <a:ln w="12700">
              <a:solidFill>
                <a:schemeClr val="dk1"/>
              </a:solidFill>
            </a:ln>
          </a:right>
          <a:top>
            <a:ln w="12700">
              <a:solidFill>
                <a:schemeClr val="dk1"/>
              </a:solidFill>
            </a:ln>
          </a:top>
          <a:bottom>
            <a:ln w="12700">
              <a:solidFill>
                <a:schemeClr val="dk1"/>
              </a:solidFill>
            </a:ln>
          </a:bottom>
          <a:insideH>
            <a:ln w="12700">
              <a:solidFill>
                <a:schemeClr val="dk1"/>
              </a:solidFill>
            </a:ln>
          </a:insideH>
          <a:insideV>
            <a:ln w="12700">
              <a:solidFill>
                <a:schemeClr val="dk1"/>
              </a:solidFill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lt1"/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lt1"/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dk1"/>
      </a:tcTxStyle>
      <a:tcStyle>
        <a:tcBdr/>
        <a:fill>
          <a:solidFill>
            <a:schemeClr val="lt1"/>
          </a:solidFill>
        </a:fill>
      </a:tcStyle>
    </a:lastCol>
    <a:firstCol>
      <a:tcTxStyle b="on">
        <a:fontRef idx="minor">
          <a:prstClr val="black"/>
        </a:fontRef>
        <a:schemeClr val="dk1"/>
      </a:tcTxStyle>
      <a:tcStyle>
        <a:tcBdr/>
        <a:fill>
          <a:solidFill>
            <a:schemeClr val="lt1"/>
          </a:solidFill>
        </a:fill>
      </a:tcStyle>
    </a:firstCol>
    <a:lastRow>
      <a:tcTxStyle b="on">
        <a:fontRef idx="minor">
          <a:prstClr val="black"/>
        </a:fontRef>
        <a:schemeClr val="dk1"/>
      </a:tcTxStyle>
      <a:tcStyle>
        <a:tcBdr>
          <a:top>
            <a:ln w="12700">
              <a:solidFill>
                <a:schemeClr val="lt1"/>
              </a:solidFill>
            </a:ln>
          </a:top>
        </a:tcBdr>
        <a:fill>
          <a:solidFill>
            <a:schemeClr val="l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prstClr val="black"/>
        </a:fontRef>
        <a:schemeClr val="dk1"/>
      </a:tcTxStyle>
      <a:tcStyle>
        <a:tcBdr>
          <a:bottom>
            <a:ln w="12700">
              <a:solidFill>
                <a:schemeClr val="dk1"/>
              </a:solidFill>
            </a:ln>
          </a:bottom>
        </a:tcBdr>
        <a:fill>
          <a:solidFill>
            <a:schemeClr val="lt1"/>
          </a:solidFill>
        </a:fill>
      </a:tcStyle>
    </a:firstRow>
    <a:neCell>
      <a:tcStyle>
        <a:tcBdr/>
      </a:tcStyle>
    </a:neCell>
    <a:nwCell>
      <a:tcStyle>
        <a:tcBdr/>
      </a:tcStyle>
    </a:nwCel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>
              <a:solidFill>
                <a:schemeClr val="lt1"/>
              </a:solidFill>
            </a:ln>
          </a:left>
          <a:right>
            <a:ln w="12700">
              <a:solidFill>
                <a:schemeClr val="lt1"/>
              </a:solidFill>
            </a:ln>
          </a:right>
          <a:top>
            <a:ln w="12700">
              <a:solidFill>
                <a:schemeClr val="lt1"/>
              </a:solidFill>
            </a:ln>
          </a:top>
          <a:bottom>
            <a:ln w="12700">
              <a:solidFill>
                <a:schemeClr val="lt1"/>
              </a:solidFill>
            </a:ln>
          </a:bottom>
          <a:insideH>
            <a:ln w="12700">
              <a:solidFill>
                <a:schemeClr val="lt1"/>
              </a:solidFill>
            </a:ln>
          </a:insideH>
          <a:insideV>
            <a:ln w="12700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  <a:fill>
          <a:solidFill>
            <a:schemeClr val="accent1">
              <a:tint val="40000"/>
            </a:schemeClr>
          </a:solidFill>
        </a:fill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prstClr val="black"/>
        </a:fontRef>
        <a:schemeClr val="lt1"/>
      </a:tcTxStyle>
      <a:tcStyle>
        <a:tcBdr>
          <a:bottom>
            <a:ln w="38100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  <a:neCell>
      <a:tcStyle>
        <a:tcBdr/>
      </a:tcStyle>
    </a:neCell>
    <a:nwCell>
      <a:tcStyle>
        <a:tcBdr/>
      </a:tcStyle>
    </a:nwCel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 snapToGrid="0">
      <p:cViewPr varScale="1">
        <p:scale>
          <a:sx n="162" d="100"/>
          <a:sy n="162" d="100"/>
        </p:scale>
        <p:origin x="144" y="19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4302391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24238" y="2"/>
            <a:ext cx="4302390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BC2CCA-76F0-4066-BFE0-59760BB81377}" type="datetimeFigureOut">
              <a:rPr lang="ru-RU" smtClean="0"/>
              <a:pPr/>
              <a:t>06.10.2026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925763" y="849313"/>
            <a:ext cx="4076700" cy="22939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2983" y="3271840"/>
            <a:ext cx="7942261" cy="26765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6456363"/>
            <a:ext cx="4302391" cy="3413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24238" y="6456363"/>
            <a:ext cx="4302390" cy="3413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D3D8F3-60C2-47FF-9C5B-C7DCCB82549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91874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Main point" preserve="1" userDrawn="1">
  <p:cSld name="1_Main poi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"/>
              <a:pPr marL="0" lvl="0" indent="0" algn="r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t>‹#›</a:t>
            </a:fld>
            <a:endParaRPr/>
          </a:p>
        </p:txBody>
      </p:sp>
      <p:sp>
        <p:nvSpPr>
          <p:cNvPr id="5" name="Прямоугольник 4"/>
          <p:cNvSpPr/>
          <p:nvPr userDrawn="1"/>
        </p:nvSpPr>
        <p:spPr bwMode="auto">
          <a:xfrm>
            <a:off x="0" y="0"/>
            <a:ext cx="5562600" cy="5143500"/>
          </a:xfrm>
          <a:prstGeom prst="rect">
            <a:avLst/>
          </a:prstGeom>
          <a:solidFill>
            <a:srgbClr val="1D32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1050"/>
          </a:p>
        </p:txBody>
      </p:sp>
      <p:pic>
        <p:nvPicPr>
          <p:cNvPr id="4" name="Рисунок 3" descr="Изображение выглядит как Графика, снимок экрана, графический дизайн, Красочность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CC8090CA-C459-1934-C194-5646C76F35B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" y="1393817"/>
            <a:ext cx="3756659" cy="3749682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6C331697-7B93-F6AA-08B6-FA38556300C5}"/>
              </a:ext>
            </a:extLst>
          </p:cNvPr>
          <p:cNvSpPr/>
          <p:nvPr userDrawn="1"/>
        </p:nvSpPr>
        <p:spPr bwMode="auto">
          <a:xfrm>
            <a:off x="-1" y="-1"/>
            <a:ext cx="5562600" cy="5143500"/>
          </a:xfrm>
          <a:prstGeom prst="rect">
            <a:avLst/>
          </a:prstGeom>
          <a:solidFill>
            <a:srgbClr val="1D3252">
              <a:alpha val="5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1050"/>
          </a:p>
        </p:txBody>
      </p:sp>
      <p:pic>
        <p:nvPicPr>
          <p:cNvPr id="3" name="Рисунок 2" descr="Изображение выглядит как Графика, Шрифт, логотип, символ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5A5B7043-9CCA-E422-AEF3-132D331DE4C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 bwMode="auto">
          <a:xfrm>
            <a:off x="659366" y="732243"/>
            <a:ext cx="2614813" cy="609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06843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Main point" preserve="1" userDrawn="1">
  <p:cSld name="1_Main poi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"/>
              <a:pPr marL="0" lvl="0" indent="0" algn="r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t>‹#›</a:t>
            </a:fld>
            <a:endParaRPr/>
          </a:p>
        </p:txBody>
      </p:sp>
      <p:sp>
        <p:nvSpPr>
          <p:cNvPr id="5" name="Прямоугольник 4"/>
          <p:cNvSpPr/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rgbClr val="1D32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1050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4B897A92-690F-7B02-961E-6C43576001C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674777" y="446336"/>
            <a:ext cx="4194169" cy="4250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99103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Title and body" preserve="1" userDrawn="1">
  <p:cSld name="1_Title and bod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DE7B15E8-1E83-174B-7AD7-8373F6B4BD7D}"/>
              </a:ext>
            </a:extLst>
          </p:cNvPr>
          <p:cNvSpPr/>
          <p:nvPr userDrawn="1"/>
        </p:nvSpPr>
        <p:spPr bwMode="auto">
          <a:xfrm>
            <a:off x="1" y="177075"/>
            <a:ext cx="9143987" cy="715580"/>
          </a:xfrm>
          <a:prstGeom prst="rect">
            <a:avLst/>
          </a:prstGeom>
          <a:solidFill>
            <a:srgbClr val="1D32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1050"/>
          </a:p>
        </p:txBody>
      </p:sp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BE09A521-F48B-F725-09EE-E2D204A34EFB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1661801" y="314145"/>
            <a:ext cx="0" cy="460249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Рисунок 6" descr="Изображение выглядит как Графика, Шрифт, логотип, символ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9B9885CB-DEA8-87EB-BE60-0B649BEACA5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-3" r="-4085"/>
          <a:stretch/>
        </p:blipFill>
        <p:spPr bwMode="auto">
          <a:xfrm>
            <a:off x="240702" y="369667"/>
            <a:ext cx="1414728" cy="349203"/>
          </a:xfrm>
          <a:prstGeom prst="rect">
            <a:avLst/>
          </a:prstGeom>
        </p:spPr>
      </p:pic>
      <p:pic>
        <p:nvPicPr>
          <p:cNvPr id="8" name="Рисунок 7" descr="Изображение выглядит как снимок экрана, Графика, графический дизайн, искусство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A19BDF96-499B-6C29-1353-40AD0FE1490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 bwMode="auto">
          <a:xfrm rot="5400000">
            <a:off x="7953728" y="-297617"/>
            <a:ext cx="715580" cy="1664963"/>
          </a:xfrm>
          <a:prstGeom prst="rect">
            <a:avLst/>
          </a:prstGeom>
        </p:spPr>
      </p:pic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 bwMode="auto"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114297" lvl="0" indent="0">
              <a:spcBef>
                <a:spcPts val="0"/>
              </a:spcBef>
              <a:spcAft>
                <a:spcPts val="0"/>
              </a:spcAft>
              <a:buSzPts val="1800"/>
              <a:buNone/>
              <a:defRPr sz="1400"/>
            </a:lvl1pPr>
            <a:lvl2pPr marL="914378" lvl="1" indent="-31749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566" lvl="2" indent="-31749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754" lvl="3" indent="-31749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5943" lvl="4" indent="-31749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132" lvl="5" indent="-31749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320" lvl="6" indent="-31749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509" lvl="7" indent="-31749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697" lvl="8" indent="-31749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pPr>
              <a:defRPr/>
            </a:pPr>
            <a:endParaRPr dirty="0"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>
              <a:defRPr/>
            </a:pPr>
            <a:fld id="{00000000-1234-1234-1234-123412341234}" type="slidenum">
              <a:rPr lang="ru"/>
              <a:pPr>
                <a:defRPr/>
              </a:pPr>
              <a:t>‹#›</a:t>
            </a:fld>
            <a:endParaRPr lang="ru"/>
          </a:p>
        </p:txBody>
      </p:sp>
      <p:sp>
        <p:nvSpPr>
          <p:cNvPr id="11" name="Текст 10">
            <a:extLst>
              <a:ext uri="{FF2B5EF4-FFF2-40B4-BE49-F238E27FC236}">
                <a16:creationId xmlns:a16="http://schemas.microsoft.com/office/drawing/2014/main" id="{DDF8033F-2108-76DC-3D29-7C08ED120B8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68173" y="259311"/>
            <a:ext cx="5724361" cy="569913"/>
          </a:xfrm>
        </p:spPr>
        <p:txBody>
          <a:bodyPr anchor="ctr"/>
          <a:lstStyle>
            <a:lvl1pPr marL="0" indent="0">
              <a:lnSpc>
                <a:spcPct val="100000"/>
              </a:lnSpc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Образец текст</a:t>
            </a:r>
          </a:p>
        </p:txBody>
      </p:sp>
    </p:spTree>
    <p:extLst>
      <p:ext uri="{BB962C8B-B14F-4D97-AF65-F5344CB8AC3E}">
        <p14:creationId xmlns:p14="http://schemas.microsoft.com/office/powerpoint/2010/main" val="41459350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Title and body" type="tx" preserve="1" userDrawn="1">
  <p:cSld name="1_Title and bod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 bwMode="auto">
          <a:xfrm>
            <a:off x="474612" y="284729"/>
            <a:ext cx="6568400" cy="430277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 sz="1600" cap="all" baseline="0">
                <a:solidFill>
                  <a:srgbClr val="415B77"/>
                </a:solidFill>
                <a:latin typeface="+mn-l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  <a:endParaRPr dirty="0"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 bwMode="auto"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114297" lvl="0" indent="0">
              <a:spcBef>
                <a:spcPts val="0"/>
              </a:spcBef>
              <a:spcAft>
                <a:spcPts val="0"/>
              </a:spcAft>
              <a:buSzPts val="1800"/>
              <a:buNone/>
              <a:defRPr sz="1400"/>
            </a:lvl1pPr>
            <a:lvl2pPr marL="914378" lvl="1" indent="-31749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566" lvl="2" indent="-31749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754" lvl="3" indent="-31749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5943" lvl="4" indent="-31749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132" lvl="5" indent="-31749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320" lvl="6" indent="-31749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509" lvl="7" indent="-31749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697" lvl="8" indent="-31749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pPr>
              <a:defRPr/>
            </a:pPr>
            <a:endParaRPr dirty="0"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>
              <a:defRPr/>
            </a:pPr>
            <a:fld id="{00000000-1234-1234-1234-123412341234}" type="slidenum">
              <a:rPr lang="ru"/>
              <a:pPr>
                <a:defRPr/>
              </a:pPr>
              <a:t>‹#›</a:t>
            </a:fld>
            <a:endParaRPr lang="ru"/>
          </a:p>
        </p:txBody>
      </p:sp>
      <p:pic>
        <p:nvPicPr>
          <p:cNvPr id="2" name="Рисунок 1" descr="Изображение выглядит как Графика, Шрифт, снимок экрана, графический дизайн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B111EBC8-B90C-FB0E-9095-2FD3F6B1937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452200" y="353382"/>
            <a:ext cx="1359197" cy="316849"/>
          </a:xfrm>
          <a:prstGeom prst="rect">
            <a:avLst/>
          </a:prstGeom>
        </p:spPr>
      </p:pic>
      <p:cxnSp>
        <p:nvCxnSpPr>
          <p:cNvPr id="59" name="Прямая соединительная линия 58">
            <a:extLst>
              <a:ext uri="{FF2B5EF4-FFF2-40B4-BE49-F238E27FC236}">
                <a16:creationId xmlns:a16="http://schemas.microsoft.com/office/drawing/2014/main" id="{892FFE87-84FB-1D0C-85EA-3D8FAB883FA8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7178106" y="260690"/>
            <a:ext cx="0" cy="494196"/>
          </a:xfrm>
          <a:prstGeom prst="line">
            <a:avLst/>
          </a:prstGeom>
          <a:ln w="12700">
            <a:solidFill>
              <a:srgbClr val="697A9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6" name="Группа 195">
            <a:extLst>
              <a:ext uri="{FF2B5EF4-FFF2-40B4-BE49-F238E27FC236}">
                <a16:creationId xmlns:a16="http://schemas.microsoft.com/office/drawing/2014/main" id="{E402CF5F-3115-C864-8735-9CA54235346B}"/>
              </a:ext>
            </a:extLst>
          </p:cNvPr>
          <p:cNvGrpSpPr/>
          <p:nvPr userDrawn="1"/>
        </p:nvGrpSpPr>
        <p:grpSpPr>
          <a:xfrm flipH="1">
            <a:off x="606380" y="708761"/>
            <a:ext cx="3336142" cy="92249"/>
            <a:chOff x="1125606" y="603315"/>
            <a:chExt cx="1911723" cy="0"/>
          </a:xfrm>
        </p:grpSpPr>
        <p:cxnSp>
          <p:nvCxnSpPr>
            <p:cNvPr id="197" name="Прямая соединительная линия 196">
              <a:extLst>
                <a:ext uri="{FF2B5EF4-FFF2-40B4-BE49-F238E27FC236}">
                  <a16:creationId xmlns:a16="http://schemas.microsoft.com/office/drawing/2014/main" id="{7ECD95B1-D07E-D92F-ADC6-A86FF886895D}"/>
                </a:ext>
              </a:extLst>
            </p:cNvPr>
            <p:cNvCxnSpPr>
              <a:cxnSpLocks/>
            </p:cNvCxnSpPr>
            <p:nvPr/>
          </p:nvCxnSpPr>
          <p:spPr>
            <a:xfrm>
              <a:off x="1125606" y="603315"/>
              <a:ext cx="1055262" cy="0"/>
            </a:xfrm>
            <a:prstGeom prst="line">
              <a:avLst/>
            </a:prstGeom>
            <a:ln w="28575">
              <a:solidFill>
                <a:srgbClr val="98A8B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8" name="Прямая соединительная линия 197">
              <a:extLst>
                <a:ext uri="{FF2B5EF4-FFF2-40B4-BE49-F238E27FC236}">
                  <a16:creationId xmlns:a16="http://schemas.microsoft.com/office/drawing/2014/main" id="{57E2F6E8-91B4-DCFD-54DE-BBCDAA66D8F8}"/>
                </a:ext>
              </a:extLst>
            </p:cNvPr>
            <p:cNvCxnSpPr>
              <a:cxnSpLocks/>
            </p:cNvCxnSpPr>
            <p:nvPr/>
          </p:nvCxnSpPr>
          <p:spPr>
            <a:xfrm>
              <a:off x="2253425" y="603315"/>
              <a:ext cx="402611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9" name="Прямая соединительная линия 198">
              <a:extLst>
                <a:ext uri="{FF2B5EF4-FFF2-40B4-BE49-F238E27FC236}">
                  <a16:creationId xmlns:a16="http://schemas.microsoft.com/office/drawing/2014/main" id="{E3F02597-F662-EAC7-D052-B5187152393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736485" y="603315"/>
              <a:ext cx="300844" cy="0"/>
            </a:xfrm>
            <a:prstGeom prst="line">
              <a:avLst/>
            </a:prstGeom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27D400BB-7D09-EFD4-F2AE-553C8B504FCC}"/>
              </a:ext>
            </a:extLst>
          </p:cNvPr>
          <p:cNvSpPr/>
          <p:nvPr userDrawn="1"/>
        </p:nvSpPr>
        <p:spPr>
          <a:xfrm>
            <a:off x="0" y="343535"/>
            <a:ext cx="474612" cy="380560"/>
          </a:xfrm>
          <a:prstGeom prst="rect">
            <a:avLst/>
          </a:prstGeom>
          <a:solidFill>
            <a:srgbClr val="95A1B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96469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Title and body" type="tx" preserve="1" userDrawn="1">
  <p:cSld name="1_Title and bod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 bwMode="auto">
          <a:xfrm>
            <a:off x="474612" y="284729"/>
            <a:ext cx="6568400" cy="430277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 sz="1600" cap="all" baseline="0">
                <a:solidFill>
                  <a:srgbClr val="415B77"/>
                </a:solidFill>
                <a:latin typeface="+mn-l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  <a:endParaRPr dirty="0"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 bwMode="auto"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114297" lvl="0" indent="0">
              <a:spcBef>
                <a:spcPts val="0"/>
              </a:spcBef>
              <a:spcAft>
                <a:spcPts val="0"/>
              </a:spcAft>
              <a:buSzPts val="1800"/>
              <a:buNone/>
              <a:defRPr sz="1400"/>
            </a:lvl1pPr>
            <a:lvl2pPr marL="914378" lvl="1" indent="-31749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566" lvl="2" indent="-31749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754" lvl="3" indent="-31749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5943" lvl="4" indent="-31749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132" lvl="5" indent="-31749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320" lvl="6" indent="-31749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509" lvl="7" indent="-31749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697" lvl="8" indent="-31749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pPr>
              <a:defRPr/>
            </a:pPr>
            <a:endParaRPr dirty="0"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>
              <a:defRPr/>
            </a:pPr>
            <a:fld id="{00000000-1234-1234-1234-123412341234}" type="slidenum">
              <a:rPr lang="ru"/>
              <a:pPr>
                <a:defRPr/>
              </a:pPr>
              <a:t>‹#›</a:t>
            </a:fld>
            <a:endParaRPr lang="ru"/>
          </a:p>
        </p:txBody>
      </p:sp>
      <p:pic>
        <p:nvPicPr>
          <p:cNvPr id="2" name="Рисунок 1" descr="Изображение выглядит как Графика, Шрифт, снимок экрана, графический дизайн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B111EBC8-B90C-FB0E-9095-2FD3F6B1937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452200" y="353382"/>
            <a:ext cx="1359197" cy="316849"/>
          </a:xfrm>
          <a:prstGeom prst="rect">
            <a:avLst/>
          </a:prstGeom>
        </p:spPr>
      </p:pic>
      <p:cxnSp>
        <p:nvCxnSpPr>
          <p:cNvPr id="59" name="Прямая соединительная линия 58">
            <a:extLst>
              <a:ext uri="{FF2B5EF4-FFF2-40B4-BE49-F238E27FC236}">
                <a16:creationId xmlns:a16="http://schemas.microsoft.com/office/drawing/2014/main" id="{892FFE87-84FB-1D0C-85EA-3D8FAB883FA8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7178106" y="260690"/>
            <a:ext cx="0" cy="494196"/>
          </a:xfrm>
          <a:prstGeom prst="line">
            <a:avLst/>
          </a:prstGeom>
          <a:ln w="12700">
            <a:solidFill>
              <a:srgbClr val="697A9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6" name="Группа 195">
            <a:extLst>
              <a:ext uri="{FF2B5EF4-FFF2-40B4-BE49-F238E27FC236}">
                <a16:creationId xmlns:a16="http://schemas.microsoft.com/office/drawing/2014/main" id="{E402CF5F-3115-C864-8735-9CA54235346B}"/>
              </a:ext>
            </a:extLst>
          </p:cNvPr>
          <p:cNvGrpSpPr/>
          <p:nvPr userDrawn="1"/>
        </p:nvGrpSpPr>
        <p:grpSpPr>
          <a:xfrm flipH="1">
            <a:off x="606380" y="708761"/>
            <a:ext cx="3336142" cy="92249"/>
            <a:chOff x="1125606" y="603315"/>
            <a:chExt cx="1911723" cy="0"/>
          </a:xfrm>
        </p:grpSpPr>
        <p:cxnSp>
          <p:nvCxnSpPr>
            <p:cNvPr id="197" name="Прямая соединительная линия 196">
              <a:extLst>
                <a:ext uri="{FF2B5EF4-FFF2-40B4-BE49-F238E27FC236}">
                  <a16:creationId xmlns:a16="http://schemas.microsoft.com/office/drawing/2014/main" id="{7ECD95B1-D07E-D92F-ADC6-A86FF886895D}"/>
                </a:ext>
              </a:extLst>
            </p:cNvPr>
            <p:cNvCxnSpPr>
              <a:cxnSpLocks/>
            </p:cNvCxnSpPr>
            <p:nvPr/>
          </p:nvCxnSpPr>
          <p:spPr>
            <a:xfrm>
              <a:off x="1125606" y="603315"/>
              <a:ext cx="1055262" cy="0"/>
            </a:xfrm>
            <a:prstGeom prst="line">
              <a:avLst/>
            </a:prstGeom>
            <a:ln w="28575">
              <a:solidFill>
                <a:srgbClr val="98A8B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8" name="Прямая соединительная линия 197">
              <a:extLst>
                <a:ext uri="{FF2B5EF4-FFF2-40B4-BE49-F238E27FC236}">
                  <a16:creationId xmlns:a16="http://schemas.microsoft.com/office/drawing/2014/main" id="{57E2F6E8-91B4-DCFD-54DE-BBCDAA66D8F8}"/>
                </a:ext>
              </a:extLst>
            </p:cNvPr>
            <p:cNvCxnSpPr>
              <a:cxnSpLocks/>
            </p:cNvCxnSpPr>
            <p:nvPr/>
          </p:nvCxnSpPr>
          <p:spPr>
            <a:xfrm>
              <a:off x="2253425" y="603315"/>
              <a:ext cx="402611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9" name="Прямая соединительная линия 198">
              <a:extLst>
                <a:ext uri="{FF2B5EF4-FFF2-40B4-BE49-F238E27FC236}">
                  <a16:creationId xmlns:a16="http://schemas.microsoft.com/office/drawing/2014/main" id="{E3F02597-F662-EAC7-D052-B5187152393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736485" y="603315"/>
              <a:ext cx="300844" cy="0"/>
            </a:xfrm>
            <a:prstGeom prst="line">
              <a:avLst/>
            </a:prstGeom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27D400BB-7D09-EFD4-F2AE-553C8B504FCC}"/>
              </a:ext>
            </a:extLst>
          </p:cNvPr>
          <p:cNvSpPr/>
          <p:nvPr userDrawn="1"/>
        </p:nvSpPr>
        <p:spPr>
          <a:xfrm>
            <a:off x="0" y="343535"/>
            <a:ext cx="474612" cy="380560"/>
          </a:xfrm>
          <a:prstGeom prst="rect">
            <a:avLst/>
          </a:prstGeom>
          <a:solidFill>
            <a:srgbClr val="95A1B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5C02912-501C-6FFD-E02D-4DB500DD18C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444501" y="2100672"/>
            <a:ext cx="3466255" cy="3513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32117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 bwMode="auto"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 bwMode="auto"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"/>
              <a:pPr marL="0" lvl="0" indent="0" algn="r">
                <a:spcBef>
                  <a:spcPts val="0"/>
                </a:spcBef>
                <a:spcAft>
                  <a:spcPts val="0"/>
                </a:spcAft>
                <a:buNone/>
                <a:defRPr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2" r:id="rId1"/>
    <p:sldLayoutId id="2147483665" r:id="rId2"/>
    <p:sldLayoutId id="2147483664" r:id="rId3"/>
    <p:sldLayoutId id="2147483661" r:id="rId4"/>
    <p:sldLayoutId id="2147483666" r:id="rId5"/>
  </p:sldLayoutIdLst>
  <p:hf sldNum="0" hdr="0" ftr="0" dt="0"/>
  <p:txStyles>
    <p:title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titleStyle>
    <p:body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bodyStyle>
    <p:other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cxnSp>
        <p:nvCxn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9EAE9934-DD5F-DFC0-79BA-010DF0807CFF}"/>
              </a:ext>
            </a:extLst>
          </p:cNvPr>
          <p:cNvCxnSpPr>
            <a:cxnSpLocks/>
          </p:cNvCxnSpPr>
          <p:nvPr/>
        </p:nvCxnSpPr>
        <p:spPr bwMode="auto">
          <a:xfrm>
            <a:off x="433008" y="2057400"/>
            <a:ext cx="0" cy="1953946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Рисунок 3" descr="Изображение выглядит как Графика, Шрифт, логотип, символ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EA981C36-85ED-B558-ABDD-917CD397A3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428140" y="683785"/>
            <a:ext cx="2614813" cy="60963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D840A7F-97FE-18AF-5193-93F77A296AA9}"/>
              </a:ext>
            </a:extLst>
          </p:cNvPr>
          <p:cNvSpPr txBox="1"/>
          <p:nvPr/>
        </p:nvSpPr>
        <p:spPr bwMode="auto">
          <a:xfrm>
            <a:off x="345549" y="1427029"/>
            <a:ext cx="3584636" cy="4651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15000"/>
              </a:lnSpc>
            </a:pPr>
            <a:r>
              <a:rPr lang="ru-RU" sz="1100" dirty="0">
                <a:solidFill>
                  <a:schemeClr val="bg1"/>
                </a:solidFill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Корпоративный университет развития образования</a:t>
            </a:r>
          </a:p>
          <a:p>
            <a:pPr>
              <a:lnSpc>
                <a:spcPct val="115000"/>
              </a:lnSpc>
            </a:pPr>
            <a:r>
              <a:rPr lang="ru-RU" sz="1100" dirty="0">
                <a:solidFill>
                  <a:schemeClr val="bg1"/>
                </a:solidFill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Московской области (КУРО)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5E1E5E8-31E4-3D38-264B-85F737BA9CF5}"/>
              </a:ext>
            </a:extLst>
          </p:cNvPr>
          <p:cNvSpPr txBox="1"/>
          <p:nvPr/>
        </p:nvSpPr>
        <p:spPr bwMode="auto">
          <a:xfrm>
            <a:off x="428140" y="2025766"/>
            <a:ext cx="470001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2000" dirty="0">
                <a:solidFill>
                  <a:schemeClr val="bg1"/>
                </a:solidFill>
              </a:rPr>
              <a:t>Цифровая </a:t>
            </a:r>
            <a:r>
              <a:rPr lang="ru-RU" sz="2000" dirty="0" smtClean="0">
                <a:solidFill>
                  <a:schemeClr val="bg1"/>
                </a:solidFill>
              </a:rPr>
              <a:t>среда: </a:t>
            </a:r>
            <a:r>
              <a:rPr lang="ru-RU" sz="2000" dirty="0">
                <a:solidFill>
                  <a:schemeClr val="bg1"/>
                </a:solidFill>
              </a:rPr>
              <a:t>не запреты, а осознанное </a:t>
            </a:r>
            <a:r>
              <a:rPr lang="ru-RU" sz="2000" dirty="0" smtClean="0">
                <a:solidFill>
                  <a:schemeClr val="bg1"/>
                </a:solidFill>
              </a:rPr>
              <a:t>потребление. </a:t>
            </a:r>
            <a:endParaRPr lang="en-US" sz="2000" dirty="0" smtClean="0">
              <a:solidFill>
                <a:schemeClr val="bg1"/>
              </a:solidFill>
            </a:endParaRPr>
          </a:p>
          <a:p>
            <a:pPr>
              <a:defRPr/>
            </a:pPr>
            <a:r>
              <a:rPr lang="ru-RU" sz="2000" dirty="0" smtClean="0">
                <a:solidFill>
                  <a:schemeClr val="bg1"/>
                </a:solidFill>
              </a:rPr>
              <a:t>Техники </a:t>
            </a:r>
            <a:r>
              <a:rPr lang="ru-RU" sz="2000" dirty="0">
                <a:solidFill>
                  <a:schemeClr val="bg1"/>
                </a:solidFill>
              </a:rPr>
              <a:t>«цифрового минимализма</a:t>
            </a:r>
            <a:r>
              <a:rPr lang="ru-RU" sz="2000" dirty="0" smtClean="0">
                <a:solidFill>
                  <a:schemeClr val="bg1"/>
                </a:solidFill>
              </a:rPr>
              <a:t>».</a:t>
            </a:r>
            <a:endParaRPr lang="ru-RU" sz="2000" dirty="0">
              <a:solidFill>
                <a:schemeClr val="bg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E7F6A25-2B39-3DDD-24A6-87DF6833E99C}"/>
              </a:ext>
            </a:extLst>
          </p:cNvPr>
          <p:cNvSpPr txBox="1"/>
          <p:nvPr/>
        </p:nvSpPr>
        <p:spPr bwMode="auto">
          <a:xfrm>
            <a:off x="437877" y="3235027"/>
            <a:ext cx="4572000" cy="8145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400" dirty="0" smtClean="0">
                <a:solidFill>
                  <a:schemeClr val="bg1"/>
                </a:solidFill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Соколов Сергей Михайлович, клинический психолог, ведущий специалист отдела педагогической </a:t>
            </a:r>
            <a:r>
              <a:rPr lang="ru-RU" sz="1400" dirty="0" err="1" smtClean="0">
                <a:solidFill>
                  <a:schemeClr val="bg1"/>
                </a:solidFill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рискологии</a:t>
            </a:r>
            <a:r>
              <a:rPr lang="ru-RU" sz="1400" dirty="0" smtClean="0">
                <a:solidFill>
                  <a:schemeClr val="bg1"/>
                </a:solidFill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 ЦСПС КУРО</a:t>
            </a:r>
            <a:endParaRPr lang="ru-RU" sz="1400" dirty="0">
              <a:solidFill>
                <a:schemeClr val="bg1"/>
              </a:solidFill>
              <a:effectLst/>
              <a:latin typeface="+mn-lt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0961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81427"/>
            <a:ext cx="9050215" cy="4262073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0103" y="1298577"/>
            <a:ext cx="3427772" cy="3427772"/>
          </a:xfrm>
          <a:prstGeom prst="rect">
            <a:avLst/>
          </a:prstGeom>
        </p:spPr>
      </p:pic>
      <p:sp>
        <p:nvSpPr>
          <p:cNvPr id="14" name="Text 2"/>
          <p:cNvSpPr/>
          <p:nvPr/>
        </p:nvSpPr>
        <p:spPr>
          <a:xfrm>
            <a:off x="444412" y="2463233"/>
            <a:ext cx="4526174" cy="153636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ts val="2000"/>
              </a:lnSpc>
              <a:buNone/>
            </a:pPr>
            <a:r>
              <a:rPr lang="ru-RU" sz="1400" dirty="0" smtClean="0">
                <a:solidFill>
                  <a:srgbClr val="000000"/>
                </a:solidFill>
              </a:rPr>
              <a:t>Статистика неумолима: </a:t>
            </a:r>
            <a:r>
              <a:rPr lang="en-US" sz="1400" dirty="0" smtClean="0">
                <a:solidFill>
                  <a:srgbClr val="000000"/>
                </a:solidFill>
              </a:rPr>
              <a:t>80</a:t>
            </a:r>
            <a:r>
              <a:rPr lang="en-US" sz="1400" dirty="0">
                <a:solidFill>
                  <a:srgbClr val="000000"/>
                </a:solidFill>
              </a:rPr>
              <a:t>% </a:t>
            </a:r>
            <a:r>
              <a:rPr lang="ru-RU" dirty="0" smtClean="0"/>
              <a:t>подростков</a:t>
            </a:r>
            <a:r>
              <a:rPr lang="en-US" sz="1400" dirty="0" smtClean="0">
                <a:solidFill>
                  <a:srgbClr val="000000"/>
                </a:solidFill>
              </a:rPr>
              <a:t> </a:t>
            </a:r>
            <a:r>
              <a:rPr lang="en-US" sz="1400" dirty="0">
                <a:solidFill>
                  <a:srgbClr val="000000"/>
                </a:solidFill>
              </a:rPr>
              <a:t>проверяют смартфон в первые 5 минут после пробуждения. </a:t>
            </a:r>
            <a:r>
              <a:rPr lang="en-US" sz="1400" dirty="0" err="1" smtClean="0">
                <a:solidFill>
                  <a:srgbClr val="000000"/>
                </a:solidFill>
              </a:rPr>
              <a:t>Это</a:t>
            </a:r>
            <a:r>
              <a:rPr lang="en-US" sz="1400" dirty="0" smtClean="0">
                <a:solidFill>
                  <a:srgbClr val="000000"/>
                </a:solidFill>
              </a:rPr>
              <a:t> </a:t>
            </a:r>
            <a:r>
              <a:rPr lang="en-US" sz="1400" dirty="0">
                <a:solidFill>
                  <a:srgbClr val="000000"/>
                </a:solidFill>
              </a:rPr>
              <a:t>не </a:t>
            </a:r>
            <a:r>
              <a:rPr lang="en-US" sz="1400" dirty="0" err="1">
                <a:solidFill>
                  <a:srgbClr val="000000"/>
                </a:solidFill>
              </a:rPr>
              <a:t>делает</a:t>
            </a:r>
            <a:r>
              <a:rPr lang="en-US" sz="1400" dirty="0">
                <a:solidFill>
                  <a:srgbClr val="000000"/>
                </a:solidFill>
              </a:rPr>
              <a:t> </a:t>
            </a:r>
            <a:r>
              <a:rPr lang="ru-RU" dirty="0" smtClean="0"/>
              <a:t>их</a:t>
            </a:r>
            <a:r>
              <a:rPr lang="en-US" sz="1400" dirty="0" smtClean="0">
                <a:solidFill>
                  <a:srgbClr val="000000"/>
                </a:solidFill>
              </a:rPr>
              <a:t> </a:t>
            </a:r>
            <a:r>
              <a:rPr lang="en-US" sz="1400" dirty="0">
                <a:solidFill>
                  <a:srgbClr val="000000"/>
                </a:solidFill>
              </a:rPr>
              <a:t>«слабыми» или «зависимыми» в плохом смысле слова. Это </a:t>
            </a:r>
            <a:r>
              <a:rPr lang="en-US" sz="1400" dirty="0" err="1">
                <a:solidFill>
                  <a:srgbClr val="000000"/>
                </a:solidFill>
              </a:rPr>
              <a:t>делает</a:t>
            </a:r>
            <a:r>
              <a:rPr lang="en-US" sz="1400" dirty="0">
                <a:solidFill>
                  <a:srgbClr val="000000"/>
                </a:solidFill>
              </a:rPr>
              <a:t> </a:t>
            </a:r>
            <a:r>
              <a:rPr lang="ru-RU" dirty="0" smtClean="0"/>
              <a:t>их</a:t>
            </a:r>
            <a:r>
              <a:rPr lang="en-US" sz="1400" dirty="0" smtClean="0">
                <a:solidFill>
                  <a:srgbClr val="000000"/>
                </a:solidFill>
              </a:rPr>
              <a:t> </a:t>
            </a:r>
            <a:r>
              <a:rPr lang="en-US" sz="1400" b="1" dirty="0" err="1" smtClean="0">
                <a:solidFill>
                  <a:srgbClr val="000000"/>
                </a:solidFill>
              </a:rPr>
              <a:t>адаптивными</a:t>
            </a:r>
            <a:endParaRPr lang="en-US" sz="1400" dirty="0"/>
          </a:p>
        </p:txBody>
      </p:sp>
      <p:sp>
        <p:nvSpPr>
          <p:cNvPr id="15" name="Text 1"/>
          <p:cNvSpPr/>
          <p:nvPr/>
        </p:nvSpPr>
        <p:spPr>
          <a:xfrm>
            <a:off x="444412" y="1624661"/>
            <a:ext cx="5985164" cy="8385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000000"/>
                </a:solidFill>
              </a:rPr>
              <a:t>Введение в </a:t>
            </a:r>
            <a:r>
              <a:rPr lang="en-US" sz="1600" b="1" dirty="0" err="1">
                <a:solidFill>
                  <a:srgbClr val="000000"/>
                </a:solidFill>
              </a:rPr>
              <a:t>цифровую</a:t>
            </a:r>
            <a:r>
              <a:rPr lang="en-US" sz="1600" b="1" dirty="0">
                <a:solidFill>
                  <a:srgbClr val="000000"/>
                </a:solidFill>
              </a:rPr>
              <a:t> </a:t>
            </a:r>
            <a:r>
              <a:rPr lang="en-US" sz="1600" b="1" dirty="0" err="1" smtClean="0">
                <a:solidFill>
                  <a:srgbClr val="000000"/>
                </a:solidFill>
              </a:rPr>
              <a:t>среду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569107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0"/>
          <p:cNvSpPr/>
          <p:nvPr/>
        </p:nvSpPr>
        <p:spPr>
          <a:xfrm>
            <a:off x="165189" y="1219147"/>
            <a:ext cx="6446627" cy="58189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200" b="1" dirty="0">
                <a:solidFill>
                  <a:srgbClr val="000000"/>
                </a:solidFill>
              </a:rPr>
              <a:t>Цифровая зависимость и нейробиология</a:t>
            </a:r>
            <a:endParaRPr lang="en-US" sz="2200" dirty="0"/>
          </a:p>
        </p:txBody>
      </p:sp>
      <p:sp>
        <p:nvSpPr>
          <p:cNvPr id="15" name="Text 1"/>
          <p:cNvSpPr/>
          <p:nvPr/>
        </p:nvSpPr>
        <p:spPr>
          <a:xfrm>
            <a:off x="4135447" y="2089905"/>
            <a:ext cx="4492737" cy="6816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400" dirty="0" smtClean="0">
                <a:solidFill>
                  <a:srgbClr val="000000"/>
                </a:solidFill>
              </a:rPr>
              <a:t>Давайте </a:t>
            </a:r>
            <a:r>
              <a:rPr lang="en-US" sz="1400" dirty="0">
                <a:solidFill>
                  <a:srgbClr val="000000"/>
                </a:solidFill>
              </a:rPr>
              <a:t>разберёмся, что стоит </a:t>
            </a:r>
            <a:r>
              <a:rPr lang="en-US" sz="1400" dirty="0" err="1">
                <a:solidFill>
                  <a:srgbClr val="000000"/>
                </a:solidFill>
              </a:rPr>
              <a:t>за</a:t>
            </a:r>
            <a:r>
              <a:rPr lang="en-US" sz="1400" dirty="0">
                <a:solidFill>
                  <a:srgbClr val="000000"/>
                </a:solidFill>
              </a:rPr>
              <a:t> </a:t>
            </a:r>
            <a:r>
              <a:rPr lang="en-US" sz="1400" dirty="0" smtClean="0">
                <a:solidFill>
                  <a:srgbClr val="000000"/>
                </a:solidFill>
              </a:rPr>
              <a:t>термином</a:t>
            </a:r>
            <a:r>
              <a:rPr lang="ru-RU" sz="1400" dirty="0" smtClean="0">
                <a:solidFill>
                  <a:srgbClr val="000000"/>
                </a:solidFill>
              </a:rPr>
              <a:t> «</a:t>
            </a:r>
            <a:r>
              <a:rPr lang="ru-RU" dirty="0"/>
              <a:t>ц</a:t>
            </a:r>
            <a:r>
              <a:rPr lang="ru-RU" sz="1400" dirty="0" smtClean="0">
                <a:solidFill>
                  <a:srgbClr val="000000"/>
                </a:solidFill>
              </a:rPr>
              <a:t>ифровая зависимость»</a:t>
            </a:r>
            <a:r>
              <a:rPr lang="en-US" sz="1400" dirty="0" smtClean="0">
                <a:solidFill>
                  <a:srgbClr val="000000"/>
                </a:solidFill>
              </a:rPr>
              <a:t> </a:t>
            </a:r>
            <a:r>
              <a:rPr lang="en-US" sz="1400" dirty="0">
                <a:solidFill>
                  <a:srgbClr val="000000"/>
                </a:solidFill>
              </a:rPr>
              <a:t>с точки зрения нейробиологии.</a:t>
            </a:r>
            <a:endParaRPr lang="en-US" sz="1400" dirty="0"/>
          </a:p>
        </p:txBody>
      </p:sp>
      <p:sp>
        <p:nvSpPr>
          <p:cNvPr id="16" name="Text 2"/>
          <p:cNvSpPr/>
          <p:nvPr/>
        </p:nvSpPr>
        <p:spPr>
          <a:xfrm>
            <a:off x="4135447" y="3296390"/>
            <a:ext cx="4879977" cy="931025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400" dirty="0">
                <a:solidFill>
                  <a:srgbClr val="000000"/>
                </a:solidFill>
              </a:rPr>
              <a:t>Наш мозг — это машина, которая ищет награду. </a:t>
            </a:r>
            <a:r>
              <a:rPr lang="en-US" sz="1400" b="1" dirty="0">
                <a:solidFill>
                  <a:srgbClr val="000000"/>
                </a:solidFill>
              </a:rPr>
              <a:t>Дофамин</a:t>
            </a:r>
            <a:r>
              <a:rPr lang="en-US" sz="1400" dirty="0">
                <a:solidFill>
                  <a:srgbClr val="000000"/>
                </a:solidFill>
              </a:rPr>
              <a:t> — нейромедиатор, который отвечает за предвкушение удовольствия. Чрезмерное использование цифровых устройств может привести к повышению уровня дофамина и закреплению поведенческих паттернов, способствующих </a:t>
            </a:r>
            <a:r>
              <a:rPr lang="en-US" sz="1400" dirty="0" err="1">
                <a:solidFill>
                  <a:srgbClr val="000000"/>
                </a:solidFill>
              </a:rPr>
              <a:t>формированию</a:t>
            </a:r>
            <a:r>
              <a:rPr lang="en-US" sz="1400" dirty="0">
                <a:solidFill>
                  <a:srgbClr val="000000"/>
                </a:solidFill>
              </a:rPr>
              <a:t> </a:t>
            </a:r>
            <a:r>
              <a:rPr lang="ru-RU" sz="1400" dirty="0" smtClean="0">
                <a:solidFill>
                  <a:srgbClr val="000000"/>
                </a:solidFill>
              </a:rPr>
              <a:t>цифровой </a:t>
            </a:r>
            <a:r>
              <a:rPr lang="en-US" sz="1400" dirty="0" err="1" smtClean="0">
                <a:solidFill>
                  <a:srgbClr val="000000"/>
                </a:solidFill>
              </a:rPr>
              <a:t>зависимости</a:t>
            </a:r>
            <a:r>
              <a:rPr lang="ru-RU" sz="1400" dirty="0" smtClean="0">
                <a:solidFill>
                  <a:srgbClr val="000000"/>
                </a:solidFill>
              </a:rPr>
              <a:t> у подростков.</a:t>
            </a:r>
            <a:endParaRPr lang="en-US" sz="1400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98" y="1801037"/>
            <a:ext cx="3871636" cy="2815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616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044" y="1066801"/>
            <a:ext cx="2307698" cy="3915507"/>
          </a:xfrm>
          <a:prstGeom prst="rect">
            <a:avLst/>
          </a:prstGeom>
        </p:spPr>
      </p:pic>
      <p:sp>
        <p:nvSpPr>
          <p:cNvPr id="16" name="Text 2"/>
          <p:cNvSpPr/>
          <p:nvPr/>
        </p:nvSpPr>
        <p:spPr>
          <a:xfrm>
            <a:off x="2980914" y="1835070"/>
            <a:ext cx="5818909" cy="192855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400" dirty="0">
                <a:solidFill>
                  <a:srgbClr val="000000"/>
                </a:solidFill>
              </a:rPr>
              <a:t>Сейчас </a:t>
            </a:r>
            <a:r>
              <a:rPr lang="en-US" sz="1400" dirty="0" err="1">
                <a:solidFill>
                  <a:srgbClr val="000000"/>
                </a:solidFill>
              </a:rPr>
              <a:t>же</a:t>
            </a:r>
            <a:r>
              <a:rPr lang="en-US" sz="1400" dirty="0">
                <a:solidFill>
                  <a:srgbClr val="000000"/>
                </a:solidFill>
              </a:rPr>
              <a:t> </a:t>
            </a:r>
            <a:r>
              <a:rPr lang="en-US" sz="1400" dirty="0" smtClean="0">
                <a:solidFill>
                  <a:srgbClr val="000000"/>
                </a:solidFill>
              </a:rPr>
              <a:t> </a:t>
            </a:r>
            <a:r>
              <a:rPr lang="en-US" sz="1400" dirty="0">
                <a:solidFill>
                  <a:srgbClr val="000000"/>
                </a:solidFill>
              </a:rPr>
              <a:t>в кармане лежит «дофаминовая кнопка». </a:t>
            </a:r>
            <a:r>
              <a:rPr lang="ru-RU" dirty="0" smtClean="0"/>
              <a:t>Подросток</a:t>
            </a:r>
            <a:r>
              <a:rPr lang="en-US" sz="1400" dirty="0" smtClean="0">
                <a:solidFill>
                  <a:srgbClr val="000000"/>
                </a:solidFill>
              </a:rPr>
              <a:t> </a:t>
            </a:r>
            <a:r>
              <a:rPr lang="en-US" sz="1400" dirty="0" err="1" smtClean="0">
                <a:solidFill>
                  <a:srgbClr val="000000"/>
                </a:solidFill>
              </a:rPr>
              <a:t>берёт</a:t>
            </a:r>
            <a:r>
              <a:rPr lang="en-US" sz="1400" dirty="0" smtClean="0">
                <a:solidFill>
                  <a:srgbClr val="000000"/>
                </a:solidFill>
              </a:rPr>
              <a:t> </a:t>
            </a:r>
            <a:r>
              <a:rPr lang="en-US" sz="1400" dirty="0">
                <a:solidFill>
                  <a:srgbClr val="000000"/>
                </a:solidFill>
              </a:rPr>
              <a:t>телефон, </a:t>
            </a:r>
            <a:r>
              <a:rPr lang="ru-RU" dirty="0" smtClean="0"/>
              <a:t>прокручивает</a:t>
            </a:r>
            <a:r>
              <a:rPr lang="en-US" sz="1400" dirty="0" smtClean="0">
                <a:solidFill>
                  <a:srgbClr val="000000"/>
                </a:solidFill>
              </a:rPr>
              <a:t> </a:t>
            </a:r>
            <a:r>
              <a:rPr lang="en-US" sz="1400" dirty="0">
                <a:solidFill>
                  <a:srgbClr val="000000"/>
                </a:solidFill>
              </a:rPr>
              <a:t>ленту, и с вероятностью 50% </a:t>
            </a:r>
            <a:r>
              <a:rPr lang="en-US" sz="1400" dirty="0" err="1" smtClean="0">
                <a:solidFill>
                  <a:srgbClr val="000000"/>
                </a:solidFill>
              </a:rPr>
              <a:t>находит</a:t>
            </a:r>
            <a:r>
              <a:rPr lang="en-US" sz="1400" dirty="0" smtClean="0">
                <a:solidFill>
                  <a:srgbClr val="000000"/>
                </a:solidFill>
              </a:rPr>
              <a:t> </a:t>
            </a:r>
            <a:r>
              <a:rPr lang="en-US" sz="1400" dirty="0">
                <a:solidFill>
                  <a:srgbClr val="000000"/>
                </a:solidFill>
              </a:rPr>
              <a:t>что-то интересное. Эта </a:t>
            </a:r>
            <a:r>
              <a:rPr lang="en-US" sz="1400" b="1" dirty="0">
                <a:solidFill>
                  <a:srgbClr val="000000"/>
                </a:solidFill>
              </a:rPr>
              <a:t>вариативность</a:t>
            </a:r>
            <a:r>
              <a:rPr lang="en-US" sz="1400" dirty="0">
                <a:solidFill>
                  <a:srgbClr val="000000"/>
                </a:solidFill>
              </a:rPr>
              <a:t> («то пусто, то густо») — самый мощный механизм закрепления привычки, </a:t>
            </a:r>
            <a:r>
              <a:rPr lang="en-US" sz="1400" dirty="0" err="1" smtClean="0">
                <a:solidFill>
                  <a:srgbClr val="000000"/>
                </a:solidFill>
              </a:rPr>
              <a:t>известн</a:t>
            </a:r>
            <a:r>
              <a:rPr lang="ru-RU" sz="1400" dirty="0" smtClean="0">
                <a:solidFill>
                  <a:srgbClr val="000000"/>
                </a:solidFill>
              </a:rPr>
              <a:t>ой в</a:t>
            </a:r>
            <a:r>
              <a:rPr lang="en-US" sz="1400" dirty="0" smtClean="0">
                <a:solidFill>
                  <a:srgbClr val="000000"/>
                </a:solidFill>
              </a:rPr>
              <a:t> </a:t>
            </a:r>
            <a:r>
              <a:rPr lang="en-US" sz="1400" dirty="0">
                <a:solidFill>
                  <a:srgbClr val="000000"/>
                </a:solidFill>
              </a:rPr>
              <a:t>психологии. Проблема не в том, </a:t>
            </a:r>
            <a:r>
              <a:rPr lang="en-US" sz="1400" dirty="0" err="1">
                <a:solidFill>
                  <a:srgbClr val="000000"/>
                </a:solidFill>
              </a:rPr>
              <a:t>что</a:t>
            </a:r>
            <a:r>
              <a:rPr lang="en-US" sz="1400" dirty="0">
                <a:solidFill>
                  <a:srgbClr val="000000"/>
                </a:solidFill>
              </a:rPr>
              <a:t> </a:t>
            </a:r>
            <a:r>
              <a:rPr lang="ru-RU" dirty="0" smtClean="0"/>
              <a:t>подростки</a:t>
            </a:r>
            <a:r>
              <a:rPr lang="en-US" sz="1400" dirty="0" smtClean="0">
                <a:solidFill>
                  <a:srgbClr val="000000"/>
                </a:solidFill>
              </a:rPr>
              <a:t> </a:t>
            </a:r>
            <a:r>
              <a:rPr lang="en-US" sz="1400" dirty="0" err="1" smtClean="0">
                <a:solidFill>
                  <a:srgbClr val="000000"/>
                </a:solidFill>
              </a:rPr>
              <a:t>получа</a:t>
            </a:r>
            <a:r>
              <a:rPr lang="ru-RU" sz="1400" dirty="0" smtClean="0">
                <a:solidFill>
                  <a:srgbClr val="000000"/>
                </a:solidFill>
              </a:rPr>
              <a:t>ют</a:t>
            </a:r>
            <a:r>
              <a:rPr lang="en-US" sz="1400" dirty="0" smtClean="0">
                <a:solidFill>
                  <a:srgbClr val="000000"/>
                </a:solidFill>
              </a:rPr>
              <a:t> </a:t>
            </a:r>
            <a:r>
              <a:rPr lang="en-US" sz="1400" dirty="0">
                <a:solidFill>
                  <a:srgbClr val="000000"/>
                </a:solidFill>
              </a:rPr>
              <a:t>удовольствие. Проблема в том, </a:t>
            </a:r>
            <a:r>
              <a:rPr lang="en-US" sz="1400" dirty="0" err="1">
                <a:solidFill>
                  <a:srgbClr val="000000"/>
                </a:solidFill>
              </a:rPr>
              <a:t>что</a:t>
            </a:r>
            <a:r>
              <a:rPr lang="en-US" sz="1400" dirty="0">
                <a:solidFill>
                  <a:srgbClr val="000000"/>
                </a:solidFill>
              </a:rPr>
              <a:t> </a:t>
            </a:r>
            <a:r>
              <a:rPr lang="ru-RU" dirty="0" smtClean="0"/>
              <a:t>они</a:t>
            </a:r>
            <a:r>
              <a:rPr lang="en-US" sz="1400" dirty="0" smtClean="0">
                <a:solidFill>
                  <a:srgbClr val="000000"/>
                </a:solidFill>
              </a:rPr>
              <a:t> </a:t>
            </a:r>
            <a:r>
              <a:rPr lang="en-US" sz="1400" dirty="0" err="1" smtClean="0">
                <a:solidFill>
                  <a:srgbClr val="000000"/>
                </a:solidFill>
              </a:rPr>
              <a:t>теря</a:t>
            </a:r>
            <a:r>
              <a:rPr lang="ru-RU" sz="1400" dirty="0" smtClean="0">
                <a:solidFill>
                  <a:srgbClr val="000000"/>
                </a:solidFill>
              </a:rPr>
              <a:t>ют</a:t>
            </a:r>
            <a:r>
              <a:rPr lang="en-US" sz="1400" dirty="0" smtClean="0">
                <a:solidFill>
                  <a:srgbClr val="000000"/>
                </a:solidFill>
              </a:rPr>
              <a:t> </a:t>
            </a:r>
            <a:r>
              <a:rPr lang="en-US" sz="1400" dirty="0" err="1">
                <a:solidFill>
                  <a:srgbClr val="000000"/>
                </a:solidFill>
              </a:rPr>
              <a:t>контроль</a:t>
            </a:r>
            <a:r>
              <a:rPr lang="en-US" sz="1400" dirty="0">
                <a:solidFill>
                  <a:srgbClr val="000000"/>
                </a:solidFill>
              </a:rPr>
              <a:t> </a:t>
            </a:r>
            <a:r>
              <a:rPr lang="en-US" sz="1400" dirty="0" err="1" smtClean="0">
                <a:solidFill>
                  <a:srgbClr val="000000"/>
                </a:solidFill>
              </a:rPr>
              <a:t>над</a:t>
            </a:r>
            <a:r>
              <a:rPr lang="ru-RU" sz="1400" dirty="0" smtClean="0">
                <a:solidFill>
                  <a:srgbClr val="000000"/>
                </a:solidFill>
              </a:rPr>
              <a:t> собственным</a:t>
            </a:r>
            <a:r>
              <a:rPr lang="en-US" sz="1400" dirty="0" smtClean="0">
                <a:solidFill>
                  <a:srgbClr val="000000"/>
                </a:solidFill>
              </a:rPr>
              <a:t> </a:t>
            </a:r>
            <a:r>
              <a:rPr lang="en-US" sz="1400" dirty="0">
                <a:solidFill>
                  <a:srgbClr val="000000"/>
                </a:solidFill>
              </a:rPr>
              <a:t>вниманием.</a:t>
            </a:r>
            <a:endParaRPr lang="en-US" sz="1400" dirty="0"/>
          </a:p>
        </p:txBody>
      </p:sp>
      <p:sp>
        <p:nvSpPr>
          <p:cNvPr id="17" name="Text 1"/>
          <p:cNvSpPr/>
          <p:nvPr/>
        </p:nvSpPr>
        <p:spPr>
          <a:xfrm>
            <a:off x="2980916" y="1065182"/>
            <a:ext cx="5985164" cy="98090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200" b="1" dirty="0">
                <a:solidFill>
                  <a:srgbClr val="000000"/>
                </a:solidFill>
              </a:rPr>
              <a:t>Вариативность и потеря контроля над вниманием</a:t>
            </a:r>
            <a:endParaRPr lang="en-US" sz="2200" dirty="0"/>
          </a:p>
        </p:txBody>
      </p:sp>
      <p:sp>
        <p:nvSpPr>
          <p:cNvPr id="19" name="Text 3"/>
          <p:cNvSpPr/>
          <p:nvPr/>
        </p:nvSpPr>
        <p:spPr>
          <a:xfrm>
            <a:off x="2980914" y="3763623"/>
            <a:ext cx="5818909" cy="931025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>
              <a:lnSpc>
                <a:spcPts val="2000"/>
              </a:lnSpc>
            </a:pPr>
            <a:r>
              <a:rPr lang="ru-RU" sz="1800" b="1" dirty="0">
                <a:solidFill>
                  <a:srgbClr val="FF0000"/>
                </a:solidFill>
              </a:rPr>
              <a:t>‼️</a:t>
            </a:r>
            <a:r>
              <a:rPr lang="ru-RU" dirty="0" smtClean="0"/>
              <a:t> </a:t>
            </a:r>
            <a:r>
              <a:rPr lang="en-US" sz="1400" dirty="0" err="1" smtClean="0">
                <a:solidFill>
                  <a:srgbClr val="000000"/>
                </a:solidFill>
              </a:rPr>
              <a:t>Постоянное</a:t>
            </a:r>
            <a:r>
              <a:rPr lang="en-US" sz="1400" dirty="0" smtClean="0">
                <a:solidFill>
                  <a:srgbClr val="000000"/>
                </a:solidFill>
              </a:rPr>
              <a:t> </a:t>
            </a:r>
            <a:r>
              <a:rPr lang="en-US" sz="1400" dirty="0">
                <a:solidFill>
                  <a:srgbClr val="000000"/>
                </a:solidFill>
              </a:rPr>
              <a:t>использование этого механизма приводит к тому, </a:t>
            </a:r>
            <a:r>
              <a:rPr lang="en-US" sz="1400" dirty="0" err="1">
                <a:solidFill>
                  <a:srgbClr val="000000"/>
                </a:solidFill>
              </a:rPr>
              <a:t>что</a:t>
            </a:r>
            <a:r>
              <a:rPr lang="en-US" sz="1400" dirty="0">
                <a:solidFill>
                  <a:srgbClr val="000000"/>
                </a:solidFill>
              </a:rPr>
              <a:t> </a:t>
            </a:r>
            <a:r>
              <a:rPr lang="ru-RU" dirty="0" smtClean="0"/>
              <a:t>подростковое</a:t>
            </a:r>
            <a:r>
              <a:rPr lang="en-US" sz="1400" dirty="0" smtClean="0">
                <a:solidFill>
                  <a:srgbClr val="000000"/>
                </a:solidFill>
              </a:rPr>
              <a:t> </a:t>
            </a:r>
            <a:r>
              <a:rPr lang="en-US" sz="1400" dirty="0">
                <a:solidFill>
                  <a:srgbClr val="000000"/>
                </a:solidFill>
              </a:rPr>
              <a:t>внимание становится рассеянным, и </a:t>
            </a:r>
            <a:r>
              <a:rPr lang="ru-RU" dirty="0" smtClean="0"/>
              <a:t>они</a:t>
            </a:r>
            <a:r>
              <a:rPr lang="en-US" sz="1400" dirty="0" smtClean="0">
                <a:solidFill>
                  <a:srgbClr val="000000"/>
                </a:solidFill>
              </a:rPr>
              <a:t> </a:t>
            </a:r>
            <a:r>
              <a:rPr lang="en-US" sz="1400" dirty="0" err="1" smtClean="0">
                <a:solidFill>
                  <a:srgbClr val="000000"/>
                </a:solidFill>
              </a:rPr>
              <a:t>теря</a:t>
            </a:r>
            <a:r>
              <a:rPr lang="ru-RU" sz="1400" dirty="0" smtClean="0">
                <a:solidFill>
                  <a:srgbClr val="000000"/>
                </a:solidFill>
              </a:rPr>
              <a:t>ют</a:t>
            </a:r>
            <a:r>
              <a:rPr lang="en-US" sz="1400" dirty="0" smtClean="0">
                <a:solidFill>
                  <a:srgbClr val="000000"/>
                </a:solidFill>
              </a:rPr>
              <a:t> </a:t>
            </a:r>
            <a:r>
              <a:rPr lang="en-US" sz="1400" dirty="0">
                <a:solidFill>
                  <a:srgbClr val="000000"/>
                </a:solidFill>
              </a:rPr>
              <a:t>способность концентрироваться на важных задачах.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332971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0"/>
          <p:cNvSpPr/>
          <p:nvPr/>
        </p:nvSpPr>
        <p:spPr>
          <a:xfrm>
            <a:off x="200359" y="1148809"/>
            <a:ext cx="5567396" cy="58189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200" b="1" dirty="0">
                <a:solidFill>
                  <a:srgbClr val="000000"/>
                </a:solidFill>
              </a:rPr>
              <a:t>Философия цифрового минимализма</a:t>
            </a:r>
            <a:endParaRPr lang="en-US" sz="2200" dirty="0"/>
          </a:p>
        </p:txBody>
      </p:sp>
      <p:sp>
        <p:nvSpPr>
          <p:cNvPr id="8" name="Text 1"/>
          <p:cNvSpPr/>
          <p:nvPr/>
        </p:nvSpPr>
        <p:spPr>
          <a:xfrm>
            <a:off x="4041058" y="2191177"/>
            <a:ext cx="4544849" cy="118040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400" dirty="0">
                <a:solidFill>
                  <a:srgbClr val="000000"/>
                </a:solidFill>
              </a:rPr>
              <a:t>В 2019 году Кэл Ньюпорт, профессор информатики, выпустил книгу «</a:t>
            </a:r>
            <a:r>
              <a:rPr lang="en-US" sz="1400" b="1" dirty="0">
                <a:solidFill>
                  <a:srgbClr val="000000"/>
                </a:solidFill>
              </a:rPr>
              <a:t>Цифровой минимализм</a:t>
            </a:r>
            <a:r>
              <a:rPr lang="en-US" sz="1400" dirty="0">
                <a:solidFill>
                  <a:srgbClr val="000000"/>
                </a:solidFill>
              </a:rPr>
              <a:t>». Его идея проста и гениальна: «Цифровой минимализм — это философия использования технологий, при которой вы фокусируетесь на небольшом количестве тщательно отобранных инструментов, поддерживающих ваши глубокие ценности, и с радостью игнорируете всё остальное».</a:t>
            </a:r>
            <a:endParaRPr lang="en-US" sz="1400" dirty="0"/>
          </a:p>
        </p:txBody>
      </p:sp>
      <p:sp>
        <p:nvSpPr>
          <p:cNvPr id="9" name="Text 2"/>
          <p:cNvSpPr/>
          <p:nvPr/>
        </p:nvSpPr>
        <p:spPr>
          <a:xfrm>
            <a:off x="4041058" y="4023538"/>
            <a:ext cx="4826201" cy="6816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400" dirty="0">
                <a:solidFill>
                  <a:srgbClr val="000000"/>
                </a:solidFill>
              </a:rPr>
              <a:t>Такой подход помогает </a:t>
            </a:r>
            <a:r>
              <a:rPr lang="en-US" sz="1400" dirty="0" err="1">
                <a:solidFill>
                  <a:srgbClr val="000000"/>
                </a:solidFill>
              </a:rPr>
              <a:t>снизить</a:t>
            </a:r>
            <a:r>
              <a:rPr lang="en-US" sz="1400" dirty="0">
                <a:solidFill>
                  <a:srgbClr val="000000"/>
                </a:solidFill>
              </a:rPr>
              <a:t> </a:t>
            </a:r>
            <a:r>
              <a:rPr lang="ru-RU" sz="1400" dirty="0" smtClean="0">
                <a:solidFill>
                  <a:srgbClr val="000000"/>
                </a:solidFill>
              </a:rPr>
              <a:t>у подростков </a:t>
            </a:r>
            <a:r>
              <a:rPr lang="en-US" sz="1400" dirty="0" err="1" smtClean="0">
                <a:solidFill>
                  <a:srgbClr val="000000"/>
                </a:solidFill>
              </a:rPr>
              <a:t>уровень</a:t>
            </a:r>
            <a:r>
              <a:rPr lang="en-US" sz="1400" dirty="0" smtClean="0">
                <a:solidFill>
                  <a:srgbClr val="000000"/>
                </a:solidFill>
              </a:rPr>
              <a:t> </a:t>
            </a:r>
            <a:r>
              <a:rPr lang="en-US" sz="1400" dirty="0">
                <a:solidFill>
                  <a:srgbClr val="000000"/>
                </a:solidFill>
              </a:rPr>
              <a:t>информационного шума и </a:t>
            </a:r>
            <a:r>
              <a:rPr lang="en-US" sz="1400" dirty="0" err="1">
                <a:solidFill>
                  <a:srgbClr val="000000"/>
                </a:solidFill>
              </a:rPr>
              <a:t>повысить</a:t>
            </a:r>
            <a:r>
              <a:rPr lang="en-US" sz="1400" dirty="0">
                <a:solidFill>
                  <a:srgbClr val="000000"/>
                </a:solidFill>
              </a:rPr>
              <a:t> </a:t>
            </a:r>
            <a:r>
              <a:rPr lang="en-US" sz="1400" dirty="0" err="1" smtClean="0">
                <a:solidFill>
                  <a:srgbClr val="000000"/>
                </a:solidFill>
              </a:rPr>
              <a:t>продуктивность</a:t>
            </a:r>
            <a:r>
              <a:rPr lang="ru-RU" sz="1400" dirty="0" smtClean="0">
                <a:solidFill>
                  <a:srgbClr val="000000"/>
                </a:solidFill>
              </a:rPr>
              <a:t> деятельности</a:t>
            </a:r>
            <a:r>
              <a:rPr lang="en-US" sz="1400" dirty="0" smtClean="0">
                <a:solidFill>
                  <a:srgbClr val="000000"/>
                </a:solidFill>
              </a:rPr>
              <a:t> </a:t>
            </a:r>
            <a:r>
              <a:rPr lang="en-US" sz="1400" dirty="0">
                <a:solidFill>
                  <a:srgbClr val="000000"/>
                </a:solidFill>
              </a:rPr>
              <a:t>в условиях современного цифрового мира.</a:t>
            </a:r>
            <a:endParaRPr lang="en-US" sz="1400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0724" y="1730700"/>
            <a:ext cx="2442411" cy="3159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6040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627" y="1059542"/>
            <a:ext cx="2115482" cy="3869525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4572000" y="4487909"/>
            <a:ext cx="4572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>
                <a:latin typeface="Google Sans"/>
              </a:rPr>
              <a:t>FOMO</a:t>
            </a:r>
            <a:r>
              <a:rPr lang="ru-RU" dirty="0"/>
              <a:t> (от англ. </a:t>
            </a:r>
            <a:r>
              <a:rPr lang="ru-RU" i="1" dirty="0" err="1">
                <a:latin typeface="Google Sans"/>
              </a:rPr>
              <a:t>Fear</a:t>
            </a:r>
            <a:r>
              <a:rPr lang="ru-RU" i="1" dirty="0">
                <a:latin typeface="Google Sans"/>
              </a:rPr>
              <a:t> </a:t>
            </a:r>
            <a:r>
              <a:rPr lang="ru-RU" i="1" dirty="0" err="1">
                <a:latin typeface="Google Sans"/>
              </a:rPr>
              <a:t>of</a:t>
            </a:r>
            <a:r>
              <a:rPr lang="ru-RU" i="1" dirty="0">
                <a:latin typeface="Google Sans"/>
              </a:rPr>
              <a:t> </a:t>
            </a:r>
            <a:r>
              <a:rPr lang="ru-RU" i="1" dirty="0" err="1">
                <a:latin typeface="Google Sans"/>
              </a:rPr>
              <a:t>Missing</a:t>
            </a:r>
            <a:r>
              <a:rPr lang="ru-RU" i="1" dirty="0">
                <a:latin typeface="Google Sans"/>
              </a:rPr>
              <a:t> </a:t>
            </a:r>
            <a:r>
              <a:rPr lang="ru-RU" i="1" dirty="0" err="1">
                <a:latin typeface="Google Sans"/>
              </a:rPr>
              <a:t>Out</a:t>
            </a:r>
            <a:r>
              <a:rPr lang="ru-RU" dirty="0"/>
              <a:t>) — это страх пропустить что-то интересное, важное или выгодное</a:t>
            </a:r>
          </a:p>
        </p:txBody>
      </p:sp>
      <p:sp>
        <p:nvSpPr>
          <p:cNvPr id="10" name="Text 1"/>
          <p:cNvSpPr/>
          <p:nvPr/>
        </p:nvSpPr>
        <p:spPr>
          <a:xfrm>
            <a:off x="2328629" y="1059542"/>
            <a:ext cx="3040540" cy="58189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Преодоление FOMO</a:t>
            </a:r>
            <a:endParaRPr lang="en-US" sz="2200" dirty="0"/>
          </a:p>
        </p:txBody>
      </p:sp>
      <p:sp>
        <p:nvSpPr>
          <p:cNvPr id="11" name="Text 2"/>
          <p:cNvSpPr/>
          <p:nvPr/>
        </p:nvSpPr>
        <p:spPr>
          <a:xfrm>
            <a:off x="2328630" y="1890612"/>
            <a:ext cx="5631340" cy="6816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400" dirty="0">
                <a:solidFill>
                  <a:srgbClr val="000000"/>
                </a:solidFill>
              </a:rPr>
              <a:t>Цифровой минимализм предлагает переход от «я потребляю всё подряд» к «я выбираю, что впустить в своё сознание».</a:t>
            </a:r>
            <a:endParaRPr lang="en-US" sz="1400" dirty="0"/>
          </a:p>
        </p:txBody>
      </p:sp>
      <p:sp>
        <p:nvSpPr>
          <p:cNvPr id="12" name="Text 3"/>
          <p:cNvSpPr/>
          <p:nvPr/>
        </p:nvSpPr>
        <p:spPr>
          <a:xfrm>
            <a:off x="2328629" y="2559356"/>
            <a:ext cx="5818909" cy="192855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400" dirty="0">
                <a:solidFill>
                  <a:srgbClr val="000000"/>
                </a:solidFill>
              </a:rPr>
              <a:t>Звучит просто. На практике это сложно. Потому </a:t>
            </a:r>
            <a:r>
              <a:rPr lang="en-US" sz="1400" dirty="0" err="1">
                <a:solidFill>
                  <a:srgbClr val="000000"/>
                </a:solidFill>
              </a:rPr>
              <a:t>что</a:t>
            </a:r>
            <a:r>
              <a:rPr lang="en-US" sz="1400" dirty="0">
                <a:solidFill>
                  <a:srgbClr val="000000"/>
                </a:solidFill>
              </a:rPr>
              <a:t> </a:t>
            </a:r>
            <a:r>
              <a:rPr lang="ru-RU" dirty="0" smtClean="0"/>
              <a:t>подростки</a:t>
            </a:r>
            <a:r>
              <a:rPr lang="en-US" sz="1400" dirty="0" smtClean="0">
                <a:solidFill>
                  <a:srgbClr val="000000"/>
                </a:solidFill>
              </a:rPr>
              <a:t> </a:t>
            </a:r>
            <a:r>
              <a:rPr lang="en-US" sz="1400" dirty="0">
                <a:solidFill>
                  <a:srgbClr val="000000"/>
                </a:solidFill>
              </a:rPr>
              <a:t>привыкли к </a:t>
            </a:r>
            <a:r>
              <a:rPr lang="en-US" sz="1400" b="1" dirty="0">
                <a:solidFill>
                  <a:srgbClr val="000000"/>
                </a:solidFill>
              </a:rPr>
              <a:t>FOMO</a:t>
            </a:r>
            <a:r>
              <a:rPr lang="en-US" sz="1400" dirty="0">
                <a:solidFill>
                  <a:srgbClr val="000000"/>
                </a:solidFill>
              </a:rPr>
              <a:t> — страху упустить что-то важное. </a:t>
            </a:r>
            <a:r>
              <a:rPr lang="ru-RU" dirty="0" smtClean="0"/>
              <a:t>Им</a:t>
            </a:r>
            <a:r>
              <a:rPr lang="en-US" sz="1400" dirty="0" smtClean="0">
                <a:solidFill>
                  <a:srgbClr val="000000"/>
                </a:solidFill>
              </a:rPr>
              <a:t> </a:t>
            </a:r>
            <a:r>
              <a:rPr lang="en-US" sz="1400" dirty="0">
                <a:solidFill>
                  <a:srgbClr val="000000"/>
                </a:solidFill>
              </a:rPr>
              <a:t>кажется, что </a:t>
            </a:r>
            <a:r>
              <a:rPr lang="en-US" sz="1400" dirty="0" err="1">
                <a:solidFill>
                  <a:srgbClr val="000000"/>
                </a:solidFill>
              </a:rPr>
              <a:t>если</a:t>
            </a:r>
            <a:r>
              <a:rPr lang="en-US" sz="1400" dirty="0">
                <a:solidFill>
                  <a:srgbClr val="000000"/>
                </a:solidFill>
              </a:rPr>
              <a:t> </a:t>
            </a:r>
            <a:r>
              <a:rPr lang="ru-RU" dirty="0" smtClean="0"/>
              <a:t>они</a:t>
            </a:r>
            <a:r>
              <a:rPr lang="en-US" sz="1400" dirty="0" smtClean="0">
                <a:solidFill>
                  <a:srgbClr val="000000"/>
                </a:solidFill>
              </a:rPr>
              <a:t> </a:t>
            </a:r>
            <a:r>
              <a:rPr lang="en-US" sz="1400" dirty="0" err="1">
                <a:solidFill>
                  <a:srgbClr val="000000"/>
                </a:solidFill>
              </a:rPr>
              <a:t>не</a:t>
            </a:r>
            <a:r>
              <a:rPr lang="en-US" sz="1400" dirty="0">
                <a:solidFill>
                  <a:srgbClr val="000000"/>
                </a:solidFill>
              </a:rPr>
              <a:t> </a:t>
            </a:r>
            <a:r>
              <a:rPr lang="en-US" sz="1400" dirty="0" err="1" smtClean="0">
                <a:solidFill>
                  <a:srgbClr val="000000"/>
                </a:solidFill>
              </a:rPr>
              <a:t>буд</a:t>
            </a:r>
            <a:r>
              <a:rPr lang="ru-RU" sz="1400" dirty="0" err="1" smtClean="0">
                <a:solidFill>
                  <a:srgbClr val="000000"/>
                </a:solidFill>
              </a:rPr>
              <a:t>ут</a:t>
            </a:r>
            <a:r>
              <a:rPr lang="en-US" sz="1400" dirty="0" smtClean="0">
                <a:solidFill>
                  <a:srgbClr val="000000"/>
                </a:solidFill>
              </a:rPr>
              <a:t> </a:t>
            </a:r>
            <a:r>
              <a:rPr lang="en-US" sz="1400" dirty="0">
                <a:solidFill>
                  <a:srgbClr val="000000"/>
                </a:solidFill>
              </a:rPr>
              <a:t>читать новостную ленту каждые 15 минут, </a:t>
            </a:r>
            <a:r>
              <a:rPr lang="ru-RU" dirty="0" smtClean="0"/>
              <a:t>они</a:t>
            </a:r>
            <a:r>
              <a:rPr lang="en-US" sz="1400" dirty="0" smtClean="0">
                <a:solidFill>
                  <a:srgbClr val="000000"/>
                </a:solidFill>
              </a:rPr>
              <a:t> </a:t>
            </a:r>
            <a:r>
              <a:rPr lang="en-US" sz="1400" dirty="0" err="1" smtClean="0">
                <a:solidFill>
                  <a:srgbClr val="000000"/>
                </a:solidFill>
              </a:rPr>
              <a:t>пропуст</a:t>
            </a:r>
            <a:r>
              <a:rPr lang="ru-RU" sz="1400" dirty="0" err="1" smtClean="0">
                <a:solidFill>
                  <a:srgbClr val="000000"/>
                </a:solidFill>
              </a:rPr>
              <a:t>ят</a:t>
            </a:r>
            <a:r>
              <a:rPr lang="en-US" sz="1400" dirty="0" smtClean="0">
                <a:solidFill>
                  <a:srgbClr val="000000"/>
                </a:solidFill>
              </a:rPr>
              <a:t> </a:t>
            </a:r>
            <a:r>
              <a:rPr lang="en-US" sz="1400" dirty="0">
                <a:solidFill>
                  <a:srgbClr val="000000"/>
                </a:solidFill>
              </a:rPr>
              <a:t>нечто критическое. Цифровой минимализм помогает сосредоточиться на действительно важном, чтобы не потерять связь с реальностью и при этом избежать информационного перегруза.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4074598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0"/>
          <p:cNvSpPr/>
          <p:nvPr/>
        </p:nvSpPr>
        <p:spPr>
          <a:xfrm>
            <a:off x="0" y="968699"/>
            <a:ext cx="6165272" cy="58189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200" b="1" dirty="0">
                <a:solidFill>
                  <a:srgbClr val="000000"/>
                </a:solidFill>
              </a:rPr>
              <a:t>Техника «Аудит цифровых инструментов»</a:t>
            </a:r>
            <a:endParaRPr lang="en-US" sz="2200" dirty="0"/>
          </a:p>
        </p:txBody>
      </p:sp>
      <p:sp>
        <p:nvSpPr>
          <p:cNvPr id="6" name="Text 1"/>
          <p:cNvSpPr/>
          <p:nvPr/>
        </p:nvSpPr>
        <p:spPr>
          <a:xfrm>
            <a:off x="4412717" y="1662545"/>
            <a:ext cx="4513007" cy="43226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400" dirty="0">
                <a:solidFill>
                  <a:srgbClr val="000000"/>
                </a:solidFill>
              </a:rPr>
              <a:t>Техника 1: «</a:t>
            </a:r>
            <a:r>
              <a:rPr lang="en-US" sz="1400" b="1" dirty="0">
                <a:solidFill>
                  <a:srgbClr val="000000"/>
                </a:solidFill>
              </a:rPr>
              <a:t>Аудит цифровых инструментов</a:t>
            </a:r>
            <a:r>
              <a:rPr lang="en-US" sz="1400" dirty="0">
                <a:solidFill>
                  <a:srgbClr val="000000"/>
                </a:solidFill>
              </a:rPr>
              <a:t>» (или цифровая уборка).</a:t>
            </a:r>
            <a:endParaRPr lang="en-US" sz="1400" dirty="0"/>
          </a:p>
        </p:txBody>
      </p:sp>
      <p:sp>
        <p:nvSpPr>
          <p:cNvPr id="7" name="Text 2"/>
          <p:cNvSpPr/>
          <p:nvPr/>
        </p:nvSpPr>
        <p:spPr>
          <a:xfrm>
            <a:off x="4412717" y="2643315"/>
            <a:ext cx="4260944" cy="118040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400" dirty="0">
                <a:solidFill>
                  <a:srgbClr val="000000"/>
                </a:solidFill>
              </a:rPr>
              <a:t>Прежде чем что-то менять, нужно увидеть реальность. </a:t>
            </a:r>
            <a:r>
              <a:rPr lang="ru-RU" sz="1400" b="1" dirty="0" smtClean="0">
                <a:solidFill>
                  <a:srgbClr val="000000"/>
                </a:solidFill>
              </a:rPr>
              <a:t>Попросите подростка </a:t>
            </a:r>
            <a:r>
              <a:rPr lang="ru-RU" b="1" dirty="0" smtClean="0"/>
              <a:t>взять</a:t>
            </a:r>
            <a:r>
              <a:rPr lang="en-US" sz="1400" b="1" dirty="0" smtClean="0">
                <a:solidFill>
                  <a:srgbClr val="000000"/>
                </a:solidFill>
              </a:rPr>
              <a:t> </a:t>
            </a:r>
            <a:r>
              <a:rPr lang="en-US" sz="1400" b="1" dirty="0">
                <a:solidFill>
                  <a:srgbClr val="000000"/>
                </a:solidFill>
              </a:rPr>
              <a:t>телефон и </a:t>
            </a:r>
            <a:r>
              <a:rPr lang="en-US" sz="1400" b="1" dirty="0" err="1" smtClean="0">
                <a:solidFill>
                  <a:srgbClr val="000000"/>
                </a:solidFill>
              </a:rPr>
              <a:t>зай</a:t>
            </a:r>
            <a:r>
              <a:rPr lang="ru-RU" sz="1400" b="1" dirty="0" err="1" smtClean="0">
                <a:solidFill>
                  <a:srgbClr val="000000"/>
                </a:solidFill>
              </a:rPr>
              <a:t>ти</a:t>
            </a:r>
            <a:r>
              <a:rPr lang="en-US" sz="1400" b="1" dirty="0" smtClean="0">
                <a:solidFill>
                  <a:srgbClr val="000000"/>
                </a:solidFill>
              </a:rPr>
              <a:t> </a:t>
            </a:r>
            <a:r>
              <a:rPr lang="en-US" sz="1400" b="1" dirty="0">
                <a:solidFill>
                  <a:srgbClr val="000000"/>
                </a:solidFill>
              </a:rPr>
              <a:t>в настройки </a:t>
            </a:r>
            <a:r>
              <a:rPr lang="en-US" sz="1400" dirty="0">
                <a:solidFill>
                  <a:srgbClr val="000000"/>
                </a:solidFill>
              </a:rPr>
              <a:t>— раздел «Экранное время» или «</a:t>
            </a:r>
            <a:r>
              <a:rPr lang="en-US" sz="1400" dirty="0" err="1">
                <a:solidFill>
                  <a:srgbClr val="000000"/>
                </a:solidFill>
              </a:rPr>
              <a:t>Цифровое</a:t>
            </a:r>
            <a:r>
              <a:rPr lang="en-US" sz="1400" dirty="0">
                <a:solidFill>
                  <a:srgbClr val="000000"/>
                </a:solidFill>
              </a:rPr>
              <a:t> </a:t>
            </a:r>
            <a:r>
              <a:rPr lang="en-US" sz="1400" dirty="0" err="1" smtClean="0">
                <a:solidFill>
                  <a:srgbClr val="000000"/>
                </a:solidFill>
              </a:rPr>
              <a:t>благополучие</a:t>
            </a:r>
            <a:r>
              <a:rPr lang="ru-RU" sz="1400" dirty="0" smtClean="0">
                <a:solidFill>
                  <a:srgbClr val="000000"/>
                </a:solidFill>
              </a:rPr>
              <a:t> (Цифровой баланс)</a:t>
            </a:r>
            <a:r>
              <a:rPr lang="en-US" sz="1400" dirty="0" smtClean="0">
                <a:solidFill>
                  <a:srgbClr val="000000"/>
                </a:solidFill>
              </a:rPr>
              <a:t>». </a:t>
            </a:r>
            <a:r>
              <a:rPr lang="en-US" sz="1400" b="1" dirty="0" err="1" smtClean="0">
                <a:solidFill>
                  <a:srgbClr val="000000"/>
                </a:solidFill>
              </a:rPr>
              <a:t>Посмотрите</a:t>
            </a:r>
            <a:r>
              <a:rPr lang="ru-RU" sz="1400" b="1" dirty="0" smtClean="0">
                <a:solidFill>
                  <a:srgbClr val="000000"/>
                </a:solidFill>
              </a:rPr>
              <a:t> вместе</a:t>
            </a:r>
            <a:r>
              <a:rPr lang="en-US" sz="1400" b="1" dirty="0" smtClean="0">
                <a:solidFill>
                  <a:srgbClr val="000000"/>
                </a:solidFill>
              </a:rPr>
              <a:t> </a:t>
            </a:r>
            <a:r>
              <a:rPr lang="en-US" sz="1400" b="1" dirty="0">
                <a:solidFill>
                  <a:srgbClr val="000000"/>
                </a:solidFill>
              </a:rPr>
              <a:t>на цифры.</a:t>
            </a:r>
            <a:r>
              <a:rPr lang="en-US" sz="1400" dirty="0">
                <a:solidFill>
                  <a:srgbClr val="000000"/>
                </a:solidFill>
              </a:rPr>
              <a:t> Сколько </a:t>
            </a:r>
            <a:r>
              <a:rPr lang="en-US" sz="1400" dirty="0" err="1">
                <a:solidFill>
                  <a:srgbClr val="000000"/>
                </a:solidFill>
              </a:rPr>
              <a:t>часов</a:t>
            </a:r>
            <a:r>
              <a:rPr lang="en-US" sz="1400" dirty="0">
                <a:solidFill>
                  <a:srgbClr val="000000"/>
                </a:solidFill>
              </a:rPr>
              <a:t> </a:t>
            </a:r>
            <a:r>
              <a:rPr lang="ru-RU" dirty="0" smtClean="0"/>
              <a:t>он</a:t>
            </a:r>
            <a:r>
              <a:rPr lang="en-US" sz="1400" dirty="0" smtClean="0">
                <a:solidFill>
                  <a:srgbClr val="000000"/>
                </a:solidFill>
              </a:rPr>
              <a:t> </a:t>
            </a:r>
            <a:r>
              <a:rPr lang="en-US" sz="1400" dirty="0" err="1" smtClean="0">
                <a:solidFill>
                  <a:srgbClr val="000000"/>
                </a:solidFill>
              </a:rPr>
              <a:t>проводит</a:t>
            </a:r>
            <a:r>
              <a:rPr lang="en-US" sz="1400" dirty="0" smtClean="0">
                <a:solidFill>
                  <a:srgbClr val="000000"/>
                </a:solidFill>
              </a:rPr>
              <a:t> </a:t>
            </a:r>
            <a:r>
              <a:rPr lang="en-US" sz="1400" dirty="0">
                <a:solidFill>
                  <a:srgbClr val="000000"/>
                </a:solidFill>
              </a:rPr>
              <a:t>в </a:t>
            </a:r>
            <a:r>
              <a:rPr lang="en-US" sz="1400" dirty="0" err="1" smtClean="0">
                <a:solidFill>
                  <a:srgbClr val="000000"/>
                </a:solidFill>
              </a:rPr>
              <a:t>телефоне</a:t>
            </a:r>
            <a:r>
              <a:rPr lang="ru-RU" sz="1400" dirty="0" smtClean="0">
                <a:solidFill>
                  <a:srgbClr val="000000"/>
                </a:solidFill>
              </a:rPr>
              <a:t>?</a:t>
            </a:r>
            <a:r>
              <a:rPr lang="en-US" sz="1400" dirty="0" smtClean="0">
                <a:solidFill>
                  <a:srgbClr val="000000"/>
                </a:solidFill>
              </a:rPr>
              <a:t> </a:t>
            </a:r>
            <a:r>
              <a:rPr lang="en-US" sz="1400" dirty="0">
                <a:solidFill>
                  <a:srgbClr val="000000"/>
                </a:solidFill>
              </a:rPr>
              <a:t>Какие приложения съедают больше </a:t>
            </a:r>
            <a:r>
              <a:rPr lang="en-US" sz="1400" dirty="0" err="1">
                <a:solidFill>
                  <a:srgbClr val="000000"/>
                </a:solidFill>
              </a:rPr>
              <a:t>всего</a:t>
            </a:r>
            <a:r>
              <a:rPr lang="en-US" sz="1400" dirty="0">
                <a:solidFill>
                  <a:srgbClr val="000000"/>
                </a:solidFill>
              </a:rPr>
              <a:t> </a:t>
            </a:r>
            <a:r>
              <a:rPr lang="en-US" sz="1400" dirty="0" err="1" smtClean="0">
                <a:solidFill>
                  <a:srgbClr val="000000"/>
                </a:solidFill>
              </a:rPr>
              <a:t>времени</a:t>
            </a:r>
            <a:r>
              <a:rPr lang="ru-RU" sz="1400" dirty="0" smtClean="0">
                <a:solidFill>
                  <a:srgbClr val="000000"/>
                </a:solidFill>
              </a:rPr>
              <a:t>?</a:t>
            </a:r>
            <a:endParaRPr lang="en-US" sz="1400" dirty="0"/>
          </a:p>
        </p:txBody>
      </p:sp>
      <p:sp>
        <p:nvSpPr>
          <p:cNvPr id="9" name="Text 3"/>
          <p:cNvSpPr/>
          <p:nvPr/>
        </p:nvSpPr>
        <p:spPr>
          <a:xfrm>
            <a:off x="4412717" y="4260143"/>
            <a:ext cx="4213749" cy="6816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400" b="1" dirty="0" err="1" smtClean="0">
                <a:solidFill>
                  <a:srgbClr val="000000"/>
                </a:solidFill>
              </a:rPr>
              <a:t>Проанализируйте</a:t>
            </a:r>
            <a:r>
              <a:rPr lang="ru-RU" sz="1400" b="1" dirty="0" smtClean="0">
                <a:solidFill>
                  <a:srgbClr val="000000"/>
                </a:solidFill>
              </a:rPr>
              <a:t> вместе</a:t>
            </a:r>
            <a:r>
              <a:rPr lang="en-US" sz="1400" b="1" dirty="0" smtClean="0">
                <a:solidFill>
                  <a:srgbClr val="000000"/>
                </a:solidFill>
              </a:rPr>
              <a:t>,</a:t>
            </a:r>
            <a:r>
              <a:rPr lang="en-US" sz="1400" dirty="0" smtClean="0">
                <a:solidFill>
                  <a:srgbClr val="000000"/>
                </a:solidFill>
              </a:rPr>
              <a:t> </a:t>
            </a:r>
            <a:r>
              <a:rPr lang="en-US" sz="1400" dirty="0">
                <a:solidFill>
                  <a:srgbClr val="000000"/>
                </a:solidFill>
              </a:rPr>
              <a:t>как это время влияет </a:t>
            </a:r>
            <a:r>
              <a:rPr lang="en-US" sz="1400" dirty="0" err="1">
                <a:solidFill>
                  <a:srgbClr val="000000"/>
                </a:solidFill>
              </a:rPr>
              <a:t>на</a:t>
            </a:r>
            <a:r>
              <a:rPr lang="en-US" sz="1400" dirty="0">
                <a:solidFill>
                  <a:srgbClr val="000000"/>
                </a:solidFill>
              </a:rPr>
              <a:t> </a:t>
            </a:r>
            <a:r>
              <a:rPr lang="ru-RU" dirty="0" smtClean="0"/>
              <a:t>его</a:t>
            </a:r>
            <a:r>
              <a:rPr lang="en-US" sz="1400" dirty="0" smtClean="0">
                <a:solidFill>
                  <a:srgbClr val="000000"/>
                </a:solidFill>
              </a:rPr>
              <a:t> </a:t>
            </a:r>
            <a:r>
              <a:rPr lang="en-US" sz="1400" dirty="0">
                <a:solidFill>
                  <a:srgbClr val="000000"/>
                </a:solidFill>
              </a:rPr>
              <a:t>продуктивность и эмоциональное состояние.</a:t>
            </a:r>
            <a:endParaRPr lang="en-US" sz="1400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358" y="1662545"/>
            <a:ext cx="4205870" cy="2803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5230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 1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4554" y="985645"/>
            <a:ext cx="2214491" cy="4050627"/>
          </a:xfrm>
          <a:prstGeom prst="rect">
            <a:avLst/>
          </a:prstGeom>
        </p:spPr>
      </p:pic>
      <p:sp>
        <p:nvSpPr>
          <p:cNvPr id="17" name="Text 1"/>
          <p:cNvSpPr/>
          <p:nvPr/>
        </p:nvSpPr>
        <p:spPr>
          <a:xfrm>
            <a:off x="-1" y="916213"/>
            <a:ext cx="6740769" cy="98090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200" b="1" dirty="0">
                <a:solidFill>
                  <a:srgbClr val="000000"/>
                </a:solidFill>
              </a:rPr>
              <a:t>Техника «Уведомления — это не приказы»</a:t>
            </a:r>
            <a:endParaRPr lang="en-US" sz="2200" dirty="0"/>
          </a:p>
        </p:txBody>
      </p:sp>
      <p:sp>
        <p:nvSpPr>
          <p:cNvPr id="18" name="Text 2"/>
          <p:cNvSpPr/>
          <p:nvPr/>
        </p:nvSpPr>
        <p:spPr>
          <a:xfrm>
            <a:off x="83127" y="1897114"/>
            <a:ext cx="5818909" cy="931025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400" dirty="0">
                <a:solidFill>
                  <a:srgbClr val="000000"/>
                </a:solidFill>
              </a:rPr>
              <a:t>Техника 2: «</a:t>
            </a:r>
            <a:r>
              <a:rPr lang="en-US" sz="1400" b="1" dirty="0">
                <a:solidFill>
                  <a:srgbClr val="000000"/>
                </a:solidFill>
              </a:rPr>
              <a:t>Уведомления — это не приказы</a:t>
            </a:r>
            <a:r>
              <a:rPr lang="en-US" sz="1400" dirty="0">
                <a:solidFill>
                  <a:srgbClr val="000000"/>
                </a:solidFill>
              </a:rPr>
              <a:t>». </a:t>
            </a:r>
            <a:r>
              <a:rPr lang="ru-RU" sz="1400" dirty="0" smtClean="0">
                <a:solidFill>
                  <a:srgbClr val="000000"/>
                </a:solidFill>
              </a:rPr>
              <a:t>Подростки часто  живут </a:t>
            </a:r>
            <a:r>
              <a:rPr lang="en-US" sz="1400" dirty="0" smtClean="0">
                <a:solidFill>
                  <a:srgbClr val="000000"/>
                </a:solidFill>
              </a:rPr>
              <a:t>в </a:t>
            </a:r>
            <a:r>
              <a:rPr lang="en-US" sz="1400" dirty="0">
                <a:solidFill>
                  <a:srgbClr val="000000"/>
                </a:solidFill>
              </a:rPr>
              <a:t>состоянии «прерывистого внимания». </a:t>
            </a:r>
            <a:r>
              <a:rPr lang="ru-RU" sz="1400" dirty="0" smtClean="0">
                <a:solidFill>
                  <a:srgbClr val="000000"/>
                </a:solidFill>
              </a:rPr>
              <a:t>И </a:t>
            </a:r>
            <a:r>
              <a:rPr lang="ru-RU" dirty="0"/>
              <a:t>к</a:t>
            </a:r>
            <a:r>
              <a:rPr lang="en-US" sz="1400" dirty="0" err="1" smtClean="0">
                <a:solidFill>
                  <a:srgbClr val="000000"/>
                </a:solidFill>
              </a:rPr>
              <a:t>аждое</a:t>
            </a:r>
            <a:r>
              <a:rPr lang="en-US" sz="1400" dirty="0" smtClean="0">
                <a:solidFill>
                  <a:srgbClr val="000000"/>
                </a:solidFill>
              </a:rPr>
              <a:t> </a:t>
            </a:r>
            <a:r>
              <a:rPr lang="en-US" sz="1400" dirty="0" err="1" smtClean="0">
                <a:solidFill>
                  <a:srgbClr val="000000"/>
                </a:solidFill>
              </a:rPr>
              <a:t>уведомление</a:t>
            </a:r>
            <a:r>
              <a:rPr lang="ru-RU" sz="1400" dirty="0" smtClean="0">
                <a:solidFill>
                  <a:srgbClr val="000000"/>
                </a:solidFill>
              </a:rPr>
              <a:t> для них</a:t>
            </a:r>
            <a:r>
              <a:rPr lang="en-US" sz="1400" dirty="0" smtClean="0">
                <a:solidFill>
                  <a:srgbClr val="000000"/>
                </a:solidFill>
              </a:rPr>
              <a:t> </a:t>
            </a:r>
            <a:r>
              <a:rPr lang="en-US" sz="1400" dirty="0">
                <a:solidFill>
                  <a:srgbClr val="000000"/>
                </a:solidFill>
              </a:rPr>
              <a:t>— </a:t>
            </a:r>
            <a:r>
              <a:rPr lang="en-US" sz="1400" dirty="0" err="1">
                <a:solidFill>
                  <a:srgbClr val="000000"/>
                </a:solidFill>
              </a:rPr>
              <a:t>это</a:t>
            </a:r>
            <a:r>
              <a:rPr lang="en-US" sz="1400" dirty="0">
                <a:solidFill>
                  <a:srgbClr val="000000"/>
                </a:solidFill>
              </a:rPr>
              <a:t> </a:t>
            </a:r>
            <a:r>
              <a:rPr lang="ru-RU" sz="1400" dirty="0" smtClean="0">
                <a:solidFill>
                  <a:srgbClr val="000000"/>
                </a:solidFill>
              </a:rPr>
              <a:t>своеобразный </a:t>
            </a:r>
            <a:r>
              <a:rPr lang="en-US" sz="1400" dirty="0" err="1" smtClean="0">
                <a:solidFill>
                  <a:srgbClr val="000000"/>
                </a:solidFill>
              </a:rPr>
              <a:t>мини-стресс</a:t>
            </a:r>
            <a:r>
              <a:rPr lang="en-US" sz="1400" dirty="0">
                <a:solidFill>
                  <a:srgbClr val="000000"/>
                </a:solidFill>
              </a:rPr>
              <a:t>.</a:t>
            </a:r>
            <a:endParaRPr lang="en-US" sz="1400" dirty="0"/>
          </a:p>
        </p:txBody>
      </p:sp>
      <p:sp>
        <p:nvSpPr>
          <p:cNvPr id="19" name="Text 3"/>
          <p:cNvSpPr/>
          <p:nvPr/>
        </p:nvSpPr>
        <p:spPr>
          <a:xfrm>
            <a:off x="83126" y="2828139"/>
            <a:ext cx="5818909" cy="43226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ts val="2000"/>
              </a:lnSpc>
              <a:buNone/>
            </a:pPr>
            <a:r>
              <a:rPr lang="ru-RU" dirty="0" smtClean="0"/>
              <a:t>Их мозг</a:t>
            </a:r>
            <a:r>
              <a:rPr lang="en-US" sz="1400" dirty="0" smtClean="0">
                <a:solidFill>
                  <a:srgbClr val="000000"/>
                </a:solidFill>
              </a:rPr>
              <a:t> </a:t>
            </a:r>
            <a:r>
              <a:rPr lang="en-US" sz="1400" dirty="0">
                <a:solidFill>
                  <a:srgbClr val="000000"/>
                </a:solidFill>
              </a:rPr>
              <a:t>вынужден переключаться с задачи </a:t>
            </a:r>
            <a:r>
              <a:rPr lang="en-US" sz="1400" dirty="0" err="1">
                <a:solidFill>
                  <a:srgbClr val="000000"/>
                </a:solidFill>
              </a:rPr>
              <a:t>на</a:t>
            </a:r>
            <a:r>
              <a:rPr lang="en-US" sz="1400" dirty="0">
                <a:solidFill>
                  <a:srgbClr val="000000"/>
                </a:solidFill>
              </a:rPr>
              <a:t> </a:t>
            </a:r>
            <a:r>
              <a:rPr lang="en-US" sz="1400" dirty="0" err="1" smtClean="0">
                <a:solidFill>
                  <a:srgbClr val="000000"/>
                </a:solidFill>
              </a:rPr>
              <a:t>задачу</a:t>
            </a:r>
            <a:endParaRPr lang="en-US" sz="1400" dirty="0"/>
          </a:p>
        </p:txBody>
      </p:sp>
      <p:sp>
        <p:nvSpPr>
          <p:cNvPr id="21" name="Text 4"/>
          <p:cNvSpPr/>
          <p:nvPr/>
        </p:nvSpPr>
        <p:spPr>
          <a:xfrm>
            <a:off x="83126" y="3424242"/>
            <a:ext cx="5818909" cy="118040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400" dirty="0">
                <a:solidFill>
                  <a:srgbClr val="000000"/>
                </a:solidFill>
              </a:rPr>
              <a:t>Задание: </a:t>
            </a:r>
            <a:r>
              <a:rPr lang="ru-RU" sz="1400" b="1" dirty="0" smtClean="0">
                <a:solidFill>
                  <a:srgbClr val="000000"/>
                </a:solidFill>
              </a:rPr>
              <a:t>попросите подростка </a:t>
            </a:r>
            <a:r>
              <a:rPr lang="en-US" sz="1400" b="1" dirty="0" err="1" smtClean="0">
                <a:solidFill>
                  <a:srgbClr val="000000"/>
                </a:solidFill>
              </a:rPr>
              <a:t>остав</a:t>
            </a:r>
            <a:r>
              <a:rPr lang="ru-RU" sz="1400" b="1" dirty="0" smtClean="0">
                <a:solidFill>
                  <a:srgbClr val="000000"/>
                </a:solidFill>
              </a:rPr>
              <a:t>и</a:t>
            </a:r>
            <a:r>
              <a:rPr lang="en-US" sz="1400" b="1" dirty="0" smtClean="0">
                <a:solidFill>
                  <a:srgbClr val="000000"/>
                </a:solidFill>
              </a:rPr>
              <a:t>т</a:t>
            </a:r>
            <a:r>
              <a:rPr lang="ru-RU" sz="1400" b="1" dirty="0" smtClean="0">
                <a:solidFill>
                  <a:srgbClr val="000000"/>
                </a:solidFill>
              </a:rPr>
              <a:t>ь</a:t>
            </a:r>
            <a:r>
              <a:rPr lang="en-US" sz="1400" b="1" dirty="0" smtClean="0">
                <a:solidFill>
                  <a:srgbClr val="000000"/>
                </a:solidFill>
              </a:rPr>
              <a:t> </a:t>
            </a:r>
            <a:r>
              <a:rPr lang="en-US" sz="1400" b="1" dirty="0">
                <a:solidFill>
                  <a:srgbClr val="000000"/>
                </a:solidFill>
              </a:rPr>
              <a:t>звук и вибрацию </a:t>
            </a:r>
            <a:r>
              <a:rPr lang="en-US" sz="1400" dirty="0">
                <a:solidFill>
                  <a:srgbClr val="000000"/>
                </a:solidFill>
              </a:rPr>
              <a:t>только для звонков и сообщений от реальных людей, </a:t>
            </a:r>
            <a:r>
              <a:rPr lang="en-US" sz="1400" dirty="0" err="1">
                <a:solidFill>
                  <a:srgbClr val="000000"/>
                </a:solidFill>
              </a:rPr>
              <a:t>которых</a:t>
            </a:r>
            <a:r>
              <a:rPr lang="en-US" sz="1400" dirty="0">
                <a:solidFill>
                  <a:srgbClr val="000000"/>
                </a:solidFill>
              </a:rPr>
              <a:t> </a:t>
            </a:r>
            <a:r>
              <a:rPr lang="ru-RU" dirty="0" smtClean="0"/>
              <a:t>он</a:t>
            </a:r>
            <a:r>
              <a:rPr lang="en-US" sz="1400" dirty="0" smtClean="0">
                <a:solidFill>
                  <a:srgbClr val="000000"/>
                </a:solidFill>
              </a:rPr>
              <a:t> </a:t>
            </a:r>
            <a:r>
              <a:rPr lang="en-US" sz="1400" dirty="0" err="1" smtClean="0">
                <a:solidFill>
                  <a:srgbClr val="000000"/>
                </a:solidFill>
              </a:rPr>
              <a:t>любит</a:t>
            </a:r>
            <a:r>
              <a:rPr lang="en-US" sz="1400" dirty="0" smtClean="0">
                <a:solidFill>
                  <a:srgbClr val="000000"/>
                </a:solidFill>
              </a:rPr>
              <a:t>. </a:t>
            </a:r>
            <a:r>
              <a:rPr lang="en-US" sz="1400" b="1" dirty="0" err="1" smtClean="0">
                <a:solidFill>
                  <a:srgbClr val="000000"/>
                </a:solidFill>
              </a:rPr>
              <a:t>Ограничьте</a:t>
            </a:r>
            <a:r>
              <a:rPr lang="ru-RU" sz="1400" b="1" dirty="0" smtClean="0">
                <a:solidFill>
                  <a:srgbClr val="000000"/>
                </a:solidFill>
              </a:rPr>
              <a:t> вместе с ним</a:t>
            </a:r>
            <a:r>
              <a:rPr lang="en-US" sz="1400" b="1" dirty="0" smtClean="0">
                <a:solidFill>
                  <a:srgbClr val="000000"/>
                </a:solidFill>
              </a:rPr>
              <a:t> </a:t>
            </a:r>
            <a:r>
              <a:rPr lang="en-US" sz="1400" b="1" dirty="0">
                <a:solidFill>
                  <a:srgbClr val="000000"/>
                </a:solidFill>
              </a:rPr>
              <a:t>количество приложений</a:t>
            </a:r>
            <a:r>
              <a:rPr lang="en-US" sz="1400" dirty="0">
                <a:solidFill>
                  <a:srgbClr val="000000"/>
                </a:solidFill>
              </a:rPr>
              <a:t>, которые присылают уведомления, чтобы </a:t>
            </a:r>
            <a:r>
              <a:rPr lang="en-US" sz="1400" dirty="0" err="1">
                <a:solidFill>
                  <a:srgbClr val="000000"/>
                </a:solidFill>
              </a:rPr>
              <a:t>минимизировать</a:t>
            </a:r>
            <a:r>
              <a:rPr lang="en-US" sz="1400" dirty="0">
                <a:solidFill>
                  <a:srgbClr val="000000"/>
                </a:solidFill>
              </a:rPr>
              <a:t> </a:t>
            </a:r>
            <a:r>
              <a:rPr lang="en-US" sz="1400" dirty="0" err="1" smtClean="0">
                <a:solidFill>
                  <a:srgbClr val="000000"/>
                </a:solidFill>
              </a:rPr>
              <a:t>отвлекающие</a:t>
            </a:r>
            <a:r>
              <a:rPr lang="ru-RU" sz="1400" dirty="0" smtClean="0">
                <a:solidFill>
                  <a:srgbClr val="000000"/>
                </a:solidFill>
              </a:rPr>
              <a:t> его</a:t>
            </a:r>
            <a:r>
              <a:rPr lang="en-US" sz="1400" dirty="0" smtClean="0">
                <a:solidFill>
                  <a:srgbClr val="000000"/>
                </a:solidFill>
              </a:rPr>
              <a:t> </a:t>
            </a:r>
            <a:r>
              <a:rPr lang="en-US" sz="1400" dirty="0">
                <a:solidFill>
                  <a:srgbClr val="000000"/>
                </a:solidFill>
              </a:rPr>
              <a:t>факторы.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900186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0"/>
          <p:cNvSpPr/>
          <p:nvPr/>
        </p:nvSpPr>
        <p:spPr>
          <a:xfrm>
            <a:off x="94850" y="1097653"/>
            <a:ext cx="8509887" cy="58189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200" b="1" dirty="0">
                <a:solidFill>
                  <a:srgbClr val="000000"/>
                </a:solidFill>
              </a:rPr>
              <a:t>Техника «Правило одного касания» и физический барьер</a:t>
            </a:r>
            <a:endParaRPr lang="en-US" sz="2200" dirty="0"/>
          </a:p>
        </p:txBody>
      </p:sp>
      <p:sp>
        <p:nvSpPr>
          <p:cNvPr id="14" name="Text 1"/>
          <p:cNvSpPr/>
          <p:nvPr/>
        </p:nvSpPr>
        <p:spPr>
          <a:xfrm>
            <a:off x="94850" y="1779776"/>
            <a:ext cx="4156364" cy="6816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400" dirty="0">
                <a:solidFill>
                  <a:srgbClr val="000000"/>
                </a:solidFill>
              </a:rPr>
              <a:t>Техника 3: «</a:t>
            </a:r>
            <a:r>
              <a:rPr lang="en-US" sz="1400" b="1" dirty="0">
                <a:solidFill>
                  <a:srgbClr val="000000"/>
                </a:solidFill>
              </a:rPr>
              <a:t>Правило одного касания</a:t>
            </a:r>
            <a:r>
              <a:rPr lang="en-US" sz="1400" dirty="0">
                <a:solidFill>
                  <a:srgbClr val="000000"/>
                </a:solidFill>
              </a:rPr>
              <a:t>» и </a:t>
            </a:r>
            <a:r>
              <a:rPr lang="en-US" sz="1400" dirty="0" err="1">
                <a:solidFill>
                  <a:srgbClr val="000000"/>
                </a:solidFill>
              </a:rPr>
              <a:t>физический</a:t>
            </a:r>
            <a:r>
              <a:rPr lang="en-US" sz="1400" dirty="0">
                <a:solidFill>
                  <a:srgbClr val="000000"/>
                </a:solidFill>
              </a:rPr>
              <a:t> </a:t>
            </a:r>
            <a:r>
              <a:rPr lang="en-US" sz="1400" dirty="0" err="1" smtClean="0">
                <a:solidFill>
                  <a:srgbClr val="000000"/>
                </a:solidFill>
              </a:rPr>
              <a:t>барьер</a:t>
            </a:r>
            <a:endParaRPr lang="en-US" sz="1400" dirty="0"/>
          </a:p>
        </p:txBody>
      </p:sp>
      <p:sp>
        <p:nvSpPr>
          <p:cNvPr id="15" name="Text 2"/>
          <p:cNvSpPr/>
          <p:nvPr/>
        </p:nvSpPr>
        <p:spPr>
          <a:xfrm>
            <a:off x="4251214" y="1670965"/>
            <a:ext cx="4156364" cy="267669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400" dirty="0">
                <a:solidFill>
                  <a:srgbClr val="000000"/>
                </a:solidFill>
              </a:rPr>
              <a:t>Как </a:t>
            </a:r>
            <a:r>
              <a:rPr lang="en-US" sz="1400" dirty="0" err="1">
                <a:solidFill>
                  <a:srgbClr val="000000"/>
                </a:solidFill>
              </a:rPr>
              <a:t>только</a:t>
            </a:r>
            <a:r>
              <a:rPr lang="en-US" sz="1400" dirty="0">
                <a:solidFill>
                  <a:srgbClr val="000000"/>
                </a:solidFill>
              </a:rPr>
              <a:t> </a:t>
            </a:r>
            <a:r>
              <a:rPr lang="ru-RU" dirty="0" smtClean="0"/>
              <a:t>подросток</a:t>
            </a:r>
            <a:r>
              <a:rPr lang="en-US" sz="1400" dirty="0" smtClean="0">
                <a:solidFill>
                  <a:srgbClr val="000000"/>
                </a:solidFill>
              </a:rPr>
              <a:t> </a:t>
            </a:r>
            <a:r>
              <a:rPr lang="en-US" sz="1400" dirty="0" err="1" smtClean="0">
                <a:solidFill>
                  <a:srgbClr val="000000"/>
                </a:solidFill>
              </a:rPr>
              <a:t>берёт</a:t>
            </a:r>
            <a:r>
              <a:rPr lang="en-US" sz="1400" dirty="0" smtClean="0">
                <a:solidFill>
                  <a:srgbClr val="000000"/>
                </a:solidFill>
              </a:rPr>
              <a:t> </a:t>
            </a:r>
            <a:r>
              <a:rPr lang="en-US" sz="1400" dirty="0">
                <a:solidFill>
                  <a:srgbClr val="000000"/>
                </a:solidFill>
              </a:rPr>
              <a:t>телефон в руки, </a:t>
            </a:r>
            <a:r>
              <a:rPr lang="ru-RU" dirty="0" smtClean="0"/>
              <a:t>он</a:t>
            </a:r>
            <a:r>
              <a:rPr lang="en-US" sz="1400" dirty="0" smtClean="0">
                <a:solidFill>
                  <a:srgbClr val="000000"/>
                </a:solidFill>
              </a:rPr>
              <a:t> </a:t>
            </a:r>
            <a:r>
              <a:rPr lang="en-US" sz="1400" dirty="0">
                <a:solidFill>
                  <a:srgbClr val="000000"/>
                </a:solidFill>
              </a:rPr>
              <a:t>теряете контроль. Чтобы этого избежать, создайте трение. </a:t>
            </a:r>
            <a:r>
              <a:rPr lang="en-US" sz="1400" b="1" dirty="0" err="1" smtClean="0">
                <a:solidFill>
                  <a:srgbClr val="000000"/>
                </a:solidFill>
              </a:rPr>
              <a:t>Удалите</a:t>
            </a:r>
            <a:r>
              <a:rPr lang="ru-RU" sz="1400" b="1" dirty="0" smtClean="0">
                <a:solidFill>
                  <a:srgbClr val="000000"/>
                </a:solidFill>
              </a:rPr>
              <a:t> вместе с ним</a:t>
            </a:r>
            <a:r>
              <a:rPr lang="en-US" sz="1400" b="1" dirty="0" smtClean="0">
                <a:solidFill>
                  <a:srgbClr val="000000"/>
                </a:solidFill>
              </a:rPr>
              <a:t> </a:t>
            </a:r>
            <a:r>
              <a:rPr lang="en-US" sz="1400" b="1" dirty="0">
                <a:solidFill>
                  <a:srgbClr val="000000"/>
                </a:solidFill>
              </a:rPr>
              <a:t>иконки приложений с главного экрана.</a:t>
            </a:r>
            <a:r>
              <a:rPr lang="en-US" sz="1400" dirty="0">
                <a:solidFill>
                  <a:srgbClr val="000000"/>
                </a:solidFill>
              </a:rPr>
              <a:t> Установите сложный пароль или используйте приложения-таймеры, которые </a:t>
            </a:r>
            <a:r>
              <a:rPr lang="en-US" sz="1400" dirty="0" err="1">
                <a:solidFill>
                  <a:srgbClr val="000000"/>
                </a:solidFill>
              </a:rPr>
              <a:t>заставляют</a:t>
            </a:r>
            <a:r>
              <a:rPr lang="en-US" sz="1400" dirty="0">
                <a:solidFill>
                  <a:srgbClr val="000000"/>
                </a:solidFill>
              </a:rPr>
              <a:t> </a:t>
            </a:r>
            <a:r>
              <a:rPr lang="ru-RU" dirty="0" smtClean="0"/>
              <a:t>их</a:t>
            </a:r>
            <a:r>
              <a:rPr lang="en-US" sz="1400" dirty="0" smtClean="0">
                <a:solidFill>
                  <a:srgbClr val="000000"/>
                </a:solidFill>
              </a:rPr>
              <a:t> </a:t>
            </a:r>
            <a:r>
              <a:rPr lang="en-US" sz="1400" dirty="0">
                <a:solidFill>
                  <a:srgbClr val="000000"/>
                </a:solidFill>
              </a:rPr>
              <a:t>подтверждать вход. </a:t>
            </a:r>
            <a:r>
              <a:rPr lang="en-US" sz="1400" b="1" dirty="0" err="1">
                <a:solidFill>
                  <a:srgbClr val="000000"/>
                </a:solidFill>
              </a:rPr>
              <a:t>Рассмотрите</a:t>
            </a:r>
            <a:r>
              <a:rPr lang="en-US" sz="1400" b="1" dirty="0">
                <a:solidFill>
                  <a:srgbClr val="000000"/>
                </a:solidFill>
              </a:rPr>
              <a:t> </a:t>
            </a:r>
            <a:r>
              <a:rPr lang="ru-RU" sz="1400" b="1" dirty="0" smtClean="0">
                <a:solidFill>
                  <a:srgbClr val="000000"/>
                </a:solidFill>
              </a:rPr>
              <a:t>с подростком </a:t>
            </a:r>
            <a:r>
              <a:rPr lang="en-US" sz="1400" b="1" dirty="0" err="1" smtClean="0">
                <a:solidFill>
                  <a:srgbClr val="000000"/>
                </a:solidFill>
              </a:rPr>
              <a:t>возможность</a:t>
            </a:r>
            <a:r>
              <a:rPr lang="en-US" sz="1400" b="1" dirty="0" smtClean="0">
                <a:solidFill>
                  <a:srgbClr val="000000"/>
                </a:solidFill>
              </a:rPr>
              <a:t> </a:t>
            </a:r>
            <a:r>
              <a:rPr lang="en-US" sz="1400" b="1" dirty="0">
                <a:solidFill>
                  <a:srgbClr val="000000"/>
                </a:solidFill>
              </a:rPr>
              <a:t>использования режима «Не беспокоить» </a:t>
            </a:r>
            <a:r>
              <a:rPr lang="en-US" sz="1400" dirty="0">
                <a:solidFill>
                  <a:srgbClr val="000000"/>
                </a:solidFill>
              </a:rPr>
              <a:t>в важные периоды для минимизации отвлечений на телефон.</a:t>
            </a:r>
            <a:endParaRPr lang="en-US" sz="1400" dirty="0"/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3869977" y="1679544"/>
            <a:ext cx="17698" cy="296324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589" y="2461420"/>
            <a:ext cx="2685470" cy="2015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9536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019908"/>
            <a:ext cx="3073394" cy="3974122"/>
          </a:xfrm>
          <a:prstGeom prst="rect">
            <a:avLst/>
          </a:prstGeom>
        </p:spPr>
      </p:pic>
      <p:sp>
        <p:nvSpPr>
          <p:cNvPr id="11" name="Text 1"/>
          <p:cNvSpPr/>
          <p:nvPr/>
        </p:nvSpPr>
        <p:spPr>
          <a:xfrm>
            <a:off x="3225794" y="1019908"/>
            <a:ext cx="5985164" cy="98090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200" b="1" dirty="0">
                <a:solidFill>
                  <a:srgbClr val="000000"/>
                </a:solidFill>
              </a:rPr>
              <a:t>Техника «</a:t>
            </a:r>
            <a:r>
              <a:rPr lang="en-US" sz="2200" b="1" dirty="0" err="1">
                <a:solidFill>
                  <a:srgbClr val="000000"/>
                </a:solidFill>
              </a:rPr>
              <a:t>Цифровой</a:t>
            </a:r>
            <a:r>
              <a:rPr lang="en-US" sz="2200" b="1" dirty="0">
                <a:solidFill>
                  <a:srgbClr val="000000"/>
                </a:solidFill>
              </a:rPr>
              <a:t> </a:t>
            </a:r>
            <a:r>
              <a:rPr lang="ru-RU" sz="2200" b="1" dirty="0" smtClean="0"/>
              <a:t>запрет</a:t>
            </a:r>
            <a:r>
              <a:rPr lang="en-US" sz="2200" b="1" dirty="0" smtClean="0">
                <a:solidFill>
                  <a:srgbClr val="000000"/>
                </a:solidFill>
              </a:rPr>
              <a:t>» </a:t>
            </a:r>
            <a:r>
              <a:rPr lang="en-US" sz="2200" b="1" dirty="0">
                <a:solidFill>
                  <a:srgbClr val="000000"/>
                </a:solidFill>
              </a:rPr>
              <a:t>и ритуалы</a:t>
            </a:r>
            <a:endParaRPr lang="en-US" sz="2200" dirty="0"/>
          </a:p>
        </p:txBody>
      </p:sp>
      <p:sp>
        <p:nvSpPr>
          <p:cNvPr id="12" name="Text 2"/>
          <p:cNvSpPr/>
          <p:nvPr/>
        </p:nvSpPr>
        <p:spPr>
          <a:xfrm>
            <a:off x="3321711" y="1843720"/>
            <a:ext cx="5818909" cy="6816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400" dirty="0">
                <a:solidFill>
                  <a:srgbClr val="000000"/>
                </a:solidFill>
              </a:rPr>
              <a:t>Техника 4: «</a:t>
            </a:r>
            <a:r>
              <a:rPr lang="en-US" sz="1400" b="1" dirty="0" err="1">
                <a:solidFill>
                  <a:srgbClr val="000000"/>
                </a:solidFill>
              </a:rPr>
              <a:t>Цифровой</a:t>
            </a:r>
            <a:r>
              <a:rPr lang="en-US" sz="1400" b="1" dirty="0">
                <a:solidFill>
                  <a:srgbClr val="000000"/>
                </a:solidFill>
              </a:rPr>
              <a:t> </a:t>
            </a:r>
            <a:r>
              <a:rPr lang="ru-RU" b="1" dirty="0" smtClean="0"/>
              <a:t>запрет</a:t>
            </a:r>
            <a:r>
              <a:rPr lang="en-US" sz="1400" dirty="0" smtClean="0">
                <a:solidFill>
                  <a:srgbClr val="000000"/>
                </a:solidFill>
              </a:rPr>
              <a:t>» </a:t>
            </a:r>
            <a:r>
              <a:rPr lang="en-US" sz="1400" dirty="0">
                <a:solidFill>
                  <a:srgbClr val="000000"/>
                </a:solidFill>
              </a:rPr>
              <a:t>и ритуалы. Утро без экрана: первые 30–60 минут после пробуждения — </a:t>
            </a:r>
            <a:r>
              <a:rPr lang="en-US" sz="1400" dirty="0" err="1">
                <a:solidFill>
                  <a:srgbClr val="000000"/>
                </a:solidFill>
              </a:rPr>
              <a:t>время</a:t>
            </a:r>
            <a:r>
              <a:rPr lang="en-US" sz="1400" dirty="0">
                <a:solidFill>
                  <a:srgbClr val="000000"/>
                </a:solidFill>
              </a:rPr>
              <a:t> </a:t>
            </a:r>
            <a:r>
              <a:rPr lang="ru-RU" sz="1400" dirty="0" smtClean="0">
                <a:solidFill>
                  <a:srgbClr val="000000"/>
                </a:solidFill>
              </a:rPr>
              <a:t>подростка </a:t>
            </a:r>
            <a:r>
              <a:rPr lang="en-US" sz="1400" dirty="0" err="1" smtClean="0">
                <a:solidFill>
                  <a:srgbClr val="000000"/>
                </a:solidFill>
              </a:rPr>
              <a:t>для</a:t>
            </a:r>
            <a:r>
              <a:rPr lang="en-US" sz="1400" dirty="0" smtClean="0">
                <a:solidFill>
                  <a:srgbClr val="000000"/>
                </a:solidFill>
              </a:rPr>
              <a:t> </a:t>
            </a:r>
            <a:r>
              <a:rPr lang="en-US" sz="1400" dirty="0" err="1" smtClean="0">
                <a:solidFill>
                  <a:srgbClr val="000000"/>
                </a:solidFill>
              </a:rPr>
              <a:t>себя</a:t>
            </a:r>
            <a:r>
              <a:rPr lang="ru-RU" sz="1400" dirty="0" smtClean="0">
                <a:solidFill>
                  <a:srgbClr val="000000"/>
                </a:solidFill>
              </a:rPr>
              <a:t> (утренний туалет, завтрак и т.д.)</a:t>
            </a:r>
            <a:r>
              <a:rPr lang="en-US" sz="1400" dirty="0" smtClean="0">
                <a:solidFill>
                  <a:srgbClr val="000000"/>
                </a:solidFill>
              </a:rPr>
              <a:t>.</a:t>
            </a:r>
            <a:endParaRPr lang="en-US" sz="1400" dirty="0"/>
          </a:p>
        </p:txBody>
      </p:sp>
      <p:sp>
        <p:nvSpPr>
          <p:cNvPr id="13" name="Text 3"/>
          <p:cNvSpPr/>
          <p:nvPr/>
        </p:nvSpPr>
        <p:spPr>
          <a:xfrm>
            <a:off x="3321711" y="2657834"/>
            <a:ext cx="5818909" cy="167917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400" dirty="0">
                <a:solidFill>
                  <a:srgbClr val="000000"/>
                </a:solidFill>
              </a:rPr>
              <a:t>За час до </a:t>
            </a:r>
            <a:r>
              <a:rPr lang="en-US" sz="1400" dirty="0" err="1">
                <a:solidFill>
                  <a:srgbClr val="000000"/>
                </a:solidFill>
              </a:rPr>
              <a:t>сна</a:t>
            </a:r>
            <a:r>
              <a:rPr lang="en-US" sz="1400" dirty="0">
                <a:solidFill>
                  <a:srgbClr val="000000"/>
                </a:solidFill>
              </a:rPr>
              <a:t> </a:t>
            </a:r>
            <a:r>
              <a:rPr lang="en-US" sz="1400" dirty="0" err="1" smtClean="0">
                <a:solidFill>
                  <a:srgbClr val="000000"/>
                </a:solidFill>
              </a:rPr>
              <a:t>телефон</a:t>
            </a:r>
            <a:r>
              <a:rPr lang="ru-RU" sz="1400" dirty="0" smtClean="0">
                <a:solidFill>
                  <a:srgbClr val="000000"/>
                </a:solidFill>
              </a:rPr>
              <a:t> подростка</a:t>
            </a:r>
            <a:r>
              <a:rPr lang="en-US" sz="1400" dirty="0" smtClean="0">
                <a:solidFill>
                  <a:srgbClr val="000000"/>
                </a:solidFill>
              </a:rPr>
              <a:t> </a:t>
            </a:r>
            <a:r>
              <a:rPr lang="en-US" sz="1400" dirty="0">
                <a:solidFill>
                  <a:srgbClr val="000000"/>
                </a:solidFill>
              </a:rPr>
              <a:t>уходит на зарядку в другую комнату. </a:t>
            </a:r>
            <a:r>
              <a:rPr lang="en-US" sz="1400" dirty="0" err="1">
                <a:solidFill>
                  <a:srgbClr val="000000"/>
                </a:solidFill>
              </a:rPr>
              <a:t>Цифровой</a:t>
            </a:r>
            <a:r>
              <a:rPr lang="en-US" sz="1400" dirty="0">
                <a:solidFill>
                  <a:srgbClr val="000000"/>
                </a:solidFill>
              </a:rPr>
              <a:t> </a:t>
            </a:r>
            <a:r>
              <a:rPr lang="ru-RU" dirty="0" smtClean="0"/>
              <a:t>запрет</a:t>
            </a:r>
            <a:r>
              <a:rPr lang="en-US" sz="1400" dirty="0" smtClean="0">
                <a:solidFill>
                  <a:srgbClr val="000000"/>
                </a:solidFill>
              </a:rPr>
              <a:t>: </a:t>
            </a:r>
            <a:r>
              <a:rPr lang="en-US" sz="1400" b="1" dirty="0" err="1" smtClean="0">
                <a:solidFill>
                  <a:srgbClr val="000000"/>
                </a:solidFill>
              </a:rPr>
              <a:t>выберите</a:t>
            </a:r>
            <a:r>
              <a:rPr lang="ru-RU" sz="1400" b="1" dirty="0" smtClean="0">
                <a:solidFill>
                  <a:srgbClr val="000000"/>
                </a:solidFill>
              </a:rPr>
              <a:t> с подростком</a:t>
            </a:r>
            <a:r>
              <a:rPr lang="en-US" sz="1400" b="1" dirty="0" smtClean="0">
                <a:solidFill>
                  <a:srgbClr val="000000"/>
                </a:solidFill>
              </a:rPr>
              <a:t> </a:t>
            </a:r>
            <a:r>
              <a:rPr lang="en-US" sz="1400" b="1" dirty="0">
                <a:solidFill>
                  <a:srgbClr val="000000"/>
                </a:solidFill>
              </a:rPr>
              <a:t>один день </a:t>
            </a:r>
            <a:r>
              <a:rPr lang="en-US" sz="1400" dirty="0">
                <a:solidFill>
                  <a:srgbClr val="000000"/>
                </a:solidFill>
              </a:rPr>
              <a:t>в неделю (или хотя бы полдня), </a:t>
            </a:r>
            <a:r>
              <a:rPr lang="en-US" sz="1400" dirty="0" err="1">
                <a:solidFill>
                  <a:srgbClr val="000000"/>
                </a:solidFill>
              </a:rPr>
              <a:t>когда</a:t>
            </a:r>
            <a:r>
              <a:rPr lang="en-US" sz="1400" dirty="0">
                <a:solidFill>
                  <a:srgbClr val="000000"/>
                </a:solidFill>
              </a:rPr>
              <a:t> </a:t>
            </a:r>
            <a:r>
              <a:rPr lang="ru-RU" dirty="0" smtClean="0"/>
              <a:t>он</a:t>
            </a:r>
            <a:r>
              <a:rPr lang="en-US" sz="1400" dirty="0" smtClean="0">
                <a:solidFill>
                  <a:srgbClr val="000000"/>
                </a:solidFill>
              </a:rPr>
              <a:t> </a:t>
            </a:r>
            <a:r>
              <a:rPr lang="en-US" sz="1400" dirty="0" err="1">
                <a:solidFill>
                  <a:srgbClr val="000000"/>
                </a:solidFill>
              </a:rPr>
              <a:t>не</a:t>
            </a:r>
            <a:r>
              <a:rPr lang="en-US" sz="1400" dirty="0">
                <a:solidFill>
                  <a:srgbClr val="000000"/>
                </a:solidFill>
              </a:rPr>
              <a:t> </a:t>
            </a:r>
            <a:r>
              <a:rPr lang="en-US" sz="1400" dirty="0" err="1" smtClean="0">
                <a:solidFill>
                  <a:srgbClr val="000000"/>
                </a:solidFill>
              </a:rPr>
              <a:t>пользуе</a:t>
            </a:r>
            <a:r>
              <a:rPr lang="ru-RU" sz="1400" dirty="0" err="1" smtClean="0">
                <a:solidFill>
                  <a:srgbClr val="000000"/>
                </a:solidFill>
              </a:rPr>
              <a:t>тся</a:t>
            </a:r>
            <a:r>
              <a:rPr lang="en-US" sz="1400" dirty="0" smtClean="0">
                <a:solidFill>
                  <a:srgbClr val="000000"/>
                </a:solidFill>
              </a:rPr>
              <a:t> </a:t>
            </a:r>
            <a:r>
              <a:rPr lang="en-US" sz="1400" dirty="0">
                <a:solidFill>
                  <a:srgbClr val="000000"/>
                </a:solidFill>
              </a:rPr>
              <a:t>интернетом для развлечения. В </a:t>
            </a:r>
            <a:r>
              <a:rPr lang="en-US" sz="1400" dirty="0" err="1">
                <a:solidFill>
                  <a:srgbClr val="000000"/>
                </a:solidFill>
              </a:rPr>
              <a:t>выбранный</a:t>
            </a:r>
            <a:r>
              <a:rPr lang="en-US" sz="1400" dirty="0">
                <a:solidFill>
                  <a:srgbClr val="000000"/>
                </a:solidFill>
              </a:rPr>
              <a:t> </a:t>
            </a:r>
            <a:r>
              <a:rPr lang="en-US" sz="1400" dirty="0" err="1" smtClean="0">
                <a:solidFill>
                  <a:srgbClr val="000000"/>
                </a:solidFill>
              </a:rPr>
              <a:t>день</a:t>
            </a:r>
            <a:r>
              <a:rPr lang="ru-RU" sz="1400" dirty="0" smtClean="0">
                <a:solidFill>
                  <a:srgbClr val="000000"/>
                </a:solidFill>
              </a:rPr>
              <a:t> пусть он</a:t>
            </a:r>
            <a:r>
              <a:rPr lang="en-US" sz="1400" dirty="0" smtClean="0">
                <a:solidFill>
                  <a:srgbClr val="000000"/>
                </a:solidFill>
              </a:rPr>
              <a:t> </a:t>
            </a:r>
            <a:r>
              <a:rPr lang="en-US" sz="1400" dirty="0" err="1" smtClean="0">
                <a:solidFill>
                  <a:srgbClr val="000000"/>
                </a:solidFill>
              </a:rPr>
              <a:t>сосредоточ</a:t>
            </a:r>
            <a:r>
              <a:rPr lang="ru-RU" sz="1400" dirty="0" err="1" smtClean="0">
                <a:solidFill>
                  <a:srgbClr val="000000"/>
                </a:solidFill>
              </a:rPr>
              <a:t>ится</a:t>
            </a:r>
            <a:r>
              <a:rPr lang="en-US" sz="1400" dirty="0" smtClean="0">
                <a:solidFill>
                  <a:srgbClr val="000000"/>
                </a:solidFill>
              </a:rPr>
              <a:t> </a:t>
            </a:r>
            <a:r>
              <a:rPr lang="en-US" sz="1400" dirty="0">
                <a:solidFill>
                  <a:srgbClr val="000000"/>
                </a:solidFill>
              </a:rPr>
              <a:t>на других занятиях, которые </a:t>
            </a:r>
            <a:r>
              <a:rPr lang="en-US" sz="1400" dirty="0" err="1">
                <a:solidFill>
                  <a:srgbClr val="000000"/>
                </a:solidFill>
              </a:rPr>
              <a:t>приносят</a:t>
            </a:r>
            <a:r>
              <a:rPr lang="en-US" sz="1400" dirty="0">
                <a:solidFill>
                  <a:srgbClr val="000000"/>
                </a:solidFill>
              </a:rPr>
              <a:t> </a:t>
            </a:r>
            <a:r>
              <a:rPr lang="en-US" sz="1400" dirty="0" err="1" smtClean="0">
                <a:solidFill>
                  <a:srgbClr val="000000"/>
                </a:solidFill>
              </a:rPr>
              <a:t>удовлетворение</a:t>
            </a:r>
            <a:r>
              <a:rPr lang="ru-RU" sz="1400" dirty="0" smtClean="0">
                <a:solidFill>
                  <a:srgbClr val="000000"/>
                </a:solidFill>
              </a:rPr>
              <a:t> (спорт, хобби и т.д.)</a:t>
            </a:r>
            <a:r>
              <a:rPr lang="en-US" sz="1400" dirty="0" smtClean="0">
                <a:solidFill>
                  <a:srgbClr val="000000"/>
                </a:solidFill>
              </a:rPr>
              <a:t> </a:t>
            </a:r>
            <a:r>
              <a:rPr lang="en-US" sz="1400" dirty="0">
                <a:solidFill>
                  <a:srgbClr val="000000"/>
                </a:solidFill>
              </a:rPr>
              <a:t>и помогают отдохнуть от информационного потока.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035421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0"/>
          <p:cNvSpPr/>
          <p:nvPr/>
        </p:nvSpPr>
        <p:spPr>
          <a:xfrm>
            <a:off x="141742" y="1121099"/>
            <a:ext cx="2003581" cy="58189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200" b="1" dirty="0">
                <a:solidFill>
                  <a:srgbClr val="000000"/>
                </a:solidFill>
              </a:rPr>
              <a:t>Заключение</a:t>
            </a:r>
            <a:endParaRPr lang="en-US" sz="2200" dirty="0"/>
          </a:p>
        </p:txBody>
      </p:sp>
      <p:sp>
        <p:nvSpPr>
          <p:cNvPr id="10" name="Text 1"/>
          <p:cNvSpPr/>
          <p:nvPr/>
        </p:nvSpPr>
        <p:spPr>
          <a:xfrm>
            <a:off x="5305286" y="1121099"/>
            <a:ext cx="3334902" cy="6816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400" b="1" dirty="0" err="1" smtClean="0">
                <a:solidFill>
                  <a:srgbClr val="000000"/>
                </a:solidFill>
              </a:rPr>
              <a:t>Цифровой</a:t>
            </a:r>
            <a:r>
              <a:rPr lang="en-US" sz="1400" b="1" dirty="0" smtClean="0">
                <a:solidFill>
                  <a:srgbClr val="000000"/>
                </a:solidFill>
              </a:rPr>
              <a:t> </a:t>
            </a:r>
            <a:r>
              <a:rPr lang="en-US" sz="1400" b="1" dirty="0" err="1" smtClean="0">
                <a:solidFill>
                  <a:srgbClr val="000000"/>
                </a:solidFill>
              </a:rPr>
              <a:t>минимализм</a:t>
            </a:r>
            <a:r>
              <a:rPr lang="ru-RU" sz="1400" b="1" dirty="0" smtClean="0">
                <a:solidFill>
                  <a:srgbClr val="000000"/>
                </a:solidFill>
              </a:rPr>
              <a:t> </a:t>
            </a:r>
            <a:r>
              <a:rPr lang="ru-RU" sz="1400" dirty="0" smtClean="0">
                <a:solidFill>
                  <a:srgbClr val="000000"/>
                </a:solidFill>
              </a:rPr>
              <a:t>для подростка</a:t>
            </a:r>
            <a:r>
              <a:rPr lang="en-US" sz="1400" b="1" dirty="0" smtClean="0">
                <a:solidFill>
                  <a:srgbClr val="000000"/>
                </a:solidFill>
              </a:rPr>
              <a:t> </a:t>
            </a:r>
            <a:r>
              <a:rPr lang="en-US" sz="1400" dirty="0">
                <a:solidFill>
                  <a:srgbClr val="000000"/>
                </a:solidFill>
              </a:rPr>
              <a:t>— это не про аскезу и пещерный образ жизни.</a:t>
            </a:r>
            <a:endParaRPr lang="en-US" sz="1400" dirty="0"/>
          </a:p>
        </p:txBody>
      </p:sp>
      <p:sp>
        <p:nvSpPr>
          <p:cNvPr id="11" name="Text 2"/>
          <p:cNvSpPr/>
          <p:nvPr/>
        </p:nvSpPr>
        <p:spPr>
          <a:xfrm>
            <a:off x="5305286" y="2285533"/>
            <a:ext cx="3508350" cy="118040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400" dirty="0">
                <a:solidFill>
                  <a:srgbClr val="000000"/>
                </a:solidFill>
              </a:rPr>
              <a:t>Это про качество жизни. </a:t>
            </a:r>
            <a:r>
              <a:rPr lang="ru-RU" sz="1400" dirty="0" smtClean="0">
                <a:solidFill>
                  <a:srgbClr val="000000"/>
                </a:solidFill>
              </a:rPr>
              <a:t>Когда </a:t>
            </a:r>
            <a:r>
              <a:rPr lang="ru-RU" dirty="0"/>
              <a:t>м</a:t>
            </a:r>
            <a:r>
              <a:rPr lang="en-US" sz="1400" dirty="0" smtClean="0">
                <a:solidFill>
                  <a:srgbClr val="000000"/>
                </a:solidFill>
              </a:rPr>
              <a:t>ы </a:t>
            </a:r>
            <a:r>
              <a:rPr lang="en-US" sz="1400" dirty="0">
                <a:solidFill>
                  <a:srgbClr val="000000"/>
                </a:solidFill>
              </a:rPr>
              <a:t>не </a:t>
            </a:r>
            <a:r>
              <a:rPr lang="en-US" sz="1400" dirty="0" err="1">
                <a:solidFill>
                  <a:srgbClr val="000000"/>
                </a:solidFill>
              </a:rPr>
              <a:t>запрещаем</a:t>
            </a:r>
            <a:r>
              <a:rPr lang="en-US" sz="1400" dirty="0">
                <a:solidFill>
                  <a:srgbClr val="000000"/>
                </a:solidFill>
              </a:rPr>
              <a:t> </a:t>
            </a:r>
            <a:r>
              <a:rPr lang="ru-RU" dirty="0" smtClean="0"/>
              <a:t>подростку</a:t>
            </a:r>
            <a:r>
              <a:rPr lang="en-US" sz="1400" dirty="0" smtClean="0">
                <a:solidFill>
                  <a:srgbClr val="000000"/>
                </a:solidFill>
              </a:rPr>
              <a:t> </a:t>
            </a:r>
            <a:r>
              <a:rPr lang="en-US" sz="1400" dirty="0">
                <a:solidFill>
                  <a:srgbClr val="000000"/>
                </a:solidFill>
              </a:rPr>
              <a:t>интернет. Мы </a:t>
            </a:r>
            <a:r>
              <a:rPr lang="en-US" sz="1400" dirty="0" err="1">
                <a:solidFill>
                  <a:srgbClr val="000000"/>
                </a:solidFill>
              </a:rPr>
              <a:t>просто</a:t>
            </a:r>
            <a:r>
              <a:rPr lang="en-US" sz="1400" dirty="0">
                <a:solidFill>
                  <a:srgbClr val="000000"/>
                </a:solidFill>
              </a:rPr>
              <a:t> </a:t>
            </a:r>
            <a:r>
              <a:rPr lang="ru-RU" sz="1400" dirty="0" smtClean="0">
                <a:solidFill>
                  <a:srgbClr val="000000"/>
                </a:solidFill>
              </a:rPr>
              <a:t>предлагаем ему перестать</a:t>
            </a:r>
            <a:r>
              <a:rPr lang="en-US" sz="1400" dirty="0" smtClean="0">
                <a:solidFill>
                  <a:srgbClr val="000000"/>
                </a:solidFill>
              </a:rPr>
              <a:t> </a:t>
            </a:r>
            <a:r>
              <a:rPr lang="en-US" sz="1400" dirty="0" err="1">
                <a:solidFill>
                  <a:srgbClr val="000000"/>
                </a:solidFill>
              </a:rPr>
              <a:t>быть</a:t>
            </a:r>
            <a:r>
              <a:rPr lang="en-US" sz="1400" dirty="0">
                <a:solidFill>
                  <a:srgbClr val="000000"/>
                </a:solidFill>
              </a:rPr>
              <a:t> </a:t>
            </a:r>
            <a:r>
              <a:rPr lang="en-US" sz="1400" dirty="0" err="1" smtClean="0">
                <a:solidFill>
                  <a:srgbClr val="000000"/>
                </a:solidFill>
              </a:rPr>
              <a:t>пассивным</a:t>
            </a:r>
            <a:r>
              <a:rPr lang="en-US" sz="1400" dirty="0" smtClean="0">
                <a:solidFill>
                  <a:srgbClr val="000000"/>
                </a:solidFill>
              </a:rPr>
              <a:t> </a:t>
            </a:r>
            <a:r>
              <a:rPr lang="en-US" sz="1400" dirty="0" err="1" smtClean="0">
                <a:solidFill>
                  <a:srgbClr val="000000"/>
                </a:solidFill>
              </a:rPr>
              <a:t>потребите</a:t>
            </a:r>
            <a:r>
              <a:rPr lang="ru-RU" sz="1400" dirty="0" err="1" smtClean="0">
                <a:solidFill>
                  <a:srgbClr val="000000"/>
                </a:solidFill>
              </a:rPr>
              <a:t>лем</a:t>
            </a:r>
            <a:r>
              <a:rPr lang="en-US" sz="1400" dirty="0" smtClean="0">
                <a:solidFill>
                  <a:srgbClr val="000000"/>
                </a:solidFill>
              </a:rPr>
              <a:t> </a:t>
            </a:r>
            <a:r>
              <a:rPr lang="en-US" sz="1400" dirty="0">
                <a:solidFill>
                  <a:srgbClr val="000000"/>
                </a:solidFill>
              </a:rPr>
              <a:t>и </a:t>
            </a:r>
            <a:r>
              <a:rPr lang="en-US" sz="1400" dirty="0" err="1" smtClean="0">
                <a:solidFill>
                  <a:srgbClr val="000000"/>
                </a:solidFill>
              </a:rPr>
              <a:t>стано</a:t>
            </a:r>
            <a:r>
              <a:rPr lang="ru-RU" sz="1400" dirty="0" smtClean="0">
                <a:solidFill>
                  <a:srgbClr val="000000"/>
                </a:solidFill>
              </a:rPr>
              <a:t>виться</a:t>
            </a:r>
            <a:r>
              <a:rPr lang="en-US" sz="1400" dirty="0" smtClean="0">
                <a:solidFill>
                  <a:srgbClr val="000000"/>
                </a:solidFill>
              </a:rPr>
              <a:t> </a:t>
            </a:r>
            <a:r>
              <a:rPr lang="en-US" sz="1400" dirty="0" err="1" smtClean="0">
                <a:solidFill>
                  <a:srgbClr val="000000"/>
                </a:solidFill>
              </a:rPr>
              <a:t>активным</a:t>
            </a:r>
            <a:r>
              <a:rPr lang="ru-RU" sz="1400" dirty="0" smtClean="0">
                <a:solidFill>
                  <a:srgbClr val="000000"/>
                </a:solidFill>
              </a:rPr>
              <a:t> </a:t>
            </a:r>
            <a:r>
              <a:rPr lang="en-US" sz="1400" dirty="0" err="1" smtClean="0">
                <a:solidFill>
                  <a:srgbClr val="000000"/>
                </a:solidFill>
              </a:rPr>
              <a:t>пользовател</a:t>
            </a:r>
            <a:r>
              <a:rPr lang="ru-RU" sz="1400" dirty="0" smtClean="0">
                <a:solidFill>
                  <a:srgbClr val="000000"/>
                </a:solidFill>
              </a:rPr>
              <a:t>ем</a:t>
            </a:r>
            <a:r>
              <a:rPr lang="en-US" sz="1400" dirty="0" smtClean="0">
                <a:solidFill>
                  <a:srgbClr val="000000"/>
                </a:solidFill>
              </a:rPr>
              <a:t>. </a:t>
            </a:r>
            <a:endParaRPr lang="ru-RU" sz="1400" dirty="0" smtClean="0">
              <a:solidFill>
                <a:srgbClr val="000000"/>
              </a:solidFill>
            </a:endParaRPr>
          </a:p>
          <a:p>
            <a:pPr marL="0" indent="0" algn="l">
              <a:lnSpc>
                <a:spcPts val="2000"/>
              </a:lnSpc>
              <a:buNone/>
            </a:pPr>
            <a:r>
              <a:rPr lang="en-US" sz="1400" dirty="0" err="1" smtClean="0">
                <a:solidFill>
                  <a:srgbClr val="000000"/>
                </a:solidFill>
              </a:rPr>
              <a:t>Технологии</a:t>
            </a:r>
            <a:r>
              <a:rPr lang="en-US" sz="1400" dirty="0" smtClean="0">
                <a:solidFill>
                  <a:srgbClr val="000000"/>
                </a:solidFill>
              </a:rPr>
              <a:t> </a:t>
            </a:r>
            <a:r>
              <a:rPr lang="en-US" sz="1400" dirty="0">
                <a:solidFill>
                  <a:srgbClr val="000000"/>
                </a:solidFill>
              </a:rPr>
              <a:t>— это отличный слуга, но плохой хозяин. </a:t>
            </a:r>
            <a:r>
              <a:rPr lang="ru-RU" sz="1400" dirty="0" smtClean="0">
                <a:solidFill>
                  <a:srgbClr val="000000"/>
                </a:solidFill>
              </a:rPr>
              <a:t>Пусть подросток </a:t>
            </a:r>
            <a:r>
              <a:rPr lang="ru-RU" dirty="0"/>
              <a:t>в</a:t>
            </a:r>
            <a:r>
              <a:rPr lang="en-US" sz="1400" dirty="0" err="1" smtClean="0">
                <a:solidFill>
                  <a:srgbClr val="000000"/>
                </a:solidFill>
              </a:rPr>
              <a:t>ерн</a:t>
            </a:r>
            <a:r>
              <a:rPr lang="ru-RU" sz="1400" dirty="0" smtClean="0">
                <a:solidFill>
                  <a:srgbClr val="000000"/>
                </a:solidFill>
              </a:rPr>
              <a:t>ё</a:t>
            </a:r>
            <a:r>
              <a:rPr lang="en-US" sz="1400" dirty="0" smtClean="0">
                <a:solidFill>
                  <a:srgbClr val="000000"/>
                </a:solidFill>
              </a:rPr>
              <a:t>т </a:t>
            </a:r>
            <a:r>
              <a:rPr lang="en-US" sz="1400" dirty="0">
                <a:solidFill>
                  <a:srgbClr val="000000"/>
                </a:solidFill>
              </a:rPr>
              <a:t>себе роль хозяина </a:t>
            </a:r>
            <a:r>
              <a:rPr lang="en-US" sz="1400" dirty="0" err="1">
                <a:solidFill>
                  <a:srgbClr val="000000"/>
                </a:solidFill>
              </a:rPr>
              <a:t>своей</a:t>
            </a:r>
            <a:r>
              <a:rPr lang="en-US" sz="1400" dirty="0">
                <a:solidFill>
                  <a:srgbClr val="000000"/>
                </a:solidFill>
              </a:rPr>
              <a:t> </a:t>
            </a:r>
            <a:r>
              <a:rPr lang="en-US" sz="1400" dirty="0" err="1" smtClean="0">
                <a:solidFill>
                  <a:srgbClr val="000000"/>
                </a:solidFill>
              </a:rPr>
              <a:t>жизни</a:t>
            </a:r>
            <a:r>
              <a:rPr lang="ru-RU" sz="1400" dirty="0" smtClean="0">
                <a:solidFill>
                  <a:srgbClr val="000000"/>
                </a:solidFill>
              </a:rPr>
              <a:t>!</a:t>
            </a:r>
            <a:endParaRPr lang="en-US" sz="1400" dirty="0"/>
          </a:p>
        </p:txBody>
      </p:sp>
      <p:sp>
        <p:nvSpPr>
          <p:cNvPr id="12" name="Text 3"/>
          <p:cNvSpPr/>
          <p:nvPr/>
        </p:nvSpPr>
        <p:spPr>
          <a:xfrm>
            <a:off x="5305286" y="4030684"/>
            <a:ext cx="2621080" cy="6816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ts val="2000"/>
              </a:lnSpc>
              <a:buNone/>
            </a:pPr>
            <a:r>
              <a:rPr lang="ru-RU" sz="1400" dirty="0" smtClean="0">
                <a:solidFill>
                  <a:srgbClr val="000000"/>
                </a:solidFill>
              </a:rPr>
              <a:t>Пусть он </a:t>
            </a:r>
            <a:r>
              <a:rPr lang="ru-RU" dirty="0"/>
              <a:t>н</a:t>
            </a:r>
            <a:r>
              <a:rPr lang="en-US" sz="1400" dirty="0" err="1" smtClean="0">
                <a:solidFill>
                  <a:srgbClr val="000000"/>
                </a:solidFill>
              </a:rPr>
              <a:t>ачн</a:t>
            </a:r>
            <a:r>
              <a:rPr lang="ru-RU" sz="1400" dirty="0" err="1" smtClean="0">
                <a:solidFill>
                  <a:srgbClr val="000000"/>
                </a:solidFill>
              </a:rPr>
              <a:t>ёт</a:t>
            </a:r>
            <a:r>
              <a:rPr lang="en-US" sz="1400" dirty="0" smtClean="0">
                <a:solidFill>
                  <a:srgbClr val="000000"/>
                </a:solidFill>
              </a:rPr>
              <a:t> </a:t>
            </a:r>
            <a:r>
              <a:rPr lang="en-US" sz="1400" dirty="0">
                <a:solidFill>
                  <a:srgbClr val="000000"/>
                </a:solidFill>
              </a:rPr>
              <a:t>осознанно управлять своим временем и вниманием в цифровом пространстве.</a:t>
            </a:r>
            <a:endParaRPr lang="en-US" sz="1400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287" y="1802743"/>
            <a:ext cx="4079543" cy="2807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0760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0"/>
          <p:cNvSpPr/>
          <p:nvPr/>
        </p:nvSpPr>
        <p:spPr>
          <a:xfrm>
            <a:off x="141742" y="1121099"/>
            <a:ext cx="3273984" cy="58189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ru-RU" sz="2200" b="1" dirty="0" smtClean="0">
                <a:solidFill>
                  <a:srgbClr val="000000"/>
                </a:solidFill>
              </a:rPr>
              <a:t>Домашнее задание</a:t>
            </a:r>
            <a:endParaRPr lang="en-US" sz="2200" dirty="0"/>
          </a:p>
        </p:txBody>
      </p:sp>
      <p:sp>
        <p:nvSpPr>
          <p:cNvPr id="12" name="Text 3"/>
          <p:cNvSpPr/>
          <p:nvPr/>
        </p:nvSpPr>
        <p:spPr>
          <a:xfrm>
            <a:off x="5629751" y="2385950"/>
            <a:ext cx="2621080" cy="6816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ru-RU" b="1" dirty="0"/>
              <a:t>Домашнее </a:t>
            </a:r>
            <a:r>
              <a:rPr lang="ru-RU" b="1" dirty="0" smtClean="0"/>
              <a:t>задание для родителей и их подростков:</a:t>
            </a:r>
            <a:endParaRPr lang="ru-RU" dirty="0"/>
          </a:p>
          <a:p>
            <a:r>
              <a:rPr lang="ru-RU" dirty="0"/>
              <a:t>1. </a:t>
            </a:r>
            <a:r>
              <a:rPr lang="ru-RU" dirty="0" smtClean="0"/>
              <a:t>Провести </a:t>
            </a:r>
            <a:r>
              <a:rPr lang="ru-RU" dirty="0"/>
              <a:t>аудит экранного </a:t>
            </a:r>
            <a:r>
              <a:rPr lang="ru-RU" dirty="0" smtClean="0"/>
              <a:t>времени</a:t>
            </a:r>
            <a:endParaRPr lang="ru-RU" dirty="0"/>
          </a:p>
          <a:p>
            <a:r>
              <a:rPr lang="ru-RU" dirty="0"/>
              <a:t>2. </a:t>
            </a:r>
            <a:r>
              <a:rPr lang="ru-RU" dirty="0" smtClean="0"/>
              <a:t>Отключить </a:t>
            </a:r>
            <a:r>
              <a:rPr lang="ru-RU" dirty="0"/>
              <a:t>все лишние </a:t>
            </a:r>
            <a:r>
              <a:rPr lang="ru-RU" dirty="0" smtClean="0"/>
              <a:t>уведомления</a:t>
            </a:r>
            <a:endParaRPr lang="ru-RU" dirty="0"/>
          </a:p>
          <a:p>
            <a:r>
              <a:rPr lang="ru-RU" dirty="0"/>
              <a:t>3. </a:t>
            </a:r>
            <a:r>
              <a:rPr lang="ru-RU" dirty="0" smtClean="0"/>
              <a:t>Убрать </a:t>
            </a:r>
            <a:r>
              <a:rPr lang="ru-RU" dirty="0"/>
              <a:t>телефон из спальни на эту </a:t>
            </a:r>
            <a:r>
              <a:rPr lang="ru-RU" dirty="0" smtClean="0"/>
              <a:t>ночь</a:t>
            </a:r>
            <a:endParaRPr lang="ru-RU" dirty="0"/>
          </a:p>
        </p:txBody>
      </p:sp>
      <p:pic>
        <p:nvPicPr>
          <p:cNvPr id="1026" name="Picture 2" descr="Родители в смартфоне: влияние на детей – Развитие ребенк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742" y="1709845"/>
            <a:ext cx="4133256" cy="27154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42391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954" y="1218662"/>
            <a:ext cx="9015046" cy="4067907"/>
          </a:xfrm>
          <a:prstGeom prst="rect">
            <a:avLst/>
          </a:prstGeom>
        </p:spPr>
      </p:pic>
      <p:sp>
        <p:nvSpPr>
          <p:cNvPr id="10" name="Text 1"/>
          <p:cNvSpPr/>
          <p:nvPr/>
        </p:nvSpPr>
        <p:spPr>
          <a:xfrm>
            <a:off x="4147245" y="2862377"/>
            <a:ext cx="4041325" cy="931025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400" dirty="0">
                <a:solidFill>
                  <a:srgbClr val="000000"/>
                </a:solidFill>
              </a:rPr>
              <a:t>В этой презентации мы рассмотрели понятие </a:t>
            </a:r>
            <a:r>
              <a:rPr lang="en-US" sz="1400" dirty="0" err="1">
                <a:solidFill>
                  <a:srgbClr val="000000"/>
                </a:solidFill>
              </a:rPr>
              <a:t>цифровой</a:t>
            </a:r>
            <a:r>
              <a:rPr lang="en-US" sz="1400" dirty="0">
                <a:solidFill>
                  <a:srgbClr val="000000"/>
                </a:solidFill>
              </a:rPr>
              <a:t> </a:t>
            </a:r>
            <a:r>
              <a:rPr lang="ru-RU" dirty="0" smtClean="0"/>
              <a:t>среды</a:t>
            </a:r>
            <a:r>
              <a:rPr lang="en-US" sz="1400" dirty="0" smtClean="0">
                <a:solidFill>
                  <a:srgbClr val="000000"/>
                </a:solidFill>
              </a:rPr>
              <a:t>, </a:t>
            </a:r>
            <a:r>
              <a:rPr lang="en-US" sz="1400" dirty="0">
                <a:solidFill>
                  <a:srgbClr val="000000"/>
                </a:solidFill>
              </a:rPr>
              <a:t>её влияние на мозг и внимание, а также представили техники для управления временем в </a:t>
            </a:r>
            <a:r>
              <a:rPr lang="en-US" sz="1400" dirty="0" err="1">
                <a:solidFill>
                  <a:srgbClr val="000000"/>
                </a:solidFill>
              </a:rPr>
              <a:t>цифровом</a:t>
            </a:r>
            <a:r>
              <a:rPr lang="en-US" sz="1400" dirty="0">
                <a:solidFill>
                  <a:srgbClr val="000000"/>
                </a:solidFill>
              </a:rPr>
              <a:t> </a:t>
            </a:r>
            <a:r>
              <a:rPr lang="en-US" sz="1400" dirty="0" err="1" smtClean="0">
                <a:solidFill>
                  <a:srgbClr val="000000"/>
                </a:solidFill>
              </a:rPr>
              <a:t>пространстве</a:t>
            </a:r>
            <a:r>
              <a:rPr lang="ru-RU" sz="1400" dirty="0" smtClean="0">
                <a:solidFill>
                  <a:srgbClr val="000000"/>
                </a:solidFill>
              </a:rPr>
              <a:t> подростка</a:t>
            </a:r>
            <a:r>
              <a:rPr lang="en-US" sz="1400" dirty="0" smtClean="0">
                <a:solidFill>
                  <a:srgbClr val="000000"/>
                </a:solidFill>
              </a:rPr>
              <a:t>. </a:t>
            </a:r>
            <a:endParaRPr lang="ru-RU" sz="1400" dirty="0" smtClean="0">
              <a:solidFill>
                <a:srgbClr val="000000"/>
              </a:solidFill>
            </a:endParaRPr>
          </a:p>
          <a:p>
            <a:pPr marL="0" indent="0" algn="l">
              <a:lnSpc>
                <a:spcPts val="2000"/>
              </a:lnSpc>
              <a:buNone/>
            </a:pPr>
            <a:r>
              <a:rPr lang="en-US" sz="1400" dirty="0" err="1" smtClean="0">
                <a:solidFill>
                  <a:srgbClr val="000000"/>
                </a:solidFill>
              </a:rPr>
              <a:t>Надеемся</a:t>
            </a:r>
            <a:r>
              <a:rPr lang="en-US" sz="1400" dirty="0">
                <a:solidFill>
                  <a:srgbClr val="000000"/>
                </a:solidFill>
              </a:rPr>
              <a:t>, что предложенные подходы </a:t>
            </a:r>
            <a:r>
              <a:rPr lang="en-US" sz="1400" dirty="0" err="1">
                <a:solidFill>
                  <a:srgbClr val="000000"/>
                </a:solidFill>
              </a:rPr>
              <a:t>помогут</a:t>
            </a:r>
            <a:r>
              <a:rPr lang="en-US" sz="1400" dirty="0">
                <a:solidFill>
                  <a:srgbClr val="000000"/>
                </a:solidFill>
              </a:rPr>
              <a:t> </a:t>
            </a:r>
            <a:r>
              <a:rPr lang="ru-RU" sz="1400" dirty="0" smtClean="0">
                <a:solidFill>
                  <a:srgbClr val="000000"/>
                </a:solidFill>
              </a:rPr>
              <a:t>подросткам</a:t>
            </a:r>
            <a:r>
              <a:rPr lang="en-US" sz="1400" dirty="0" smtClean="0">
                <a:solidFill>
                  <a:srgbClr val="000000"/>
                </a:solidFill>
              </a:rPr>
              <a:t> </a:t>
            </a:r>
            <a:r>
              <a:rPr lang="en-US" sz="1400" dirty="0">
                <a:solidFill>
                  <a:srgbClr val="000000"/>
                </a:solidFill>
              </a:rPr>
              <a:t>улучшить баланс между цифровым миром и реальной </a:t>
            </a:r>
            <a:r>
              <a:rPr lang="en-US" sz="1400" dirty="0" err="1">
                <a:solidFill>
                  <a:srgbClr val="000000"/>
                </a:solidFill>
              </a:rPr>
              <a:t>жизнью</a:t>
            </a:r>
            <a:r>
              <a:rPr lang="en-US" sz="1400" dirty="0" smtClean="0">
                <a:solidFill>
                  <a:srgbClr val="000000"/>
                </a:solidFill>
              </a:rPr>
              <a:t>.</a:t>
            </a:r>
            <a:endParaRPr lang="ru-RU" sz="1400" dirty="0" smtClean="0">
              <a:solidFill>
                <a:srgbClr val="000000"/>
              </a:solidFill>
            </a:endParaRPr>
          </a:p>
          <a:p>
            <a:pPr marL="0" indent="0" algn="l">
              <a:lnSpc>
                <a:spcPts val="2000"/>
              </a:lnSpc>
              <a:buNone/>
            </a:pPr>
            <a:r>
              <a:rPr lang="ru-RU" b="1" dirty="0" smtClean="0">
                <a:solidFill>
                  <a:srgbClr val="FF0000"/>
                </a:solidFill>
              </a:rPr>
              <a:t>! ПРОСЬБА: </a:t>
            </a:r>
            <a:r>
              <a:rPr lang="ru-RU" dirty="0" smtClean="0"/>
              <a:t>рассказать родителям,</a:t>
            </a:r>
          </a:p>
          <a:p>
            <a:pPr marL="0" indent="0" algn="l">
              <a:lnSpc>
                <a:spcPts val="2000"/>
              </a:lnSpc>
              <a:buNone/>
            </a:pPr>
            <a:r>
              <a:rPr lang="ru-RU" dirty="0" smtClean="0"/>
              <a:t>поделиться информацией с коллегами </a:t>
            </a:r>
            <a:endParaRPr lang="en-US" sz="1400" dirty="0"/>
          </a:p>
        </p:txBody>
      </p:sp>
      <p:sp>
        <p:nvSpPr>
          <p:cNvPr id="11" name="Text 0"/>
          <p:cNvSpPr/>
          <p:nvPr/>
        </p:nvSpPr>
        <p:spPr>
          <a:xfrm>
            <a:off x="531121" y="1349245"/>
            <a:ext cx="5318014" cy="7813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000000"/>
                </a:solidFill>
              </a:rPr>
              <a:t>Спасибо за внимание!</a:t>
            </a:r>
            <a:endParaRPr lang="en-US" sz="3200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/>
          <a:srcRect t="7584"/>
          <a:stretch/>
        </p:blipFill>
        <p:spPr>
          <a:xfrm>
            <a:off x="686994" y="2404293"/>
            <a:ext cx="3460251" cy="2005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3927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cxnSp>
        <p:nvCxn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9EAE9934-DD5F-DFC0-79BA-010DF0807CFF}"/>
              </a:ext>
            </a:extLst>
          </p:cNvPr>
          <p:cNvCxnSpPr>
            <a:cxnSpLocks/>
          </p:cNvCxnSpPr>
          <p:nvPr/>
        </p:nvCxnSpPr>
        <p:spPr bwMode="auto">
          <a:xfrm>
            <a:off x="433008" y="2057400"/>
            <a:ext cx="0" cy="1953946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Рисунок 3" descr="Изображение выглядит как Графика, Шрифт, логотип, символ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EA981C36-85ED-B558-ABDD-917CD397A3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428140" y="683785"/>
            <a:ext cx="2614813" cy="60963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D840A7F-97FE-18AF-5193-93F77A296AA9}"/>
              </a:ext>
            </a:extLst>
          </p:cNvPr>
          <p:cNvSpPr txBox="1"/>
          <p:nvPr/>
        </p:nvSpPr>
        <p:spPr bwMode="auto">
          <a:xfrm>
            <a:off x="345549" y="1427029"/>
            <a:ext cx="3584636" cy="4651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15000"/>
              </a:lnSpc>
            </a:pPr>
            <a:r>
              <a:rPr lang="ru-RU" sz="1100" dirty="0">
                <a:solidFill>
                  <a:schemeClr val="bg1"/>
                </a:solidFill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Корпоративный университет развития образования</a:t>
            </a:r>
          </a:p>
          <a:p>
            <a:pPr>
              <a:lnSpc>
                <a:spcPct val="115000"/>
              </a:lnSpc>
            </a:pPr>
            <a:r>
              <a:rPr lang="ru-RU" sz="1100" dirty="0">
                <a:solidFill>
                  <a:schemeClr val="bg1"/>
                </a:solidFill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Московской области (КУРО)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5E1E5E8-31E4-3D38-264B-85F737BA9CF5}"/>
              </a:ext>
            </a:extLst>
          </p:cNvPr>
          <p:cNvSpPr txBox="1"/>
          <p:nvPr/>
        </p:nvSpPr>
        <p:spPr bwMode="auto">
          <a:xfrm>
            <a:off x="428140" y="2033057"/>
            <a:ext cx="4700010" cy="8145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solidFill>
                  <a:schemeClr val="bg1"/>
                </a:solidFill>
                <a:ea typeface="MS Mincho" panose="02020609040205080304" pitchFamily="49" charset="-128"/>
                <a:cs typeface="Times New Roman" panose="02020603050405020304" pitchFamily="18" charset="0"/>
              </a:rPr>
              <a:t>Соколов Сергей Михайлович, клинический психолог, ведущий специалист отдела педагогической </a:t>
            </a:r>
            <a:r>
              <a:rPr lang="ru-RU" dirty="0" err="1">
                <a:solidFill>
                  <a:schemeClr val="bg1"/>
                </a:solidFill>
                <a:ea typeface="MS Mincho" panose="02020609040205080304" pitchFamily="49" charset="-128"/>
                <a:cs typeface="Times New Roman" panose="02020603050405020304" pitchFamily="18" charset="0"/>
              </a:rPr>
              <a:t>рискологии</a:t>
            </a:r>
            <a:r>
              <a:rPr lang="ru-RU" dirty="0">
                <a:solidFill>
                  <a:schemeClr val="bg1"/>
                </a:solidFill>
                <a:ea typeface="MS Mincho" panose="02020609040205080304" pitchFamily="49" charset="-128"/>
                <a:cs typeface="Times New Roman" panose="02020603050405020304" pitchFamily="18" charset="0"/>
              </a:rPr>
              <a:t> ЦСПС КУРО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E7F6A25-2B39-3DDD-24A6-87DF6833E99C}"/>
              </a:ext>
            </a:extLst>
          </p:cNvPr>
          <p:cNvSpPr txBox="1"/>
          <p:nvPr/>
        </p:nvSpPr>
        <p:spPr bwMode="auto">
          <a:xfrm>
            <a:off x="428140" y="2988476"/>
            <a:ext cx="4739695" cy="10920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dirty="0" smtClean="0">
                <a:solidFill>
                  <a:schemeClr val="bg1"/>
                </a:solidFill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Контакты: г. Москва, ул. Енисейская, д. 3, к 5, </a:t>
            </a:r>
            <a:r>
              <a:rPr lang="ru-RU" dirty="0" err="1" smtClean="0">
                <a:solidFill>
                  <a:schemeClr val="bg1"/>
                </a:solidFill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каб</a:t>
            </a:r>
            <a:r>
              <a:rPr lang="ru-RU" dirty="0" smtClean="0">
                <a:solidFill>
                  <a:schemeClr val="bg1"/>
                </a:solidFill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. 333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400" dirty="0" smtClean="0">
                <a:solidFill>
                  <a:schemeClr val="bg1"/>
                </a:solidFill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Тел: +7 499 940-10-37 доб. 164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dirty="0" smtClean="0">
                <a:solidFill>
                  <a:schemeClr val="bg1"/>
                </a:solidFill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E-mail</a:t>
            </a:r>
            <a:r>
              <a:rPr lang="ru-RU" dirty="0">
                <a:solidFill>
                  <a:schemeClr val="bg1"/>
                </a:solidFill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:</a:t>
            </a:r>
            <a:r>
              <a:rPr lang="en-US" dirty="0" smtClean="0">
                <a:solidFill>
                  <a:schemeClr val="bg1"/>
                </a:solidFill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 sokolov_sm@mo-kuro.ru</a:t>
            </a:r>
            <a:endParaRPr lang="ru-RU" sz="1400" dirty="0">
              <a:solidFill>
                <a:schemeClr val="bg1"/>
              </a:solidFill>
              <a:effectLst/>
              <a:latin typeface="+mn-lt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462" y="4080570"/>
            <a:ext cx="928417" cy="92473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45201" y="4601512"/>
            <a:ext cx="3339465" cy="403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5975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2253</TotalTime>
  <Words>1007</Words>
  <Application>Microsoft Office PowerPoint</Application>
  <PresentationFormat>Экран (16:9)</PresentationFormat>
  <Paragraphs>55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0" baseType="lpstr">
      <vt:lpstr>Arial</vt:lpstr>
      <vt:lpstr>Calibri</vt:lpstr>
      <vt:lpstr>Google Sans</vt:lpstr>
      <vt:lpstr>MS Mincho</vt:lpstr>
      <vt:lpstr>Times New Roman</vt:lpstr>
      <vt:lpstr>Simple Light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Цветков Илья Алексеевич</dc:creator>
  <cp:lastModifiedBy>Соколов Сергей Михайлович</cp:lastModifiedBy>
  <cp:revision>115</cp:revision>
  <cp:lastPrinted>2025-12-05T09:25:59Z</cp:lastPrinted>
  <dcterms:modified xsi:type="dcterms:W3CDTF">2026-10-06T09:42:26Z</dcterms:modified>
</cp:coreProperties>
</file>