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 marR="0" algn="l">
      <a:lnSpc>
        <a:spcPct val="100000"/>
      </a:lnSpc>
      <a:spcBef>
        <a:spcPts val="0"/>
      </a:spcBef>
      <a:spcAft>
        <a:spcPts val="0"/>
      </a:spcAft>
      <a:buNone/>
    </a:defPPr>
    <a:lvl1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0651C3A-4460-11DB-9652-00E08161165F}">
  <a:tblStyle styleId="{5940675A-B579-460E-94D1-54222C63F5DA}" styleName="No Style, Table Grid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dk1"/>
              </a:solidFill>
            </a:ln>
          </a:left>
          <a:right>
            <a:ln w="12700">
              <a:solidFill>
                <a:schemeClr val="dk1"/>
              </a:solidFill>
            </a:ln>
          </a:right>
          <a:top>
            <a:ln w="12700">
              <a:solidFill>
                <a:schemeClr val="dk1"/>
              </a:solidFill>
            </a:ln>
          </a:top>
          <a:bottom>
            <a:ln w="12700">
              <a:solidFill>
                <a:schemeClr val="dk1"/>
              </a:solidFill>
            </a:ln>
          </a:bottom>
          <a:insideH>
            <a:ln w="12700">
              <a:solidFill>
                <a:schemeClr val="dk1"/>
              </a:solidFill>
            </a:ln>
          </a:insideH>
          <a:insideV>
            <a:ln w="12700">
              <a:solidFill>
                <a:schemeClr val="dk1"/>
              </a:solidFill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lastCol>
    <a:firstCol>
      <a:tcTxStyle b="on">
        <a:fontRef idx="minor">
          <a:prstClr val="black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n">
        <a:fontRef idx="minor">
          <a:prstClr val="black"/>
        </a:fontRef>
        <a:schemeClr val="dk1"/>
      </a:tcTxStyle>
      <a:tcStyle>
        <a:tcBdr>
          <a:top>
            <a:ln w="12700">
              <a:solidFill>
                <a:schemeClr val="lt1"/>
              </a:solidFill>
            </a:ln>
          </a:top>
        </a:tcBdr>
        <a:fill>
          <a:solidFill>
            <a:schemeClr val="l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dk1"/>
      </a:tcTxStyle>
      <a:tcStyle>
        <a:tcBdr>
          <a:bottom>
            <a:ln w="12700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278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1. Право говорить</a:t>
            </a:r>
          </a:p>
          <a:p>
            <a:endParaRPr/>
          </a:p>
          <a:p>
            <a:r>
              <a:t>Я не имею права говорить с подростком о ценностях</a:t>
            </a:r>
          </a:p>
          <a:p>
            <a:r>
              <a:t>Ни диплом, ни должность, ни план воспитательной работы этого права не дают</a:t>
            </a:r>
          </a:p>
          <a:p>
            <a:r>
              <a:t>Право появляется в момент, когда я готов не знать</a:t>
            </a:r>
          </a:p>
          <a:p>
            <a:r>
              <a:t>Когда я готов услышать «нет»</a:t>
            </a:r>
          </a:p>
          <a:p>
            <a:r>
              <a:t>Когда я готов, что разговор не закончится ничем</a:t>
            </a:r>
          </a:p>
          <a:p>
            <a:r>
              <a:t>Когда я готов, что подросток уйдет и не скажет спасибо</a:t>
            </a:r>
          </a:p>
          <a:p>
            <a:r>
              <a:t>Только тогда я могу начать</a:t>
            </a:r>
          </a:p>
          <a:p>
            <a:r>
              <a:t>И только тогда есть шанс, что он останется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2. Вопрос без ответа</a:t>
            </a:r>
          </a:p>
          <a:p>
            <a:endParaRPr/>
          </a:p>
          <a:p>
            <a:r>
              <a:t>Что делает психолог</a:t>
            </a:r>
          </a:p>
          <a:p>
            <a:r>
              <a:t>Формулирует вопрос, на который у него нет готового ответа</a:t>
            </a:r>
          </a:p>
          <a:p>
            <a:r>
              <a:t>Держит паузу</a:t>
            </a:r>
          </a:p>
          <a:p>
            <a:r>
              <a:t>Не заполняет ее гипотезами и наводящими репликами</a:t>
            </a:r>
          </a:p>
          <a:p>
            <a:endParaRPr/>
          </a:p>
          <a:p>
            <a:r>
              <a:t>Не имитация незнания</a:t>
            </a:r>
          </a:p>
          <a:p>
            <a:r>
              <a:t>Подлинный отказ от готового ответа</a:t>
            </a:r>
          </a:p>
          <a:p>
            <a:endParaRPr/>
          </a:p>
          <a:p>
            <a:r>
              <a:t>Как понять, что работает</a:t>
            </a:r>
          </a:p>
          <a:p>
            <a:r>
              <a:t>Подросток начинает формулировать собственную мысль</a:t>
            </a:r>
          </a:p>
          <a:p>
            <a:r>
              <a:t>Задает встречный вопрос</a:t>
            </a:r>
          </a:p>
          <a:p>
            <a:r>
              <a:t>Удерживает паузу без тревоги</a:t>
            </a:r>
          </a:p>
          <a:p>
            <a:endParaRPr/>
          </a:p>
          <a:p>
            <a:r>
              <a:t>Не работает, если внутри уже выбран правильный ответ</a:t>
            </a:r>
          </a:p>
          <a:p>
            <a:r>
              <a:t>Подросток считывает это мгновенно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3. Держи предмет</a:t>
            </a:r>
          </a:p>
          <a:p>
            <a:endParaRPr/>
          </a:p>
          <a:p>
            <a:r>
              <a:t>Психолог передает подлинный артефакт — документ, фотографию, вещь</a:t>
            </a:r>
          </a:p>
          <a:p>
            <a:r>
              <a:t>Предлагает рассмотреть без задания и без вопроса</a:t>
            </a:r>
          </a:p>
          <a:p>
            <a:r>
              <a:t>Выдерживает паузу</a:t>
            </a:r>
          </a:p>
          <a:p>
            <a:r>
              <a:t>При необходимости задает открытый вопрос о том, что подросток видит и чувствует</a:t>
            </a:r>
          </a:p>
          <a:p>
            <a:endParaRPr/>
          </a:p>
          <a:p>
            <a:r>
              <a:t>Сопровождать наблюдение</a:t>
            </a:r>
          </a:p>
          <a:p>
            <a:r>
              <a:t>Не интерпретировать</a:t>
            </a:r>
          </a:p>
          <a:p>
            <a:endParaRPr/>
          </a:p>
          <a:p>
            <a:r>
              <a:t>Предмет должен быть подлинным</a:t>
            </a:r>
          </a:p>
          <a:p>
            <a:r>
              <a:t>Имитация разрушает эффект</a:t>
            </a:r>
          </a:p>
          <a:p>
            <a:endParaRPr/>
          </a:p>
          <a:p>
            <a:r>
              <a:t>Не торопить</a:t>
            </a:r>
          </a:p>
          <a:p>
            <a:r>
              <a:t>Дать столько времени, сколько нужно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4. Тишина как ответ</a:t>
            </a:r>
          </a:p>
          <a:p>
            <a:endParaRPr/>
          </a:p>
          <a:p>
            <a:r>
              <a:t>Что делает психолог</a:t>
            </a:r>
          </a:p>
          <a:p>
            <a:r>
              <a:t>После значимого вопроса сохраняет молчание</a:t>
            </a:r>
          </a:p>
          <a:p>
            <a:r>
              <a:t>Не задает уточняющих вопросов</a:t>
            </a:r>
          </a:p>
          <a:p>
            <a:r>
              <a:t>Не комментирует</a:t>
            </a:r>
          </a:p>
          <a:p>
            <a:r>
              <a:t>Не ободряет</a:t>
            </a:r>
          </a:p>
          <a:p>
            <a:r>
              <a:t>Удерживает доброжелательный взгляд и открытую позу</a:t>
            </a:r>
          </a:p>
          <a:p>
            <a:endParaRPr/>
          </a:p>
          <a:p>
            <a:r>
              <a:t>Присутствие без вторжения</a:t>
            </a:r>
          </a:p>
          <a:p>
            <a:endParaRPr/>
          </a:p>
          <a:p>
            <a:r>
              <a:t>Тишина не должна быть давящей</a:t>
            </a:r>
          </a:p>
          <a:p>
            <a:r>
              <a:t>При выраженном напряжении возможно мягкое возвращение голоса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5. Я-высказывание вместо оценки</a:t>
            </a:r>
          </a:p>
          <a:p>
            <a:endParaRPr/>
          </a:p>
          <a:p>
            <a:r>
              <a:t>Структура</a:t>
            </a:r>
          </a:p>
          <a:p>
            <a:r>
              <a:t>Описание ситуации</a:t>
            </a:r>
          </a:p>
          <a:p>
            <a:r>
              <a:t>Собственное чувство</a:t>
            </a:r>
          </a:p>
          <a:p>
            <a:r>
              <a:t>Потребность или ценность</a:t>
            </a:r>
          </a:p>
          <a:p>
            <a:endParaRPr/>
          </a:p>
          <a:p>
            <a:r>
              <a:t>Вместо «Ты не должен так говорить»</a:t>
            </a:r>
          </a:p>
          <a:p>
            <a:r>
              <a:t>«Когда я слышу это, мне становится тревожно, и мне важно понять, что стоит за твоими словами»</a:t>
            </a:r>
          </a:p>
          <a:p>
            <a:endParaRPr/>
          </a:p>
          <a:p>
            <a:r>
              <a:t>Открытость без растворения</a:t>
            </a:r>
          </a:p>
          <a:p>
            <a:r>
              <a:t>Граница между своим и чужим сохраняется</a:t>
            </a:r>
          </a:p>
          <a:p>
            <a:endParaRPr/>
          </a:p>
          <a:p>
            <a:r>
              <a:t>Высказывание должно быть подлинным</a:t>
            </a:r>
          </a:p>
          <a:p>
            <a:r>
              <a:t>Манипулятивное я-высказывание распознается и разрушает доверие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6. Две правды</a:t>
            </a:r>
          </a:p>
          <a:p>
            <a:endParaRPr/>
          </a:p>
          <a:p>
            <a:r>
              <a:t>Психолог предлагает рассмотреть ситуацию с двух сторон</a:t>
            </a:r>
          </a:p>
          <a:p>
            <a:r>
              <a:t>Формулирует обе позиции как равноценные</a:t>
            </a:r>
          </a:p>
          <a:p>
            <a:r>
              <a:t>Задает вопрос о возможности их совместного удержания</a:t>
            </a:r>
          </a:p>
          <a:p>
            <a:r>
              <a:t>Не склоняет к выбору</a:t>
            </a:r>
          </a:p>
          <a:p>
            <a:endParaRPr/>
          </a:p>
          <a:p>
            <a:r>
              <a:t>Исследователь, а не арбитр</a:t>
            </a:r>
          </a:p>
          <a:p>
            <a:endParaRPr/>
          </a:p>
          <a:p>
            <a:r>
              <a:t>Не склонять к правильной позиции</a:t>
            </a:r>
          </a:p>
          <a:p>
            <a:r>
              <a:t>Это честное совместное исследование, а не замаскированное внушение</a:t>
            </a:r>
          </a:p>
          <a:p>
            <a:endParaRPr/>
          </a:p>
          <a:p>
            <a:r>
              <a:t>Не применяется в ситуациях, требующих правовой или этической определенности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7. Письмо тому, кого нет</a:t>
            </a:r>
          </a:p>
          <a:p>
            <a:endParaRPr/>
          </a:p>
          <a:p>
            <a:r>
              <a:t>Психолог предлагает написать письмо человеку, которого нет рядом</a:t>
            </a:r>
          </a:p>
          <a:p>
            <a:r>
              <a:t>Погибшему солдату</a:t>
            </a:r>
          </a:p>
          <a:p>
            <a:r>
              <a:t>Ушедшему отцу</a:t>
            </a:r>
          </a:p>
          <a:p>
            <a:r>
              <a:t>Самому себе в будущем</a:t>
            </a:r>
          </a:p>
          <a:p>
            <a:endParaRPr/>
          </a:p>
          <a:p>
            <a:r>
              <a:t>Тема не задается</a:t>
            </a:r>
          </a:p>
          <a:p>
            <a:r>
              <a:t>Содержание не ограничивается</a:t>
            </a:r>
          </a:p>
          <a:p>
            <a:r>
              <a:t>Письмо не нужно отдавать</a:t>
            </a:r>
          </a:p>
          <a:p>
            <a:r>
              <a:t>Читать его никто не будет</a:t>
            </a:r>
          </a:p>
          <a:p>
            <a:endParaRPr/>
          </a:p>
          <a:p>
            <a:r>
              <a:t>Это личное пространство</a:t>
            </a:r>
          </a:p>
          <a:p>
            <a:r>
              <a:t>Психолог не читает без разрешения</a:t>
            </a:r>
          </a:p>
          <a:p>
            <a:r>
              <a:t>Не обсуждает содержание, если подросток сам не инициирует</a:t>
            </a:r>
          </a:p>
          <a:p>
            <a:endParaRPr/>
          </a:p>
          <a:p>
            <a:r>
              <a:t>Требует осторожности при острой травме</a:t>
            </a:r>
          </a:p>
          <a:p>
            <a:r>
              <a:t>Возможна параллельная супервизия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8. Что я могу сделать сегодня</a:t>
            </a:r>
          </a:p>
          <a:p>
            <a:endParaRPr/>
          </a:p>
          <a:p>
            <a:r>
              <a:t>После трудного разговора психолог задает вопрос</a:t>
            </a:r>
          </a:p>
          <a:p>
            <a:r>
              <a:t>Что ты можешь сделать сегодня — маленькое, реальное, — чтобы это не осталось только словами</a:t>
            </a:r>
          </a:p>
          <a:p>
            <a:endParaRPr/>
          </a:p>
          <a:p>
            <a:r>
              <a:t>Написать бабушке</a:t>
            </a:r>
          </a:p>
          <a:p>
            <a:r>
              <a:t>Узнать о прадеде</a:t>
            </a:r>
          </a:p>
          <a:p>
            <a:r>
              <a:t>Помочь однокласснику</a:t>
            </a:r>
          </a:p>
          <a:p>
            <a:endParaRPr/>
          </a:p>
          <a:p>
            <a:r>
              <a:t>Действие должно быть выбрано подростком</a:t>
            </a:r>
          </a:p>
          <a:p>
            <a:r>
              <a:t>Не предложено взрослым</a:t>
            </a:r>
          </a:p>
          <a:p>
            <a:r>
              <a:t>Иначе поддержка превращается в воспитание</a:t>
            </a:r>
          </a:p>
          <a:p>
            <a:endParaRPr/>
          </a:p>
          <a:p>
            <a:r>
              <a:t>Фасилитатор, а не автор действия</a:t>
            </a:r>
          </a:p>
          <a:p>
            <a:endParaRPr/>
          </a:p>
          <a:p>
            <a:r>
              <a:t>Конкретность формулировки</a:t>
            </a:r>
          </a:p>
          <a:p>
            <a:r>
              <a:t>Самостоятельность выбора</a:t>
            </a:r>
          </a:p>
          <a:p>
            <a:r>
              <a:t>Последующее выполнение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9. Круг молчания</a:t>
            </a:r>
          </a:p>
          <a:p>
            <a:endParaRPr/>
          </a:p>
          <a:p>
            <a:r>
              <a:t>Психолог объявляет минуту молчания</a:t>
            </a:r>
          </a:p>
          <a:p>
            <a:r>
              <a:t>Без задания</a:t>
            </a:r>
          </a:p>
          <a:p>
            <a:r>
              <a:t>Без обязательного обсуждения</a:t>
            </a:r>
          </a:p>
          <a:p>
            <a:r>
              <a:t>После паузы — право поделиться или сохранить молчание</a:t>
            </a:r>
          </a:p>
          <a:p>
            <a:endParaRPr/>
          </a:p>
          <a:p>
            <a:r>
              <a:t>Ведущий, не интерпретирующий и не комментирующий</a:t>
            </a:r>
          </a:p>
          <a:p>
            <a:endParaRPr/>
          </a:p>
          <a:p>
            <a:r>
              <a:t>Не применяется в группах с высоким уровнем конфликтности без предварительной работы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10. Разговор с портретом</a:t>
            </a:r>
          </a:p>
          <a:p>
            <a:endParaRPr/>
          </a:p>
          <a:p>
            <a:r>
              <a:t>Психолог предлагает представить разговор с человеком на фотографии</a:t>
            </a:r>
          </a:p>
          <a:p>
            <a:r>
              <a:t>Героем</a:t>
            </a:r>
          </a:p>
          <a:p>
            <a:r>
              <a:t>Ветераном</a:t>
            </a:r>
          </a:p>
          <a:p>
            <a:r>
              <a:t>Земляком</a:t>
            </a:r>
          </a:p>
          <a:p>
            <a:endParaRPr/>
          </a:p>
          <a:p>
            <a:r>
              <a:t>Задает открытые вопросы</a:t>
            </a:r>
          </a:p>
          <a:p>
            <a:r>
              <a:t>Что бы ты хотел сказать</a:t>
            </a:r>
          </a:p>
          <a:p>
            <a:r>
              <a:t>Что бы ты хотел спросить</a:t>
            </a:r>
          </a:p>
          <a:p>
            <a:endParaRPr/>
          </a:p>
          <a:p>
            <a:r>
              <a:t>Ответы не интерпретируются</a:t>
            </a:r>
          </a:p>
          <a:p>
            <a:endParaRPr/>
          </a:p>
          <a:p>
            <a:r>
              <a:t>Это не игра и не упражнение на воображение</a:t>
            </a:r>
          </a:p>
          <a:p>
            <a:r>
              <a:t>Это серьезное пространство встречи</a:t>
            </a:r>
          </a:p>
          <a:p>
            <a:endParaRPr/>
          </a:p>
          <a:p>
            <a:r>
              <a:t>Свидетель, а не аналитик</a:t>
            </a:r>
          </a:p>
          <a:p>
            <a:endParaRPr/>
          </a:p>
          <a:p>
            <a:r>
              <a:t>Не используется при острых реакциях утраты без сопровождения специалиста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11. Мой герой — не только на войне</a:t>
            </a:r>
          </a:p>
          <a:p>
            <a:endParaRPr/>
          </a:p>
          <a:p>
            <a:r>
              <a:t>Психолог предлагает вспомнить человека, чей поступок запомнился</a:t>
            </a:r>
          </a:p>
          <a:p>
            <a:r>
              <a:t>Герой — не только воин</a:t>
            </a:r>
          </a:p>
          <a:p>
            <a:r>
              <a:t>Это врач</a:t>
            </a:r>
          </a:p>
          <a:p>
            <a:r>
              <a:t>Учитель</a:t>
            </a:r>
          </a:p>
          <a:p>
            <a:r>
              <a:t>Мать</a:t>
            </a:r>
          </a:p>
          <a:p>
            <a:r>
              <a:t>Друг, который поступил по совести</a:t>
            </a:r>
          </a:p>
          <a:p>
            <a:endParaRPr/>
          </a:p>
          <a:p>
            <a:r>
              <a:t>Вопросы о содержании поступка и его значении</a:t>
            </a:r>
          </a:p>
          <a:p>
            <a:r>
              <a:t>Примеры не сравниваются и не ранжируются</a:t>
            </a:r>
          </a:p>
          <a:p>
            <a:endParaRPr/>
          </a:p>
          <a:p>
            <a:r>
              <a:t>Исследователь ценностного опыта подростка</a:t>
            </a:r>
          </a:p>
          <a:p>
            <a:endParaRPr/>
          </a:p>
          <a:p>
            <a:r>
              <a:t>Не обесценивать военный подвиг</a:t>
            </a:r>
          </a:p>
          <a:p>
            <a:r>
              <a:t>Речь о расширении, а не о замене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12. Вопрос, который остается</a:t>
            </a:r>
          </a:p>
          <a:p>
            <a:endParaRPr/>
          </a:p>
          <a:p>
            <a:r>
              <a:t>Психолог завершает разговор без итога, резюме и морали</a:t>
            </a:r>
          </a:p>
          <a:p>
            <a:r>
              <a:t>Подросток уходит не с истиной, а с вопросом</a:t>
            </a:r>
          </a:p>
          <a:p>
            <a:endParaRPr/>
          </a:p>
          <a:p>
            <a:r>
              <a:t>Внутренняя работа продолжается за пределами кабинета</a:t>
            </a:r>
          </a:p>
          <a:p>
            <a:r>
              <a:t>Уважение к этой работе означает отказ от последнего слова</a:t>
            </a:r>
          </a:p>
          <a:p>
            <a:endParaRPr/>
          </a:p>
          <a:p>
            <a:r>
              <a:t>Не применяется в кризисных ситуациях, требующих определенности и безопасности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Слайд 13. Что убивает разговор</a:t>
            </a:r>
          </a:p>
          <a:p>
            <a:endParaRPr/>
          </a:p>
          <a:p>
            <a:r>
              <a:t>Психолог как инструмент воспитания</a:t>
            </a:r>
          </a:p>
          <a:p>
            <a:r>
              <a:t>Поддержка, оказанная ради «правильного восприятия», превращает специалиста в часть воспитательной машины и лишает его профессиональной позиции</a:t>
            </a:r>
          </a:p>
          <a:p>
            <a:endParaRPr/>
          </a:p>
          <a:p>
            <a:r>
              <a:t>Спешка</a:t>
            </a:r>
          </a:p>
          <a:p>
            <a:r>
              <a:t>Торопливый вывод закрывает пространство</a:t>
            </a:r>
          </a:p>
          <a:p>
            <a:endParaRPr/>
          </a:p>
          <a:p>
            <a:r>
              <a:t>Оценка</a:t>
            </a:r>
          </a:p>
          <a:p>
            <a:r>
              <a:t>Любая, включая похвалу, ставит рамку и разрушает доверие</a:t>
            </a:r>
          </a:p>
          <a:p>
            <a:endParaRPr/>
          </a:p>
          <a:p>
            <a:r>
              <a:t>Травматизация</a:t>
            </a:r>
          </a:p>
          <a:p>
            <a:r>
              <a:t>Темы СВО, потерь, блокады требуют супервизии и осторожности</a:t>
            </a:r>
          </a:p>
          <a:p>
            <a:endParaRPr/>
          </a:p>
          <a:p>
            <a:r>
              <a:t>Выгорание</a:t>
            </a:r>
          </a:p>
          <a:p>
            <a:r>
              <a:t>Психолог, не заботящийся о себе, начинает защищаться и теряет живость</a:t>
            </a:r>
          </a:p>
          <a:p>
            <a:endParaRPr/>
          </a:p>
          <a:p>
            <a:r>
              <a:t>Подмена педагогики психологией</a:t>
            </a:r>
          </a:p>
          <a:p>
            <a:r>
              <a:t>Выход за пределы компетенции стоит доверия подростков и педагогов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userDrawn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>
            <a:extLst>
              <a:ext uri="{FF2B5EF4-FFF2-40B4-BE49-F238E27FC236}">
                <a16:creationId xmlns:a16="http://schemas.microsoft.com/office/drawing/2014/main" id="{C6EA91AB-A87C-4DFB-B194-CD688ABA6E3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58CF7D9-4892-4D86-9C0F-47D1076CF3B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050"/>
          </a:p>
        </p:txBody>
      </p:sp>
      <p:pic>
        <p:nvPicPr>
          <p:cNvPr id="38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3017520"/>
            <a:ext cx="2129936" cy="212598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5562600" y="-1"/>
            <a:ext cx="3581399" cy="5143499"/>
          </a:xfrm>
        </p:spPr>
        <p:txBody>
          <a:bodyPr anchor="ctr"/>
          <a:lstStyle>
            <a:lvl1pPr marL="114300" indent="0" algn="ctr">
              <a:buNone/>
              <a:defRPr/>
            </a:lvl1pPr>
          </a:lstStyle>
          <a:p>
            <a:r>
              <a:t>Вставьте пикчу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>
            <a:extLst>
              <a:ext uri="{FF2B5EF4-FFF2-40B4-BE49-F238E27FC236}">
                <a16:creationId xmlns:a16="http://schemas.microsoft.com/office/drawing/2014/main" id="{D3E4EC98-3DCD-47D0-A7B7-7EF8A67BC3E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B72FCFD-3407-46AF-A6B1-45625CACEF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5626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050"/>
          </a:p>
        </p:txBody>
      </p:sp>
      <p:pic>
        <p:nvPicPr>
          <p:cNvPr id="39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93817"/>
            <a:ext cx="3756659" cy="374968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>
            <a:spLocks noGrp="1"/>
          </p:cNvSpPr>
          <p:nvPr/>
        </p:nvSpPr>
        <p:spPr>
          <a:xfrm>
            <a:off x="-1" y="-1"/>
            <a:ext cx="5562600" cy="51435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050"/>
          </a:p>
        </p:txBody>
      </p:sp>
      <p:pic>
        <p:nvPicPr>
          <p:cNvPr id="41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366" y="732243"/>
            <a:ext cx="2614813" cy="60963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>
            <a:extLst>
              <a:ext uri="{FF2B5EF4-FFF2-40B4-BE49-F238E27FC236}">
                <a16:creationId xmlns:a16="http://schemas.microsoft.com/office/drawing/2014/main" id="{CC0377D0-141D-4E05-9F05-8C23FE89EAC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2ED9631-CE84-4AA2-8716-123E5D8B538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050"/>
          </a:p>
        </p:txBody>
      </p:sp>
      <p:pic>
        <p:nvPicPr>
          <p:cNvPr id="3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4777" y="446336"/>
            <a:ext cx="4194169" cy="425082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>
            <a:spLocks noGrp="1"/>
          </p:cNvSpPr>
          <p:nvPr/>
        </p:nvSpPr>
        <p:spPr>
          <a:xfrm>
            <a:off x="1" y="177075"/>
            <a:ext cx="9143987" cy="71558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 sz="1050"/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588BA449-BA38-48FA-9062-C230AF379767}"/>
              </a:ext>
            </a:extLst>
          </p:cNvPr>
          <p:cNvSpPr>
            <a:spLocks noGrp="1"/>
          </p:cNvSpPr>
          <p:nvPr/>
        </p:nvSpPr>
        <p:spPr>
          <a:xfrm>
            <a:off x="1661801" y="314145"/>
            <a:ext cx="0" cy="46024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pic>
        <p:nvPicPr>
          <p:cNvPr id="24" name="Рисунок 6"/>
          <p:cNvPicPr>
            <a:picLocks noChangeAspect="1"/>
          </p:cNvPicPr>
          <p:nvPr/>
        </p:nvPicPr>
        <p:blipFill>
          <a:blip r:embed="rId2"/>
          <a:srcRect l="-3" r="-4085"/>
          <a:stretch/>
        </p:blipFill>
        <p:spPr>
          <a:xfrm>
            <a:off x="240702" y="369667"/>
            <a:ext cx="1414728" cy="349203"/>
          </a:xfrm>
          <a:prstGeom prst="rect">
            <a:avLst/>
          </a:prstGeom>
        </p:spPr>
      </p:pic>
      <p:pic>
        <p:nvPicPr>
          <p:cNvPr id="25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953728" y="-297617"/>
            <a:ext cx="715580" cy="1664963"/>
          </a:xfrm>
          <a:prstGeom prst="rect">
            <a:avLst/>
          </a:prstGeom>
        </p:spPr>
      </p:pic>
      <p:sp>
        <p:nvSpPr>
          <p:cNvPr id="18" name="Google Shape;18;p4">
            <a:extLst>
              <a:ext uri="{FF2B5EF4-FFF2-40B4-BE49-F238E27FC236}">
                <a16:creationId xmlns:a16="http://schemas.microsoft.com/office/drawing/2014/main" id="{AEEDD511-1AB0-4040-8E18-C0AB358D30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marL="114297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buNone/>
            </a:pPr>
            <a:endParaRPr/>
          </a:p>
        </p:txBody>
      </p:sp>
      <p:sp>
        <p:nvSpPr>
          <p:cNvPr id="19" name="Google Shape;19;p4">
            <a:extLst>
              <a:ext uri="{FF2B5EF4-FFF2-40B4-BE49-F238E27FC236}">
                <a16:creationId xmlns:a16="http://schemas.microsoft.com/office/drawing/2014/main" id="{CBB322F5-AE18-443F-B3CA-FA1EAA4BCEE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>
              <a:buNone/>
            </a:pPr>
            <a:fld id="{00000000-1234-1234-1234-123412341234}" type="slidenum">
              <a:t>‹#›</a:t>
            </a:fld>
            <a:endParaRPr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668173" y="259311"/>
            <a:ext cx="5724361" cy="569913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>
              <a:buNone/>
            </a:pPr>
            <a:r>
              <a:t>Образец текст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1108A94F-9379-4BFD-BAF6-F3F6A8819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  <a:ea typeface="+mn-lt"/>
                <a:cs typeface="+mn-lt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buNone/>
            </a:pPr>
            <a:endParaRPr/>
          </a:p>
        </p:txBody>
      </p:sp>
      <p:sp>
        <p:nvSpPr>
          <p:cNvPr id="18" name="Google Shape;18;p4">
            <a:extLst>
              <a:ext uri="{FF2B5EF4-FFF2-40B4-BE49-F238E27FC236}">
                <a16:creationId xmlns:a16="http://schemas.microsoft.com/office/drawing/2014/main" id="{55A3FB24-F752-49E0-9FB1-48C7ECFA5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marL="114297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buNone/>
            </a:pPr>
            <a:endParaRPr/>
          </a:p>
        </p:txBody>
      </p:sp>
      <p:sp>
        <p:nvSpPr>
          <p:cNvPr id="19" name="Google Shape;19;p4">
            <a:extLst>
              <a:ext uri="{FF2B5EF4-FFF2-40B4-BE49-F238E27FC236}">
                <a16:creationId xmlns:a16="http://schemas.microsoft.com/office/drawing/2014/main" id="{5CC96A03-7B9C-43C1-A75D-B35631CCA21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>
              <a:buNone/>
            </a:pPr>
            <a:fld id="{00000000-1234-1234-1234-123412341234}" type="slidenum">
              <a:t>‹#›</a:t>
            </a:fld>
            <a:endParaRPr/>
          </a:p>
        </p:txBody>
      </p:sp>
      <p:pic>
        <p:nvPicPr>
          <p:cNvPr id="204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1CE62A8A-FB58-420F-8ECB-0FE2A3BBB881}"/>
              </a:ext>
            </a:extLst>
          </p:cNvPr>
          <p:cNvSpPr>
            <a:spLocks noGrp="1"/>
          </p:cNvSpPr>
          <p:nvPr/>
        </p:nvSpPr>
        <p:spPr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7" name="Прямая соединительная линия 196">
            <a:extLst>
              <a:ext uri="{FF2B5EF4-FFF2-40B4-BE49-F238E27FC236}">
                <a16:creationId xmlns:a16="http://schemas.microsoft.com/office/drawing/2014/main" id="{CF70DFE3-4716-4413-A580-BB3B9E427F85}"/>
              </a:ext>
            </a:extLst>
          </p:cNvPr>
          <p:cNvSpPr>
            <a:spLocks noGrp="1"/>
          </p:cNvSpPr>
          <p:nvPr/>
        </p:nvSpPr>
        <p:spPr>
          <a:xfrm flipH="1">
            <a:off x="-3322202" y="708761"/>
            <a:ext cx="1841534" cy="0"/>
          </a:xfrm>
          <a:prstGeom prst="line">
            <a:avLst/>
          </a:prstGeom>
          <a:ln w="28575">
            <a:solidFill>
              <a:srgbClr val="98A8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8" name="Прямая соединительная линия 197">
            <a:extLst>
              <a:ext uri="{FF2B5EF4-FFF2-40B4-BE49-F238E27FC236}">
                <a16:creationId xmlns:a16="http://schemas.microsoft.com/office/drawing/2014/main" id="{92D4D2C1-BBEF-4ECF-AF1E-CF5E00A21ECF}"/>
              </a:ext>
            </a:extLst>
          </p:cNvPr>
          <p:cNvSpPr>
            <a:spLocks noGrp="1"/>
          </p:cNvSpPr>
          <p:nvPr/>
        </p:nvSpPr>
        <p:spPr>
          <a:xfrm flipH="1">
            <a:off x="-5290356" y="708761"/>
            <a:ext cx="70259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9" name="Прямая соединительная линия 198">
            <a:extLst>
              <a:ext uri="{FF2B5EF4-FFF2-40B4-BE49-F238E27FC236}">
                <a16:creationId xmlns:a16="http://schemas.microsoft.com/office/drawing/2014/main" id="{F8920CD0-C83C-4A61-8B41-9A96C9AE353A}"/>
              </a:ext>
            </a:extLst>
          </p:cNvPr>
          <p:cNvSpPr>
            <a:spLocks noGrp="1"/>
          </p:cNvSpPr>
          <p:nvPr/>
        </p:nvSpPr>
        <p:spPr>
          <a:xfrm flipH="1" flipV="1">
            <a:off x="-6133342" y="708761"/>
            <a:ext cx="525001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>
            <a:spLocks noGrp="1"/>
          </p:cNvSpPr>
          <p:nvPr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>
            <a:extLst>
              <a:ext uri="{FF2B5EF4-FFF2-40B4-BE49-F238E27FC236}">
                <a16:creationId xmlns:a16="http://schemas.microsoft.com/office/drawing/2014/main" id="{DF291E2D-D6EC-4FE4-965B-35066A46D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2" y="284729"/>
            <a:ext cx="6568400" cy="430277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SzPts val="2800"/>
              <a:buNone/>
              <a:defRPr sz="1600" cap="all" baseline="0">
                <a:solidFill>
                  <a:srgbClr val="415B77"/>
                </a:solidFill>
                <a:latin typeface="+mn-lt"/>
                <a:ea typeface="+mn-lt"/>
                <a:cs typeface="+mn-lt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buNone/>
            </a:pPr>
            <a:endParaRPr/>
          </a:p>
        </p:txBody>
      </p:sp>
      <p:sp>
        <p:nvSpPr>
          <p:cNvPr id="18" name="Google Shape;18;p4">
            <a:extLst>
              <a:ext uri="{FF2B5EF4-FFF2-40B4-BE49-F238E27FC236}">
                <a16:creationId xmlns:a16="http://schemas.microsoft.com/office/drawing/2014/main" id="{D28016B0-ECBD-4C9A-927D-1293FBC70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>
            <a:normAutofit/>
          </a:bodyPr>
          <a:lstStyle>
            <a:lvl1pPr marL="114297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400"/>
            </a:lvl1pPr>
            <a:lvl2pPr marL="914378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132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indent="-31749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indent="-31749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indent="-31749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>
              <a:buNone/>
            </a:pPr>
            <a:endParaRPr/>
          </a:p>
        </p:txBody>
      </p:sp>
      <p:sp>
        <p:nvSpPr>
          <p:cNvPr id="19" name="Google Shape;19;p4">
            <a:extLst>
              <a:ext uri="{FF2B5EF4-FFF2-40B4-BE49-F238E27FC236}">
                <a16:creationId xmlns:a16="http://schemas.microsoft.com/office/drawing/2014/main" id="{3056DCE5-75F9-465F-9DCF-75115EB4D0A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  <a:lvl9pPr>
              <a:buNone/>
              <a:defRPr/>
            </a:lvl9pPr>
          </a:lstStyle>
          <a:p>
            <a:pPr>
              <a:buNone/>
            </a:pPr>
            <a:fld id="{00000000-1234-1234-1234-123412341234}" type="slidenum">
              <a:t>‹#›</a:t>
            </a:fld>
            <a:endParaRPr/>
          </a:p>
        </p:txBody>
      </p:sp>
      <p:pic>
        <p:nvPicPr>
          <p:cNvPr id="20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2200" y="353382"/>
            <a:ext cx="1359197" cy="316849"/>
          </a:xfrm>
          <a:prstGeom prst="rect">
            <a:avLst/>
          </a:prstGeom>
        </p:spPr>
      </p:pic>
      <p:sp>
        <p:nv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0B6A675A-6383-4748-AF16-2BBA25AF0411}"/>
              </a:ext>
            </a:extLst>
          </p:cNvPr>
          <p:cNvSpPr>
            <a:spLocks noGrp="1"/>
          </p:cNvSpPr>
          <p:nvPr/>
        </p:nvSpPr>
        <p:spPr>
          <a:xfrm>
            <a:off x="7178106" y="260690"/>
            <a:ext cx="0" cy="494196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7" name="Прямая соединительная линия 196">
            <a:extLst>
              <a:ext uri="{FF2B5EF4-FFF2-40B4-BE49-F238E27FC236}">
                <a16:creationId xmlns:a16="http://schemas.microsoft.com/office/drawing/2014/main" id="{D8EF59A1-ED47-4372-BC83-EADFB6BD5504}"/>
              </a:ext>
            </a:extLst>
          </p:cNvPr>
          <p:cNvSpPr>
            <a:spLocks noGrp="1"/>
          </p:cNvSpPr>
          <p:nvPr/>
        </p:nvSpPr>
        <p:spPr>
          <a:xfrm flipH="1">
            <a:off x="-3322202" y="708761"/>
            <a:ext cx="1841534" cy="0"/>
          </a:xfrm>
          <a:prstGeom prst="line">
            <a:avLst/>
          </a:prstGeom>
          <a:ln w="28575">
            <a:solidFill>
              <a:srgbClr val="98A8B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8" name="Прямая соединительная линия 197">
            <a:extLst>
              <a:ext uri="{FF2B5EF4-FFF2-40B4-BE49-F238E27FC236}">
                <a16:creationId xmlns:a16="http://schemas.microsoft.com/office/drawing/2014/main" id="{6A2000CE-763B-4902-ADE4-F270AD0D04B0}"/>
              </a:ext>
            </a:extLst>
          </p:cNvPr>
          <p:cNvSpPr>
            <a:spLocks noGrp="1"/>
          </p:cNvSpPr>
          <p:nvPr/>
        </p:nvSpPr>
        <p:spPr>
          <a:xfrm flipH="1">
            <a:off x="-5290356" y="708761"/>
            <a:ext cx="70259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99" name="Прямая соединительная линия 198">
            <a:extLst>
              <a:ext uri="{FF2B5EF4-FFF2-40B4-BE49-F238E27FC236}">
                <a16:creationId xmlns:a16="http://schemas.microsoft.com/office/drawing/2014/main" id="{9F056E52-FAF3-4639-9636-E502C755BA71}"/>
              </a:ext>
            </a:extLst>
          </p:cNvPr>
          <p:cNvSpPr>
            <a:spLocks noGrp="1"/>
          </p:cNvSpPr>
          <p:nvPr/>
        </p:nvSpPr>
        <p:spPr>
          <a:xfrm flipH="1" flipV="1">
            <a:off x="-6133342" y="708761"/>
            <a:ext cx="525001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>
            <a:spLocks noGrp="1"/>
          </p:cNvSpPr>
          <p:nvPr/>
        </p:nvSpPr>
        <p:spPr>
          <a:xfrm>
            <a:off x="0" y="343535"/>
            <a:ext cx="474612" cy="380560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11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4501" y="2100672"/>
            <a:ext cx="3466255" cy="3513079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>
            <a:extLst>
              <a:ext uri="{FF2B5EF4-FFF2-40B4-BE49-F238E27FC236}">
                <a16:creationId xmlns:a16="http://schemas.microsoft.com/office/drawing/2014/main" id="{51894693-D9A8-4B67-B7C6-1426BD9C0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rmAutofit/>
          </a:bodyPr>
          <a:lstStyle>
            <a:lvl1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buNone/>
            </a:pPr>
            <a:endParaRPr/>
          </a:p>
        </p:txBody>
      </p:sp>
      <p:sp>
        <p:nvSpPr>
          <p:cNvPr id="7" name="Google Shape;7;p1">
            <a:extLst>
              <a:ext uri="{FF2B5EF4-FFF2-40B4-BE49-F238E27FC236}">
                <a16:creationId xmlns:a16="http://schemas.microsoft.com/office/drawing/2014/main" id="{1AD653FE-5B19-49F8-8B83-3E912C861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>
            <a:normAutofit/>
          </a:bodyPr>
          <a:lstStyle>
            <a:lvl1pPr marL="45720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buNone/>
            </a:pPr>
            <a:endParaRPr/>
          </a:p>
        </p:txBody>
      </p:sp>
      <p:sp>
        <p:nvSpPr>
          <p:cNvPr id="8" name="Google Shape;8;p1">
            <a:extLst>
              <a:ext uri="{FF2B5EF4-FFF2-40B4-BE49-F238E27FC236}">
                <a16:creationId xmlns:a16="http://schemas.microsoft.com/office/drawing/2014/main" id="{323EB5BA-956B-4F37-9A76-6B709C1E7AC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>
            <a:normAutofit/>
          </a:bodyPr>
          <a:lstStyle>
            <a:lvl1pPr algn="r">
              <a:buNone/>
              <a:defRPr sz="1000">
                <a:solidFill>
                  <a:schemeClr val="dk2"/>
                </a:solidFill>
              </a:defRPr>
            </a:lvl1pPr>
            <a:lvl2pPr algn="r">
              <a:buNone/>
              <a:defRPr sz="1000">
                <a:solidFill>
                  <a:schemeClr val="dk2"/>
                </a:solidFill>
              </a:defRPr>
            </a:lvl2pPr>
            <a:lvl3pPr algn="r">
              <a:buNone/>
              <a:defRPr sz="1000">
                <a:solidFill>
                  <a:schemeClr val="dk2"/>
                </a:solidFill>
              </a:defRPr>
            </a:lvl3pPr>
            <a:lvl4pPr algn="r">
              <a:buNone/>
              <a:defRPr sz="1000">
                <a:solidFill>
                  <a:schemeClr val="dk2"/>
                </a:solidFill>
              </a:defRPr>
            </a:lvl4pPr>
            <a:lvl5pPr algn="r">
              <a:buNone/>
              <a:defRPr sz="1000">
                <a:solidFill>
                  <a:schemeClr val="dk2"/>
                </a:solidFill>
              </a:defRPr>
            </a:lvl5pPr>
            <a:lvl6pPr algn="r">
              <a:buNone/>
              <a:defRPr sz="1000">
                <a:solidFill>
                  <a:schemeClr val="dk2"/>
                </a:solidFill>
              </a:defRPr>
            </a:lvl6pPr>
            <a:lvl7pPr algn="r">
              <a:buNone/>
              <a:defRPr sz="1000">
                <a:solidFill>
                  <a:schemeClr val="dk2"/>
                </a:solidFill>
              </a:defRPr>
            </a:lvl7pPr>
            <a:lvl8pPr algn="r">
              <a:buNone/>
              <a:defRPr sz="1000">
                <a:solidFill>
                  <a:schemeClr val="dk2"/>
                </a:solidFill>
              </a:defRPr>
            </a:lvl8pPr>
            <a:lvl9pPr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76E4F2-0DCC-4B56-8E40-1CE9D5404C7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797" r="79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Прямоугольник 49"/>
          <p:cNvSpPr/>
          <p:nvPr/>
        </p:nvSpPr>
        <p:spPr bwMode="auto">
          <a:xfrm rot="10800000">
            <a:off x="5502467" y="1288"/>
            <a:ext cx="573213" cy="5142212"/>
          </a:xfrm>
          <a:prstGeom prst="rect">
            <a:avLst/>
          </a:prstGeom>
          <a:gradFill>
            <a:gsLst>
              <a:gs pos="45000">
                <a:srgbClr val="1D3252">
                  <a:alpha val="0"/>
                </a:srgbClr>
              </a:gs>
              <a:gs pos="100000">
                <a:srgbClr val="1D3252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80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5540057" y="0"/>
            <a:ext cx="175800" cy="5143500"/>
          </a:xfrm>
          <a:prstGeom prst="rect">
            <a:avLst/>
          </a:prstGeom>
          <a:solidFill>
            <a:srgbClr val="11A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050"/>
          </a:p>
        </p:txBody>
      </p:sp>
      <p:cxnSp>
        <p:nvCxnSpPr>
          <p:cNvPr id="18" name="Прямая соединительная линия 17"/>
          <p:cNvCxnSpPr>
            <a:cxnSpLocks/>
          </p:cNvCxnSpPr>
          <p:nvPr/>
        </p:nvCxnSpPr>
        <p:spPr bwMode="auto">
          <a:xfrm>
            <a:off x="589140" y="1596542"/>
            <a:ext cx="0" cy="144054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3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981C36-85ED-B558-ABDD-917CD397A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64269" y="242125"/>
            <a:ext cx="2614813" cy="6096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840A7F-97FE-18AF-5193-93F77A296AA9}"/>
              </a:ext>
            </a:extLst>
          </p:cNvPr>
          <p:cNvSpPr txBox="1"/>
          <p:nvPr/>
        </p:nvSpPr>
        <p:spPr bwMode="auto">
          <a:xfrm>
            <a:off x="517405" y="1011366"/>
            <a:ext cx="3584636" cy="4651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Корпоративный университет развития образования</a:t>
            </a:r>
          </a:p>
          <a:p>
            <a:pPr>
              <a:lnSpc>
                <a:spcPct val="115000"/>
              </a:lnSpc>
            </a:pPr>
            <a:r>
              <a:rPr lang="ru-RU" sz="1100" dirty="0">
                <a:solidFill>
                  <a:schemeClr val="bg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Московской области (КУРО)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EC2E3-1298-4120-A0BB-80ACA4B6D366}"/>
              </a:ext>
            </a:extLst>
          </p:cNvPr>
          <p:cNvSpPr txBox="1"/>
          <p:nvPr/>
        </p:nvSpPr>
        <p:spPr>
          <a:xfrm>
            <a:off x="869141" y="1827606"/>
            <a:ext cx="386935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dirty="0">
                <a:solidFill>
                  <a:srgbClr val="F6FAF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Психолог рядом: поддержка подростка в трудном разговоре о ценностях</a:t>
            </a:r>
            <a:endParaRPr 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84175A-D736-4170-B067-C97BB891691B}"/>
              </a:ext>
            </a:extLst>
          </p:cNvPr>
          <p:cNvSpPr txBox="1"/>
          <p:nvPr/>
        </p:nvSpPr>
        <p:spPr>
          <a:xfrm>
            <a:off x="2911196" y="4025379"/>
            <a:ext cx="25612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Филатова Александра Владимировна,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Право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говорить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36DD4103-C143-4966-9F84-D00B181CE8F6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8267700" cy="276034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Я не имею права говорить с подростком о ценностях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Ни диплом, ни должность, ни план воспитательной работы этого права не дают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Право появляется в момент, когда я готов не знать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Когда я готов услышать «нет»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Когда я готов, что разговор не закончится ничем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Когда я готов, что подросток уйдет и не скажет спасибо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Только тогда я могу начать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И только тогда есть шанс, что он останется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Вопрос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без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ответа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8707D467-C867-486F-ACDA-1567D5626AD3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4000500" cy="176974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Что делает психолог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Формулирует вопрос, на который у него нет готового ответа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Держит паузу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заполняет ее гипотезами и наводящими репликами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DC973E2A-274E-4CCE-8DED-2B73C621DAA8}"/>
              </a:ext>
            </a:extLst>
          </p:cNvPr>
          <p:cNvSpPr>
            <a:spLocks noGrp="1"/>
          </p:cNvSpPr>
          <p:nvPr/>
        </p:nvSpPr>
        <p:spPr>
          <a:xfrm>
            <a:off x="495300" y="3074670"/>
            <a:ext cx="4000500" cy="64706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Не имитация незнания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Подлинный отказ от готового ответа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E89038C4-C1D3-461C-B5CF-CE9038EAA9B3}"/>
              </a:ext>
            </a:extLst>
          </p:cNvPr>
          <p:cNvSpPr>
            <a:spLocks noGrp="1"/>
          </p:cNvSpPr>
          <p:nvPr/>
        </p:nvSpPr>
        <p:spPr>
          <a:xfrm>
            <a:off x="4762500" y="1162050"/>
            <a:ext cx="4000500" cy="148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Как понять, что работает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Подросток начинает формулировать собственную мысль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Задает встречный вопрос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Удерживает паузу без тревоги</a:t>
            </a:r>
          </a:p>
        </p:txBody>
      </p:sp>
      <p:sp>
        <p:nvSpPr>
          <p:cNvPr id="13" name="Text block">
            <a:extLst>
              <a:ext uri="{FF2B5EF4-FFF2-40B4-BE49-F238E27FC236}">
                <a16:creationId xmlns:a16="http://schemas.microsoft.com/office/drawing/2014/main" id="{F2F1634D-3361-4909-BA74-A5AB52F27ACD}"/>
              </a:ext>
            </a:extLst>
          </p:cNvPr>
          <p:cNvSpPr>
            <a:spLocks noGrp="1"/>
          </p:cNvSpPr>
          <p:nvPr/>
        </p:nvSpPr>
        <p:spPr>
          <a:xfrm>
            <a:off x="4762500" y="2794000"/>
            <a:ext cx="4000500" cy="9277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работает, если внутри уже выбран правильный ответ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Подросток считывает это мгновенно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Держи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предмет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46298F29-DAAE-494F-B758-D9CBA68C5E69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8267700" cy="11753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Психолог передает подлинный артефакт — документ, фотографию, вещь</a:t>
            </a:r>
          </a:p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Предлагает рассмотреть без задания и без вопроса</a:t>
            </a:r>
          </a:p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Выдерживает паузу</a:t>
            </a:r>
          </a:p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При необходимости задает открытый вопрос о том, что подросток видит и чувствует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FEB57F9A-ED06-4FFB-A940-E36DC4893866}"/>
              </a:ext>
            </a:extLst>
          </p:cNvPr>
          <p:cNvSpPr>
            <a:spLocks noGrp="1"/>
          </p:cNvSpPr>
          <p:nvPr/>
        </p:nvSpPr>
        <p:spPr>
          <a:xfrm>
            <a:off x="495300" y="2480310"/>
            <a:ext cx="8267700" cy="6305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Сопровождать наблюдение</a:t>
            </a:r>
          </a:p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Не интерпретировать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159DD1F9-C858-4D4C-A7F2-16B455DBDB67}"/>
              </a:ext>
            </a:extLst>
          </p:cNvPr>
          <p:cNvSpPr>
            <a:spLocks noGrp="1"/>
          </p:cNvSpPr>
          <p:nvPr/>
        </p:nvSpPr>
        <p:spPr>
          <a:xfrm>
            <a:off x="495300" y="3253740"/>
            <a:ext cx="8267700" cy="6305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Предмет должен быть подлинным</a:t>
            </a:r>
          </a:p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Имитация разрушает эффект</a:t>
            </a:r>
          </a:p>
        </p:txBody>
      </p:sp>
      <p:sp>
        <p:nvSpPr>
          <p:cNvPr id="13" name="Text block">
            <a:extLst>
              <a:ext uri="{FF2B5EF4-FFF2-40B4-BE49-F238E27FC236}">
                <a16:creationId xmlns:a16="http://schemas.microsoft.com/office/drawing/2014/main" id="{777EE4C8-3FB5-45CC-9BE7-BA4E27DF45F1}"/>
              </a:ext>
            </a:extLst>
          </p:cNvPr>
          <p:cNvSpPr>
            <a:spLocks noGrp="1"/>
          </p:cNvSpPr>
          <p:nvPr/>
        </p:nvSpPr>
        <p:spPr>
          <a:xfrm>
            <a:off x="495300" y="4027170"/>
            <a:ext cx="8267700" cy="63055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торопить</a:t>
            </a:r>
          </a:p>
          <a:p>
            <a:pPr algn="l">
              <a:lnSpc>
                <a:spcPct val="100000"/>
              </a:lnSpc>
              <a:buNone/>
              <a:defRPr sz="16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Дать столько времени, сколько нужно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Тишина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как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ответ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F5B979CD-4EDC-4433-A5C9-05CC8C8AFA62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8267700" cy="18688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Что делает психолог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После значимого вопроса сохраняет молчание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задает уточняющих вопросов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комментирует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ободряет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Удерживает доброжелательный взгляд и открытую позу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EC227E7D-21B8-4CF0-9E50-C7B76224EAC3}"/>
              </a:ext>
            </a:extLst>
          </p:cNvPr>
          <p:cNvSpPr>
            <a:spLocks noGrp="1"/>
          </p:cNvSpPr>
          <p:nvPr/>
        </p:nvSpPr>
        <p:spPr>
          <a:xfrm>
            <a:off x="495300" y="3173730"/>
            <a:ext cx="826770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Присутствие без вторжения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A1C8D161-5797-43B9-B469-C453E9C44024}"/>
              </a:ext>
            </a:extLst>
          </p:cNvPr>
          <p:cNvSpPr>
            <a:spLocks noGrp="1"/>
          </p:cNvSpPr>
          <p:nvPr/>
        </p:nvSpPr>
        <p:spPr>
          <a:xfrm>
            <a:off x="495300" y="3699510"/>
            <a:ext cx="8267700" cy="6800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Тишина не должна быть давящей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При выраженном напряжении возможно мягкое возвращение голоса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082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082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Я-</a:t>
            </a:r>
            <a:r>
              <a:rPr sz="2082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высказывание</a:t>
            </a:r>
            <a:r>
              <a:rPr sz="2082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082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вместо</a:t>
            </a:r>
            <a:r>
              <a:rPr sz="2082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082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оценки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E5D597F7-003D-492A-83E3-B2060FA71D90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4000500" cy="12084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Структура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Описание ситуации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Собственное чувство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Потребность или ценность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282AF14C-C655-4C98-B9BC-B4EBA5D7350C}"/>
              </a:ext>
            </a:extLst>
          </p:cNvPr>
          <p:cNvSpPr>
            <a:spLocks noGrp="1"/>
          </p:cNvSpPr>
          <p:nvPr/>
        </p:nvSpPr>
        <p:spPr>
          <a:xfrm>
            <a:off x="495300" y="2513330"/>
            <a:ext cx="4000500" cy="12084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127D87"/>
                </a:solidFill>
                <a:latin typeface="Arial"/>
                <a:ea typeface="Arial"/>
                <a:cs typeface="Arial"/>
              </a:rPr>
              <a:t>Вместо «Ты не должен так говорить»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127D87"/>
                </a:solidFill>
                <a:latin typeface="Arial"/>
                <a:ea typeface="Arial"/>
                <a:cs typeface="Arial"/>
              </a:rPr>
              <a:t>«Когда я слышу это, мне становится тревожно, и мне важно понять, что стоит за твоими словами»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48E41D83-3951-4FF9-9527-538396FFEAF8}"/>
              </a:ext>
            </a:extLst>
          </p:cNvPr>
          <p:cNvSpPr>
            <a:spLocks noGrp="1"/>
          </p:cNvSpPr>
          <p:nvPr/>
        </p:nvSpPr>
        <p:spPr>
          <a:xfrm>
            <a:off x="4762500" y="1162050"/>
            <a:ext cx="4000500" cy="9277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Открытость без растворения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Граница между своим и чужим сохраняется</a:t>
            </a:r>
          </a:p>
        </p:txBody>
      </p:sp>
      <p:sp>
        <p:nvSpPr>
          <p:cNvPr id="13" name="Text block">
            <a:extLst>
              <a:ext uri="{FF2B5EF4-FFF2-40B4-BE49-F238E27FC236}">
                <a16:creationId xmlns:a16="http://schemas.microsoft.com/office/drawing/2014/main" id="{3C2B89DA-36FA-4C8A-A159-AA4C7A63B973}"/>
              </a:ext>
            </a:extLst>
          </p:cNvPr>
          <p:cNvSpPr>
            <a:spLocks noGrp="1"/>
          </p:cNvSpPr>
          <p:nvPr/>
        </p:nvSpPr>
        <p:spPr>
          <a:xfrm>
            <a:off x="4762500" y="2232660"/>
            <a:ext cx="4000500" cy="12084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Высказывание должно быть подлинным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Манипулятивное я-высказывание распознается и разрушает доверие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Две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правды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3CFEDF2B-449E-49BF-A392-9D2EE7AD480A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8267700" cy="127444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Психолог предлагает рассмотреть ситуацию с двух сторон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Формулирует обе позиции как равноценные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Задает вопрос о возможности их совместного удержания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склоняет к выбору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35496187-0DBE-4A8F-9EB7-74AEF377104F}"/>
              </a:ext>
            </a:extLst>
          </p:cNvPr>
          <p:cNvSpPr>
            <a:spLocks noGrp="1"/>
          </p:cNvSpPr>
          <p:nvPr/>
        </p:nvSpPr>
        <p:spPr>
          <a:xfrm>
            <a:off x="495300" y="2579370"/>
            <a:ext cx="826770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Исследователь, а не арбитр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BE080F5E-FBD4-4954-8A8B-38BBD22A0217}"/>
              </a:ext>
            </a:extLst>
          </p:cNvPr>
          <p:cNvSpPr>
            <a:spLocks noGrp="1"/>
          </p:cNvSpPr>
          <p:nvPr/>
        </p:nvSpPr>
        <p:spPr>
          <a:xfrm>
            <a:off x="495300" y="3105150"/>
            <a:ext cx="8267700" cy="6800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склонять к правильной позиции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Это честное совместное исследование, а не замаскированное внушение</a:t>
            </a:r>
          </a:p>
        </p:txBody>
      </p:sp>
      <p:sp>
        <p:nvSpPr>
          <p:cNvPr id="13" name="Text block">
            <a:extLst>
              <a:ext uri="{FF2B5EF4-FFF2-40B4-BE49-F238E27FC236}">
                <a16:creationId xmlns:a16="http://schemas.microsoft.com/office/drawing/2014/main" id="{874BE555-EA0A-48A6-A208-43A444A09999}"/>
              </a:ext>
            </a:extLst>
          </p:cNvPr>
          <p:cNvSpPr>
            <a:spLocks noGrp="1"/>
          </p:cNvSpPr>
          <p:nvPr/>
        </p:nvSpPr>
        <p:spPr>
          <a:xfrm>
            <a:off x="495300" y="3928110"/>
            <a:ext cx="8267700" cy="6800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применяется в ситуациях, требующих правовой или этической определенности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Письмо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тому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,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кого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нет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9361A6DA-EA41-4863-83A5-CA65F1AF95D8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4000500" cy="148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Психолог предлагает написать письмо человеку, которого нет рядом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Погибшему солдату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Ушедшему отцу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Самому себе в будущем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BAD99FC4-B8CB-4B6C-ADBF-6557348C22AE}"/>
              </a:ext>
            </a:extLst>
          </p:cNvPr>
          <p:cNvSpPr>
            <a:spLocks noGrp="1"/>
          </p:cNvSpPr>
          <p:nvPr/>
        </p:nvSpPr>
        <p:spPr>
          <a:xfrm>
            <a:off x="495300" y="2794000"/>
            <a:ext cx="4000500" cy="12084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Тема не задается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Содержание не ограничивается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Письмо не нужно отдавать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Читать его никто не будет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62502D9B-1E90-43A8-8167-4D5794C38C9F}"/>
              </a:ext>
            </a:extLst>
          </p:cNvPr>
          <p:cNvSpPr>
            <a:spLocks noGrp="1"/>
          </p:cNvSpPr>
          <p:nvPr/>
        </p:nvSpPr>
        <p:spPr>
          <a:xfrm>
            <a:off x="4762500" y="1162050"/>
            <a:ext cx="4000500" cy="12084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Это личное пространство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Психолог не читает без разрешения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обсуждает содержание, если подросток сам не инициирует</a:t>
            </a:r>
          </a:p>
        </p:txBody>
      </p:sp>
      <p:sp>
        <p:nvSpPr>
          <p:cNvPr id="13" name="Text block">
            <a:extLst>
              <a:ext uri="{FF2B5EF4-FFF2-40B4-BE49-F238E27FC236}">
                <a16:creationId xmlns:a16="http://schemas.microsoft.com/office/drawing/2014/main" id="{E9C9DFB4-7658-4609-BF7E-26E89A8E9BD3}"/>
              </a:ext>
            </a:extLst>
          </p:cNvPr>
          <p:cNvSpPr>
            <a:spLocks noGrp="1"/>
          </p:cNvSpPr>
          <p:nvPr/>
        </p:nvSpPr>
        <p:spPr>
          <a:xfrm>
            <a:off x="4762500" y="2513330"/>
            <a:ext cx="4000500" cy="9277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Требует осторожности при острой травме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Возможна параллельная супервизия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343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343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Что</a:t>
            </a:r>
            <a:r>
              <a:rPr sz="2343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я </a:t>
            </a:r>
            <a:r>
              <a:rPr sz="2343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могу</a:t>
            </a:r>
            <a:r>
              <a:rPr sz="2343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343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сделать</a:t>
            </a:r>
            <a:r>
              <a:rPr sz="2343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343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сегодня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2262B493-D7A8-4BD4-8D8D-BED0A7DCDF8C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4000500" cy="148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После трудного разговора психолог задает вопрос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Что ты можешь сделать сегодня — маленькое, реальное, — чтобы это не осталось только словами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46038A06-0882-4B14-8DE3-21C126E8D9FE}"/>
              </a:ext>
            </a:extLst>
          </p:cNvPr>
          <p:cNvSpPr>
            <a:spLocks noGrp="1"/>
          </p:cNvSpPr>
          <p:nvPr/>
        </p:nvSpPr>
        <p:spPr>
          <a:xfrm>
            <a:off x="495300" y="2794000"/>
            <a:ext cx="4000500" cy="9277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Написать бабушке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Узнать о прадеде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Помочь однокласснику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4341BE00-DC0F-472E-8565-78370ACF4520}"/>
              </a:ext>
            </a:extLst>
          </p:cNvPr>
          <p:cNvSpPr>
            <a:spLocks noGrp="1"/>
          </p:cNvSpPr>
          <p:nvPr/>
        </p:nvSpPr>
        <p:spPr>
          <a:xfrm>
            <a:off x="4762500" y="1162050"/>
            <a:ext cx="4000500" cy="148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Действие должно быть выбрано подростком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предложено взрослым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Иначе поддержка превращается в воспитание</a:t>
            </a:r>
          </a:p>
        </p:txBody>
      </p:sp>
      <p:sp>
        <p:nvSpPr>
          <p:cNvPr id="13" name="Text block">
            <a:extLst>
              <a:ext uri="{FF2B5EF4-FFF2-40B4-BE49-F238E27FC236}">
                <a16:creationId xmlns:a16="http://schemas.microsoft.com/office/drawing/2014/main" id="{3A44A3E4-CD6F-411F-A77A-D23951BCB684}"/>
              </a:ext>
            </a:extLst>
          </p:cNvPr>
          <p:cNvSpPr>
            <a:spLocks noGrp="1"/>
          </p:cNvSpPr>
          <p:nvPr/>
        </p:nvSpPr>
        <p:spPr>
          <a:xfrm>
            <a:off x="4762500" y="2794000"/>
            <a:ext cx="4000500" cy="36639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Фасилитатор, а не автор действия</a:t>
            </a:r>
          </a:p>
        </p:txBody>
      </p:sp>
      <p:sp>
        <p:nvSpPr>
          <p:cNvPr id="14" name="Text block">
            <a:extLst>
              <a:ext uri="{FF2B5EF4-FFF2-40B4-BE49-F238E27FC236}">
                <a16:creationId xmlns:a16="http://schemas.microsoft.com/office/drawing/2014/main" id="{3DBEAA86-EC77-4873-AC3C-6D96E6FC5DE7}"/>
              </a:ext>
            </a:extLst>
          </p:cNvPr>
          <p:cNvSpPr>
            <a:spLocks noGrp="1"/>
          </p:cNvSpPr>
          <p:nvPr/>
        </p:nvSpPr>
        <p:spPr>
          <a:xfrm>
            <a:off x="4762500" y="3303270"/>
            <a:ext cx="4000500" cy="9277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Конкретность формулировки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Самостоятельность выбора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Последующее выполнение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Круг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молчания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285145FB-7A47-4DD5-9B0F-5DEB0EF09308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8267700" cy="127444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Психолог объявляет минуту молчания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Без задания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Без обязательного обсуждения</a:t>
            </a: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После паузы — право поделиться или сохранить молчание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917F9CA4-E45F-4D45-9C92-0A473305A7B7}"/>
              </a:ext>
            </a:extLst>
          </p:cNvPr>
          <p:cNvSpPr>
            <a:spLocks noGrp="1"/>
          </p:cNvSpPr>
          <p:nvPr/>
        </p:nvSpPr>
        <p:spPr>
          <a:xfrm>
            <a:off x="495300" y="2579370"/>
            <a:ext cx="8267700" cy="3829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Ведущий, не интерпретирующий и не комментирующий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8479E303-0313-487C-9920-47E4FBDDED4C}"/>
              </a:ext>
            </a:extLst>
          </p:cNvPr>
          <p:cNvSpPr>
            <a:spLocks noGrp="1"/>
          </p:cNvSpPr>
          <p:nvPr/>
        </p:nvSpPr>
        <p:spPr>
          <a:xfrm>
            <a:off x="495300" y="3105150"/>
            <a:ext cx="8267700" cy="6800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применяется в группах с высоким уровнем конфликтности без предварительной работы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Разговор</a:t>
            </a:r>
            <a:r>
              <a:rPr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с </a:t>
            </a:r>
            <a:r>
              <a:rPr sz="24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портретом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37C01946-9706-4156-9BEF-ECC9B52DE91A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4000500" cy="1489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Психолог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предлагает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представить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разговор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с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человеком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на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фотографии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Героем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Ветераном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Земляком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84D17B60-643B-4691-BDBC-3F7FAFE2FDE7}"/>
              </a:ext>
            </a:extLst>
          </p:cNvPr>
          <p:cNvSpPr>
            <a:spLocks noGrp="1"/>
          </p:cNvSpPr>
          <p:nvPr/>
        </p:nvSpPr>
        <p:spPr>
          <a:xfrm>
            <a:off x="495300" y="2794000"/>
            <a:ext cx="4000500" cy="9277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Задает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открытые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вопросы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Что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бы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ты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хотел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сказать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Что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бы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ты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хотел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спросить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273A0285-90F0-4204-83E6-7C4026B5FC43}"/>
              </a:ext>
            </a:extLst>
          </p:cNvPr>
          <p:cNvSpPr>
            <a:spLocks noGrp="1"/>
          </p:cNvSpPr>
          <p:nvPr/>
        </p:nvSpPr>
        <p:spPr>
          <a:xfrm>
            <a:off x="4762500" y="1162050"/>
            <a:ext cx="4000500" cy="36639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Ответы не интерпретируются</a:t>
            </a:r>
          </a:p>
        </p:txBody>
      </p:sp>
      <p:sp>
        <p:nvSpPr>
          <p:cNvPr id="13" name="Text block">
            <a:extLst>
              <a:ext uri="{FF2B5EF4-FFF2-40B4-BE49-F238E27FC236}">
                <a16:creationId xmlns:a16="http://schemas.microsoft.com/office/drawing/2014/main" id="{9753F3B1-AF08-428F-AFC3-7DBC006011D9}"/>
              </a:ext>
            </a:extLst>
          </p:cNvPr>
          <p:cNvSpPr>
            <a:spLocks noGrp="1"/>
          </p:cNvSpPr>
          <p:nvPr/>
        </p:nvSpPr>
        <p:spPr>
          <a:xfrm>
            <a:off x="4762500" y="1671320"/>
            <a:ext cx="4000500" cy="9277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Это не игра и не упражнение на воображение</a:t>
            </a: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Это серьезное пространство встречи</a:t>
            </a:r>
          </a:p>
        </p:txBody>
      </p:sp>
      <p:sp>
        <p:nvSpPr>
          <p:cNvPr id="14" name="Text block">
            <a:extLst>
              <a:ext uri="{FF2B5EF4-FFF2-40B4-BE49-F238E27FC236}">
                <a16:creationId xmlns:a16="http://schemas.microsoft.com/office/drawing/2014/main" id="{46AAA257-CE9D-48DA-81DA-0CCB7952C2DA}"/>
              </a:ext>
            </a:extLst>
          </p:cNvPr>
          <p:cNvSpPr>
            <a:spLocks noGrp="1"/>
          </p:cNvSpPr>
          <p:nvPr/>
        </p:nvSpPr>
        <p:spPr>
          <a:xfrm>
            <a:off x="4762500" y="2741930"/>
            <a:ext cx="4000500" cy="36639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Свидетель, а не аналитик</a:t>
            </a:r>
          </a:p>
        </p:txBody>
      </p:sp>
      <p:sp>
        <p:nvSpPr>
          <p:cNvPr id="15" name="Text block">
            <a:extLst>
              <a:ext uri="{FF2B5EF4-FFF2-40B4-BE49-F238E27FC236}">
                <a16:creationId xmlns:a16="http://schemas.microsoft.com/office/drawing/2014/main" id="{F34B888A-E286-4A64-B0E5-B8D605B00A7A}"/>
              </a:ext>
            </a:extLst>
          </p:cNvPr>
          <p:cNvSpPr>
            <a:spLocks noGrp="1"/>
          </p:cNvSpPr>
          <p:nvPr/>
        </p:nvSpPr>
        <p:spPr>
          <a:xfrm>
            <a:off x="4762500" y="3251200"/>
            <a:ext cx="4000500" cy="9277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используется при острых реакциях утраты без сопровождения специалиста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035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035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Мой</a:t>
            </a:r>
            <a:r>
              <a:rPr sz="2035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035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герой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5073588B-DBF0-420D-A72F-49E56884B5CF}"/>
              </a:ext>
            </a:extLst>
          </p:cNvPr>
          <p:cNvSpPr>
            <a:spLocks noGrp="1"/>
          </p:cNvSpPr>
          <p:nvPr/>
        </p:nvSpPr>
        <p:spPr>
          <a:xfrm>
            <a:off x="571500" y="1466850"/>
            <a:ext cx="4000500" cy="205041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Психолог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предлагает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вспомнить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человека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,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чей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поступок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запомнился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Герой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lang="ru-RU"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- воин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lang="ru-RU"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В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рач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Учитель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Мать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Друг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,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который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поступил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совести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2E3EF616-7A56-4CF0-9143-C5EA9D0658D0}"/>
              </a:ext>
            </a:extLst>
          </p:cNvPr>
          <p:cNvSpPr>
            <a:spLocks noGrp="1"/>
          </p:cNvSpPr>
          <p:nvPr/>
        </p:nvSpPr>
        <p:spPr>
          <a:xfrm>
            <a:off x="4762500" y="1162050"/>
            <a:ext cx="4000500" cy="12084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 dirty="0" err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Вопросы</a:t>
            </a:r>
            <a:r>
              <a:rPr sz="1700" b="1" dirty="0">
                <a:solidFill>
                  <a:srgbClr val="127D87"/>
                </a:solidFill>
                <a:latin typeface="Arial"/>
                <a:ea typeface="Arial"/>
                <a:cs typeface="Arial"/>
              </a:rPr>
              <a:t> о </a:t>
            </a:r>
            <a:r>
              <a:rPr sz="1700" b="1" dirty="0" err="1">
                <a:solidFill>
                  <a:srgbClr val="127D87"/>
                </a:solidFill>
                <a:latin typeface="Arial"/>
                <a:ea typeface="Arial"/>
                <a:cs typeface="Arial"/>
              </a:rPr>
              <a:t>содержании</a:t>
            </a:r>
            <a:r>
              <a:rPr sz="1700" b="1" dirty="0">
                <a:solidFill>
                  <a:srgbClr val="127D87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dirty="0" err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поступка</a:t>
            </a:r>
            <a:r>
              <a:rPr sz="1700" b="1" dirty="0">
                <a:solidFill>
                  <a:srgbClr val="127D87"/>
                </a:solidFill>
                <a:latin typeface="Arial"/>
                <a:ea typeface="Arial"/>
                <a:cs typeface="Arial"/>
              </a:rPr>
              <a:t> и </a:t>
            </a:r>
            <a:r>
              <a:rPr sz="1700" b="1" dirty="0" err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его</a:t>
            </a:r>
            <a:r>
              <a:rPr sz="1700" b="1" dirty="0">
                <a:solidFill>
                  <a:srgbClr val="127D87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dirty="0" err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значении</a:t>
            </a:r>
            <a:endParaRPr sz="1700" b="1" dirty="0">
              <a:solidFill>
                <a:srgbClr val="127D87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Примеры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сравниваются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и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</a:t>
            </a:r>
            <a:r>
              <a:rPr sz="17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ранжируются</a:t>
            </a:r>
            <a:endParaRPr sz="17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7FBAB6E3-F3F2-4E72-A156-2C992A093FAA}"/>
              </a:ext>
            </a:extLst>
          </p:cNvPr>
          <p:cNvSpPr>
            <a:spLocks noGrp="1"/>
          </p:cNvSpPr>
          <p:nvPr/>
        </p:nvSpPr>
        <p:spPr>
          <a:xfrm>
            <a:off x="4762500" y="3095221"/>
            <a:ext cx="4000500" cy="64706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7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7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Исследователь</a:t>
            </a:r>
            <a:r>
              <a:rPr sz="17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ценностного</a:t>
            </a:r>
            <a:r>
              <a:rPr sz="17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опыта</a:t>
            </a:r>
            <a:r>
              <a:rPr sz="17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1700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подростка</a:t>
            </a:r>
            <a:endParaRPr sz="1700" b="1" dirty="0">
              <a:solidFill>
                <a:srgbClr val="152D5D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348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sz="2348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Вопрос</a:t>
            </a:r>
            <a:r>
              <a:rPr sz="2348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, </a:t>
            </a:r>
            <a:r>
              <a:rPr sz="2348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который</a:t>
            </a:r>
            <a:r>
              <a:rPr sz="2348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 </a:t>
            </a:r>
            <a:r>
              <a:rPr sz="2348" b="1" dirty="0" err="1">
                <a:solidFill>
                  <a:srgbClr val="152D5D"/>
                </a:solidFill>
                <a:latin typeface="Arial"/>
                <a:ea typeface="Arial"/>
                <a:cs typeface="Arial"/>
              </a:rPr>
              <a:t>остается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D4BC5E5B-6FA9-413E-8391-8BF761A7A743}"/>
              </a:ext>
            </a:extLst>
          </p:cNvPr>
          <p:cNvSpPr>
            <a:spLocks noGrp="1"/>
          </p:cNvSpPr>
          <p:nvPr/>
        </p:nvSpPr>
        <p:spPr>
          <a:xfrm>
            <a:off x="493834" y="1694064"/>
            <a:ext cx="8267700" cy="6800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Внутренняя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работа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продолжается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за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пределами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кабинета</a:t>
            </a:r>
            <a:endParaRPr sz="18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Уважение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к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этой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работе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означает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отказ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от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последнего</a:t>
            </a:r>
            <a:r>
              <a:rPr sz="1800" b="0" dirty="0">
                <a:solidFill>
                  <a:srgbClr val="263845"/>
                </a:solidFill>
                <a:latin typeface="Arial"/>
                <a:ea typeface="Arial"/>
                <a:cs typeface="Arial"/>
              </a:rPr>
              <a:t> </a:t>
            </a:r>
            <a:r>
              <a:rPr sz="1800" b="0" dirty="0" err="1">
                <a:solidFill>
                  <a:srgbClr val="263845"/>
                </a:solidFill>
                <a:latin typeface="Arial"/>
                <a:ea typeface="Arial"/>
                <a:cs typeface="Arial"/>
              </a:rPr>
              <a:t>слова</a:t>
            </a:r>
            <a:endParaRPr lang="ru-RU" sz="1800" dirty="0">
              <a:solidFill>
                <a:srgbClr val="263845"/>
              </a:solidFill>
            </a:endParaRPr>
          </a:p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lang="ru-RU" sz="1800" dirty="0">
                <a:solidFill>
                  <a:srgbClr val="263845"/>
                </a:solidFill>
              </a:rPr>
              <a:t>Разговор можно завершить вопросом из психотерапии: «Ты готов завершить на этом нашу встречу?»</a:t>
            </a:r>
            <a:endParaRPr sz="1800" b="0" dirty="0">
              <a:solidFill>
                <a:srgbClr val="2638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EFA1608A-612E-4CCC-89EC-150DF46AEF64}"/>
              </a:ext>
            </a:extLst>
          </p:cNvPr>
          <p:cNvSpPr>
            <a:spLocks noGrp="1"/>
          </p:cNvSpPr>
          <p:nvPr/>
        </p:nvSpPr>
        <p:spPr>
          <a:xfrm>
            <a:off x="493834" y="3348297"/>
            <a:ext cx="8267700" cy="68008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80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Не применяется в кризисных ситуациях, требующих определенности и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rcRect t="27" b="2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4DD9DB6-4C23-3FAE-0059-FE2B41302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08" y="269739"/>
            <a:ext cx="6568400" cy="430277"/>
          </a:xfrm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2400" b="1">
                <a:solidFill>
                  <a:srgbClr val="152D5D"/>
                </a:solidFill>
                <a:latin typeface="Arial"/>
                <a:ea typeface="Arial"/>
                <a:cs typeface="Arial"/>
              </a:defRPr>
            </a:pPr>
            <a:r>
              <a:rPr lang="ru-RU"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Риски смешения воспитания </a:t>
            </a:r>
            <a:br>
              <a:rPr lang="ru-RU"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</a:br>
            <a:r>
              <a:rPr lang="ru-RU" sz="2400" b="1" dirty="0">
                <a:solidFill>
                  <a:srgbClr val="152D5D"/>
                </a:solidFill>
                <a:latin typeface="Arial"/>
                <a:ea typeface="Arial"/>
                <a:cs typeface="Arial"/>
              </a:rPr>
              <a:t>и психологии</a:t>
            </a:r>
            <a:endParaRPr sz="2400" b="1" dirty="0">
              <a:solidFill>
                <a:srgbClr val="152D5D"/>
              </a:solidFill>
            </a:endParaRPr>
          </a:p>
        </p:txBody>
      </p:sp>
      <p:sp>
        <p:nvSpPr>
          <p:cNvPr id="10" name="Text block">
            <a:extLst>
              <a:ext uri="{FF2B5EF4-FFF2-40B4-BE49-F238E27FC236}">
                <a16:creationId xmlns:a16="http://schemas.microsoft.com/office/drawing/2014/main" id="{E68C7AB8-23F4-456E-8DF6-F85F213424DB}"/>
              </a:ext>
            </a:extLst>
          </p:cNvPr>
          <p:cNvSpPr>
            <a:spLocks noGrp="1"/>
          </p:cNvSpPr>
          <p:nvPr/>
        </p:nvSpPr>
        <p:spPr>
          <a:xfrm>
            <a:off x="495300" y="1162050"/>
            <a:ext cx="4000500" cy="1365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Психолог как инструмент воспитания</a:t>
            </a:r>
          </a:p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Поддержка, оказанная ради «правильного восприятия», превращает специалиста в часть воспитательной машины и лишает его профессиональной позиции</a:t>
            </a:r>
          </a:p>
        </p:txBody>
      </p:sp>
      <p:sp>
        <p:nvSpPr>
          <p:cNvPr id="11" name="Text block">
            <a:extLst>
              <a:ext uri="{FF2B5EF4-FFF2-40B4-BE49-F238E27FC236}">
                <a16:creationId xmlns:a16="http://schemas.microsoft.com/office/drawing/2014/main" id="{4F029A19-EA90-4EF5-A228-65158EE700C3}"/>
              </a:ext>
            </a:extLst>
          </p:cNvPr>
          <p:cNvSpPr>
            <a:spLocks noGrp="1"/>
          </p:cNvSpPr>
          <p:nvPr/>
        </p:nvSpPr>
        <p:spPr>
          <a:xfrm>
            <a:off x="495300" y="2670175"/>
            <a:ext cx="4000500" cy="8534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Спешка</a:t>
            </a:r>
          </a:p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Торопливый вывод закрывает пространство</a:t>
            </a:r>
          </a:p>
        </p:txBody>
      </p:sp>
      <p:sp>
        <p:nvSpPr>
          <p:cNvPr id="12" name="Text block">
            <a:extLst>
              <a:ext uri="{FF2B5EF4-FFF2-40B4-BE49-F238E27FC236}">
                <a16:creationId xmlns:a16="http://schemas.microsoft.com/office/drawing/2014/main" id="{BEED371D-1C29-4659-A587-480542A2F5BE}"/>
              </a:ext>
            </a:extLst>
          </p:cNvPr>
          <p:cNvSpPr>
            <a:spLocks noGrp="1"/>
          </p:cNvSpPr>
          <p:nvPr/>
        </p:nvSpPr>
        <p:spPr>
          <a:xfrm>
            <a:off x="495300" y="3666490"/>
            <a:ext cx="4000500" cy="8534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Оценка</a:t>
            </a:r>
          </a:p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Любая, включая похвалу, ставит рамку и разрушает доверие</a:t>
            </a:r>
          </a:p>
        </p:txBody>
      </p:sp>
      <p:sp>
        <p:nvSpPr>
          <p:cNvPr id="13" name="Text block">
            <a:extLst>
              <a:ext uri="{FF2B5EF4-FFF2-40B4-BE49-F238E27FC236}">
                <a16:creationId xmlns:a16="http://schemas.microsoft.com/office/drawing/2014/main" id="{132FCB65-FB2A-479C-9B61-CD06861270DD}"/>
              </a:ext>
            </a:extLst>
          </p:cNvPr>
          <p:cNvSpPr>
            <a:spLocks noGrp="1"/>
          </p:cNvSpPr>
          <p:nvPr/>
        </p:nvSpPr>
        <p:spPr>
          <a:xfrm>
            <a:off x="4762500" y="1162050"/>
            <a:ext cx="4000500" cy="8534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Травматизация</a:t>
            </a:r>
          </a:p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Темы СВО, потерь, блокады требуют супервизии и осторожности</a:t>
            </a:r>
          </a:p>
        </p:txBody>
      </p:sp>
      <p:sp>
        <p:nvSpPr>
          <p:cNvPr id="14" name="Text block">
            <a:extLst>
              <a:ext uri="{FF2B5EF4-FFF2-40B4-BE49-F238E27FC236}">
                <a16:creationId xmlns:a16="http://schemas.microsoft.com/office/drawing/2014/main" id="{9C084E73-8EA1-4333-9F77-A6099BB09AEF}"/>
              </a:ext>
            </a:extLst>
          </p:cNvPr>
          <p:cNvSpPr>
            <a:spLocks noGrp="1"/>
          </p:cNvSpPr>
          <p:nvPr/>
        </p:nvSpPr>
        <p:spPr>
          <a:xfrm>
            <a:off x="4762500" y="2158365"/>
            <a:ext cx="4000500" cy="8534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Выгорание</a:t>
            </a:r>
          </a:p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Психолог, не заботящийся о себе, начинает защищаться и теряет живость</a:t>
            </a:r>
          </a:p>
        </p:txBody>
      </p:sp>
      <p:sp>
        <p:nvSpPr>
          <p:cNvPr id="15" name="Text block">
            <a:extLst>
              <a:ext uri="{FF2B5EF4-FFF2-40B4-BE49-F238E27FC236}">
                <a16:creationId xmlns:a16="http://schemas.microsoft.com/office/drawing/2014/main" id="{08C00D2F-8C2E-4B85-89F5-10254BEF10EC}"/>
              </a:ext>
            </a:extLst>
          </p:cNvPr>
          <p:cNvSpPr>
            <a:spLocks noGrp="1"/>
          </p:cNvSpPr>
          <p:nvPr/>
        </p:nvSpPr>
        <p:spPr>
          <a:xfrm>
            <a:off x="4762500" y="3154680"/>
            <a:ext cx="4000500" cy="85344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127D87"/>
                </a:solidFill>
                <a:latin typeface="Arial"/>
                <a:ea typeface="Arial"/>
                <a:cs typeface="Arial"/>
              </a:rPr>
              <a:t>Подмена педагогики психологией</a:t>
            </a:r>
          </a:p>
          <a:p>
            <a:pPr algn="l">
              <a:lnSpc>
                <a:spcPct val="100000"/>
              </a:lnSpc>
              <a:buNone/>
              <a:defRPr sz="1550" b="0">
                <a:solidFill>
                  <a:srgbClr val="263845"/>
                </a:solidFill>
                <a:latin typeface="Arial"/>
                <a:ea typeface="Arial"/>
                <a:cs typeface="Arial"/>
              </a:defRPr>
            </a:pPr>
            <a:r>
              <a:rPr sz="1550" b="0">
                <a:solidFill>
                  <a:srgbClr val="263845"/>
                </a:solidFill>
                <a:latin typeface="Arial"/>
                <a:ea typeface="Arial"/>
                <a:cs typeface="Arial"/>
              </a:rPr>
              <a:t>Выход за пределы компетенции стоит доверия подростков и педагогов</a:t>
            </a:r>
          </a:p>
        </p:txBody>
      </p:sp>
    </p:spTree>
    <p:extLst>
      <p:ext uri="{BB962C8B-B14F-4D97-AF65-F5344CB8AC3E}">
        <p14:creationId xmlns:p14="http://schemas.microsoft.com/office/powerpoint/2010/main" val="204686634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1533</Words>
  <Application>Microsoft Office PowerPoint</Application>
  <DocSecurity>0</DocSecurity>
  <PresentationFormat>Экран (16:9)</PresentationFormat>
  <Paragraphs>334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Arial</vt:lpstr>
      <vt:lpstr>Simple Light</vt:lpstr>
      <vt:lpstr>Презентация PowerPoint</vt:lpstr>
      <vt:lpstr>Право говорить</vt:lpstr>
      <vt:lpstr>Вопрос без ответа</vt:lpstr>
      <vt:lpstr>Держи предмет</vt:lpstr>
      <vt:lpstr>Тишина как ответ</vt:lpstr>
      <vt:lpstr>Я-высказывание вместо оценки</vt:lpstr>
      <vt:lpstr>Две правды</vt:lpstr>
      <vt:lpstr>Письмо тому, кого нет</vt:lpstr>
      <vt:lpstr>Что я могу сделать сегодня</vt:lpstr>
      <vt:lpstr>Круг молчания</vt:lpstr>
      <vt:lpstr>Разговор с портретом</vt:lpstr>
      <vt:lpstr>Мой герой</vt:lpstr>
      <vt:lpstr>Вопрос, который остается</vt:lpstr>
      <vt:lpstr>Риски смешения воспитания  и психологии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admin</cp:lastModifiedBy>
  <cp:revision>2</cp:revision>
  <dcterms:created xsi:type="dcterms:W3CDTF">2026-10-07T10:29:09Z</dcterms:created>
  <dcterms:modified xsi:type="dcterms:W3CDTF">2026-10-07T11:40:16Z</dcterms:modified>
</cp:coreProperties>
</file>