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84" r:id="rId2"/>
    <p:sldId id="292" r:id="rId3"/>
    <p:sldId id="296" r:id="rId4"/>
    <p:sldId id="302" r:id="rId5"/>
    <p:sldId id="301" r:id="rId6"/>
    <p:sldId id="295" r:id="rId7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252"/>
    <a:srgbClr val="415B77"/>
    <a:srgbClr val="152D5D"/>
    <a:srgbClr val="EF8600"/>
    <a:srgbClr val="031E58"/>
    <a:srgbClr val="031E57"/>
    <a:srgbClr val="85EBFF"/>
    <a:srgbClr val="0093B0"/>
    <a:srgbClr val="767F82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44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по запросам </a:t>
            </a:r>
            <a:r>
              <a:rPr lang="ru-RU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подростков на линию психологической помощи. </a:t>
            </a:r>
          </a:p>
          <a:p>
            <a:pPr>
              <a:defRPr/>
            </a:pPr>
            <a:r>
              <a:rPr lang="ru-RU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Детский телефон доверия - 2025г.</a:t>
            </a: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4"/>
                <c:pt idx="0">
                  <c:v>отношение со сверстниками</c:v>
                </c:pt>
                <c:pt idx="1">
                  <c:v>детско-родительские </c:v>
                </c:pt>
                <c:pt idx="2">
                  <c:v>вопросы обучения </c:v>
                </c:pt>
                <c:pt idx="3">
                  <c:v>булинг, травля, суицидальные мысли 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 formatCode="0%">
                  <c:v>0.11</c:v>
                </c:pt>
                <c:pt idx="1">
                  <c:v>0.1</c:v>
                </c:pt>
                <c:pt idx="2">
                  <c:v>0.05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A-48E4-A5F5-1BA03E5AC48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4"/>
                <c:pt idx="0">
                  <c:v>отношение со сверстниками</c:v>
                </c:pt>
                <c:pt idx="1">
                  <c:v>детско-родительские </c:v>
                </c:pt>
                <c:pt idx="2">
                  <c:v>вопросы обучения </c:v>
                </c:pt>
                <c:pt idx="3">
                  <c:v>булинг, травля, суицидальные мысли 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40BA-48E4-A5F5-1BA03E5AC48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4"/>
                <c:pt idx="0">
                  <c:v>отношение со сверстниками</c:v>
                </c:pt>
                <c:pt idx="1">
                  <c:v>детско-родительские </c:v>
                </c:pt>
                <c:pt idx="2">
                  <c:v>вопросы обучения </c:v>
                </c:pt>
                <c:pt idx="3">
                  <c:v>булинг, травля, суицидальные мысли 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40BA-48E4-A5F5-1BA03E5AC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8497792"/>
        <c:axId val="707632656"/>
      </c:barChart>
      <c:catAx>
        <c:axId val="70849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07632656"/>
        <c:crosses val="autoZero"/>
        <c:auto val="1"/>
        <c:lblAlgn val="ctr"/>
        <c:lblOffset val="100"/>
        <c:noMultiLvlLbl val="0"/>
      </c:catAx>
      <c:valAx>
        <c:axId val="707632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0849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  <p:sldLayoutId id="2147483661" r:id="rId4"/>
    <p:sldLayoutId id="2147483666" r:id="rId5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gppu.ru/about/hotlin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fif"/><Relationship Id="rId5" Type="http://schemas.openxmlformats.org/officeDocument/2006/relationships/hyperlink" Target="https://psy.gosuslugi.ru/" TargetMode="Externa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618401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8401" y="419232"/>
            <a:ext cx="2614813" cy="6096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E1E5E8-31E4-3D38-264B-85F737BA9CF5}"/>
              </a:ext>
            </a:extLst>
          </p:cNvPr>
          <p:cNvSpPr txBox="1"/>
          <p:nvPr/>
        </p:nvSpPr>
        <p:spPr bwMode="auto">
          <a:xfrm>
            <a:off x="767565" y="2277644"/>
            <a:ext cx="3841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chemeClr val="bg1"/>
                </a:solidFill>
              </a:rPr>
              <a:t>Тема </a:t>
            </a:r>
            <a:r>
              <a:rPr lang="ru-RU" sz="1800" dirty="0" smtClean="0">
                <a:solidFill>
                  <a:schemeClr val="bg1"/>
                </a:solidFill>
              </a:rPr>
              <a:t> «Работа </a:t>
            </a:r>
            <a:r>
              <a:rPr lang="ru-RU" sz="1800" dirty="0">
                <a:solidFill>
                  <a:schemeClr val="bg1"/>
                </a:solidFill>
              </a:rPr>
              <a:t>с запросами подростков: примеры, методы и приемы</a:t>
            </a:r>
            <a:r>
              <a:rPr lang="ru-RU" sz="1800" dirty="0" smtClean="0">
                <a:solidFill>
                  <a:schemeClr val="bg1"/>
                </a:solidFill>
              </a:rPr>
              <a:t>»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F6A25-2B39-3DDD-24A6-87DF6833E99C}"/>
              </a:ext>
            </a:extLst>
          </p:cNvPr>
          <p:cNvSpPr txBox="1"/>
          <p:nvPr/>
        </p:nvSpPr>
        <p:spPr bwMode="auto">
          <a:xfrm>
            <a:off x="668851" y="3355075"/>
            <a:ext cx="5401069" cy="716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Воронкова Виктория Николаевна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ачальник </a:t>
            </a:r>
            <a:r>
              <a:rPr lang="ru-RU" dirty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Р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егиональной консультационно-кризисной службы</a:t>
            </a:r>
            <a:endParaRPr lang="ru-RU" sz="14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9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69073" y="284536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«Работа с запросами подростков: примеры, методы и приемы»</a:t>
            </a:r>
            <a:endParaRPr lang="ru-RU" sz="1400" dirty="0" smtClean="0"/>
          </a:p>
        </p:txBody>
      </p:sp>
      <p:pic>
        <p:nvPicPr>
          <p:cNvPr id="1030" name="Picture 6" descr="https://uprostim.com/wp-content/uploads/2021/05/image029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562" y="2317315"/>
            <a:ext cx="2335581" cy="233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5464904"/>
              </p:ext>
            </p:extLst>
          </p:nvPr>
        </p:nvGraphicFramePr>
        <p:xfrm>
          <a:off x="794581" y="122547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874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69073" y="284536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«Работа с запросами подростков: примеры, методы и приемы»</a:t>
            </a:r>
            <a:endParaRPr lang="ru-RU" sz="1400" dirty="0" smtClean="0"/>
          </a:p>
        </p:txBody>
      </p:sp>
      <p:pic>
        <p:nvPicPr>
          <p:cNvPr id="2050" name="Picture 2" descr="https://sh-gorlovskaya-r62.gosweb.gosuslugi.ru/netcat_files/userfiles/shkola_doveriy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1" y="1054608"/>
            <a:ext cx="2617076" cy="261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5761" y="3717955"/>
            <a:ext cx="26003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hlinkClick r:id="rId3"/>
              </a:rPr>
              <a:t>https://</a:t>
            </a:r>
            <a:r>
              <a:rPr lang="en-US" smtClean="0">
                <a:hlinkClick r:id="rId3"/>
              </a:rPr>
              <a:t>mgppu.ru/about/hotline</a:t>
            </a:r>
            <a:r>
              <a:rPr lang="ru-RU" smtClean="0"/>
              <a:t> 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05" y="939546"/>
            <a:ext cx="2854212" cy="25957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22202" y="3671685"/>
            <a:ext cx="20649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psy.gosuslugi.ru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533" y="2042029"/>
            <a:ext cx="2559138" cy="255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66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69073" y="284536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«Работа с запросами подростков: примеры, методы и приемы»</a:t>
            </a:r>
            <a:endParaRPr lang="ru-RU" sz="1400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2576844" y="1101126"/>
            <a:ext cx="41088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333366"/>
                </a:solidFill>
                <a:latin typeface="+mj-lt"/>
              </a:rPr>
              <a:t>ОСОБЕННОСТИ</a:t>
            </a:r>
            <a:r>
              <a:rPr lang="ru-RU" b="1" dirty="0">
                <a:solidFill>
                  <a:srgbClr val="333366"/>
                </a:solidFill>
                <a:latin typeface="arial cyr" panose="020B0604020202020204" pitchFamily="34" charset="0"/>
              </a:rPr>
              <a:t> РАБОТЫ С ПОДРОСТКАМИ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14658" y="1834099"/>
            <a:ext cx="23374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arial cyr" panose="020B0604020202020204" pitchFamily="34" charset="0"/>
              </a:rPr>
              <a:t>Возрастная </a:t>
            </a:r>
            <a:r>
              <a:rPr lang="ru-RU" b="1" i="1" dirty="0">
                <a:solidFill>
                  <a:srgbClr val="002060"/>
                </a:solidFill>
                <a:latin typeface="+mn-lt"/>
              </a:rPr>
              <a:t>специфика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8377" y="2531647"/>
            <a:ext cx="35525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arial cyr" panose="020B0604020202020204" pitchFamily="34" charset="0"/>
              </a:rPr>
              <a:t>Отношения </a:t>
            </a:r>
            <a:r>
              <a:rPr lang="ru-RU" b="1" i="1" dirty="0">
                <a:solidFill>
                  <a:srgbClr val="002060"/>
                </a:solidFill>
                <a:latin typeface="+mn-lt"/>
              </a:rPr>
              <a:t>консультант</a:t>
            </a:r>
            <a:r>
              <a:rPr lang="ru-RU" b="1" i="1" dirty="0">
                <a:solidFill>
                  <a:srgbClr val="002060"/>
                </a:solidFill>
                <a:latin typeface="arial cyr" panose="020B0604020202020204" pitchFamily="34" charset="0"/>
              </a:rPr>
              <a:t> — клиент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07119" y="3264620"/>
            <a:ext cx="36150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arial cyr" panose="020B0604020202020204" pitchFamily="34" charset="0"/>
              </a:rPr>
              <a:t>Воздержаться от морализаторства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52832" y="4069706"/>
            <a:ext cx="24416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arial cyr" panose="020B0604020202020204" pitchFamily="34" charset="0"/>
              </a:rPr>
              <a:t>Привлечение родителей</a:t>
            </a:r>
          </a:p>
        </p:txBody>
      </p:sp>
      <p:pic>
        <p:nvPicPr>
          <p:cNvPr id="3076" name="Picture 4" descr="https://uprostim.com/wp-content/uploads/2021/05/image081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064" y="2351855"/>
            <a:ext cx="3753366" cy="197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71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1769073" y="284536"/>
            <a:ext cx="5724361" cy="569913"/>
          </a:xfrm>
        </p:spPr>
        <p:txBody>
          <a:bodyPr>
            <a:noAutofit/>
          </a:bodyPr>
          <a:lstStyle/>
          <a:p>
            <a:r>
              <a:rPr lang="ru-RU" sz="1400" dirty="0"/>
              <a:t>«Работа с запросами подростков: примеры, методы и приемы»</a:t>
            </a:r>
            <a:endParaRPr lang="ru-RU" sz="1400" dirty="0" smtClean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193" y="1510601"/>
            <a:ext cx="2929701" cy="292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9615" y="2326756"/>
            <a:ext cx="432607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+mn-lt"/>
              </a:rPr>
              <a:t>Девочка:10 лет</a:t>
            </a:r>
          </a:p>
          <a:p>
            <a:r>
              <a:rPr lang="ru-RU" b="1" dirty="0" smtClean="0">
                <a:latin typeface="+mn-lt"/>
              </a:rPr>
              <a:t>Обратилась за помощью в </a:t>
            </a:r>
            <a:r>
              <a:rPr lang="ru-RU" b="1" dirty="0" smtClean="0">
                <a:latin typeface="+mn-lt"/>
                <a:ea typeface="Calibri" panose="020F0502020204030204" pitchFamily="34" charset="0"/>
              </a:rPr>
              <a:t>анонимный </a:t>
            </a:r>
            <a:r>
              <a:rPr lang="ru-RU" b="1" dirty="0">
                <a:latin typeface="+mn-lt"/>
                <a:ea typeface="Calibri" panose="020F0502020204030204" pitchFamily="34" charset="0"/>
              </a:rPr>
              <a:t>чат «Центра психолого-педагогической реабилитации, коррекции и образования «</a:t>
            </a:r>
            <a:r>
              <a:rPr lang="ru-RU" b="1" dirty="0" smtClean="0">
                <a:latin typeface="+mn-lt"/>
                <a:ea typeface="Calibri" panose="020F0502020204030204" pitchFamily="34" charset="0"/>
              </a:rPr>
              <a:t>Ариадна».</a:t>
            </a:r>
          </a:p>
          <a:p>
            <a:r>
              <a:rPr lang="ru-RU" b="1" dirty="0"/>
              <a:t>Случай отработан сотрудниками</a:t>
            </a:r>
          </a:p>
          <a:p>
            <a:r>
              <a:rPr lang="ru-RU" b="1" smtClean="0"/>
              <a:t>Региональной </a:t>
            </a:r>
            <a:r>
              <a:rPr lang="ru-RU" b="1" dirty="0"/>
              <a:t>консультационно-кризисной службы.</a:t>
            </a:r>
          </a:p>
          <a:p>
            <a:endParaRPr lang="ru-RU" b="1" dirty="0" smtClean="0">
              <a:latin typeface="+mn-lt"/>
              <a:ea typeface="Calibri" panose="020F0502020204030204" pitchFamily="34" charset="0"/>
            </a:endParaRPr>
          </a:p>
          <a:p>
            <a:endParaRPr lang="ru-RU" b="1" dirty="0" smtClean="0">
              <a:latin typeface="+mn-lt"/>
              <a:ea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5739" y="1510601"/>
            <a:ext cx="5322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История </a:t>
            </a:r>
            <a:r>
              <a:rPr lang="ru-RU" b="1" dirty="0" smtClean="0"/>
              <a:t>спасения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117066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1706010" y="353904"/>
            <a:ext cx="5724361" cy="56991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Комплексная безопасность и психологическое благополучие в образовательной среде.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5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4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3339</TotalTime>
  <Words>143</Words>
  <Application>Microsoft Office PowerPoint</Application>
  <PresentationFormat>Экран (16:9)</PresentationFormat>
  <Paragraphs>22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 cyr</vt:lpstr>
      <vt:lpstr>Calibri</vt:lpstr>
      <vt:lpstr>MS Mincho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Скотников Вячеслав Викторович</cp:lastModifiedBy>
  <cp:revision>174</cp:revision>
  <cp:lastPrinted>2025-12-05T09:25:59Z</cp:lastPrinted>
  <dcterms:modified xsi:type="dcterms:W3CDTF">2026-10-07T12:03:54Z</dcterms:modified>
</cp:coreProperties>
</file>