
<file path=[Content_Types].xml><?xml version="1.0" encoding="utf-8"?>
<Types xmlns="http://schemas.openxmlformats.org/package/2006/content-types">
  <Default Extension="png" ContentType="image/png"/>
  <Default Extension="jfif"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69" r:id="rId3"/>
    <p:sldId id="267" r:id="rId4"/>
    <p:sldId id="268" r:id="rId5"/>
    <p:sldId id="271" r:id="rId6"/>
    <p:sldId id="272" r:id="rId7"/>
    <p:sldId id="275" r:id="rId8"/>
    <p:sldId id="273" r:id="rId9"/>
    <p:sldId id="274" r:id="rId10"/>
    <p:sldId id="276" r:id="rId11"/>
    <p:sldId id="277" r:id="rId12"/>
    <p:sldId id="278" r:id="rId13"/>
  </p:sldIdLst>
  <p:sldSz cx="9144000" cy="5143500" type="screen16x9"/>
  <p:notesSz cx="9928225" cy="6797675"/>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521415D9-36F7-43E2-AB2F-B90AF26B5E84}">
      <p14:sectionLst xmlns:p14="http://schemas.microsoft.com/office/powerpoint/2010/main">
        <p14:section name="Раздел по умолчанию" id="{E381AB45-367F-49E9-BFB5-73F1FA2184BF}">
          <p14:sldIdLst>
            <p14:sldId id="256"/>
            <p14:sldId id="269"/>
            <p14:sldId id="267"/>
          </p14:sldIdLst>
        </p14:section>
        <p14:section name="Раздел без заголовка" id="{F3792861-E24D-4A3C-88B6-0B982FF29432}">
          <p14:sldIdLst>
            <p14:sldId id="268"/>
            <p14:sldId id="271"/>
            <p14:sldId id="272"/>
            <p14:sldId id="275"/>
            <p14:sldId id="273"/>
            <p14:sldId id="274"/>
            <p14:sldId id="276"/>
            <p14:sldId id="277"/>
            <p14:sldId id="27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F4"/>
    <a:srgbClr val="415B77"/>
    <a:srgbClr val="767F82"/>
    <a:srgbClr val="FFFFFF"/>
    <a:srgbClr val="152D5D"/>
    <a:srgbClr val="EF8600"/>
    <a:srgbClr val="031E58"/>
    <a:srgbClr val="031E57"/>
    <a:srgbClr val="85EBFF"/>
    <a:srgbClr val="0093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a:tblStyle styleId="{5940675A-B579-460E-94D1-54222C63F5DA}" styleName="No Style, Table Grid">
    <a:wholeTbl>
      <a:tcTxStyle>
        <a:fontRef idx="minor">
          <a:prstClr val="black"/>
        </a:fontRef>
        <a:schemeClr val="dk1"/>
      </a:tcTxStyle>
      <a:tcStyle>
        <a:tcBdr>
          <a:left>
            <a:ln w="12700">
              <a:solidFill>
                <a:schemeClr val="dk1"/>
              </a:solidFill>
            </a:ln>
          </a:left>
          <a:right>
            <a:ln w="12700">
              <a:solidFill>
                <a:schemeClr val="dk1"/>
              </a:solidFill>
            </a:ln>
          </a:right>
          <a:top>
            <a:ln w="12700">
              <a:solidFill>
                <a:schemeClr val="dk1"/>
              </a:solidFill>
            </a:ln>
          </a:top>
          <a:bottom>
            <a:ln w="12700">
              <a:solidFill>
                <a:schemeClr val="dk1"/>
              </a:solidFill>
            </a:ln>
          </a:bottom>
          <a:insideH>
            <a:ln w="12700">
              <a:solidFill>
                <a:schemeClr val="dk1"/>
              </a:solidFill>
            </a:ln>
          </a:insideH>
          <a:insideV>
            <a:ln w="12700">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tcStyle>
    </a:band2V>
    <a:lastCol>
      <a:tcTxStyle b="on">
        <a:fontRef idx="minor">
          <a:prstClr val="black"/>
        </a:fontRef>
        <a:schemeClr val="dk1"/>
      </a:tcTxStyle>
      <a:tcStyle>
        <a:tcBdr/>
        <a:fill>
          <a:solidFill>
            <a:schemeClr val="lt1"/>
          </a:solidFill>
        </a:fill>
      </a:tcStyle>
    </a:lastCol>
    <a:firstCol>
      <a:tcTxStyle b="on">
        <a:fontRef idx="minor">
          <a:prstClr val="black"/>
        </a:fontRef>
        <a:schemeClr val="dk1"/>
      </a:tcTxStyle>
      <a:tcStyle>
        <a:tcBdr/>
        <a:fill>
          <a:solidFill>
            <a:schemeClr val="lt1"/>
          </a:solidFill>
        </a:fill>
      </a:tcStyle>
    </a:firstCol>
    <a:lastRow>
      <a:tcTxStyle b="on">
        <a:fontRef idx="minor">
          <a:prstClr val="black"/>
        </a:fontRef>
        <a:schemeClr val="dk1"/>
      </a:tcTxStyle>
      <a:tcStyle>
        <a:tcBdr>
          <a:top>
            <a:ln w="12700">
              <a:solidFill>
                <a:schemeClr val="lt1"/>
              </a:solidFill>
            </a:ln>
          </a:top>
        </a:tcBdr>
        <a:fill>
          <a:solidFill>
            <a:schemeClr val="lt1"/>
          </a:solidFill>
        </a:fill>
      </a:tcStyle>
    </a:lastRow>
    <a:seCell>
      <a:tcStyle>
        <a:tcBdr/>
      </a:tcStyle>
    </a:seCell>
    <a:swCell>
      <a:tcStyle>
        <a:tcBdr/>
      </a:tcStyle>
    </a:swCell>
    <a:firstRow>
      <a:tcTxStyle b="on">
        <a:fontRef idx="minor">
          <a:prstClr val="black"/>
        </a:fontRef>
        <a:schemeClr val="dk1"/>
      </a:tcTxStyle>
      <a:tcStyle>
        <a:tcBdr>
          <a:bottom>
            <a:ln w="12700">
              <a:solidFill>
                <a:schemeClr val="dk1"/>
              </a:solidFill>
            </a:ln>
          </a:bottom>
        </a:tcBdr>
        <a:fill>
          <a:solidFill>
            <a:schemeClr val="lt1"/>
          </a:solidFill>
        </a:fill>
      </a:tcStyle>
    </a:firstRow>
    <a:neCell>
      <a:tcStyle>
        <a:tcBdr/>
      </a:tcStyle>
    </a:neCell>
    <a:nwCell>
      <a:tcStyle>
        <a:tcBdr/>
      </a:tcStyle>
    </a:nwCell>
  </a:tblStyle>
  <a:tblStyle styleId="{5C22544A-7EE6-4342-B048-85BDC9FD1C3A}" styleName="Средний стиль 2 — акцент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91" d="100"/>
          <a:sy n="91" d="100"/>
        </p:scale>
        <p:origin x="90" y="10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2"/>
            <a:ext cx="4302391" cy="34131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624238" y="2"/>
            <a:ext cx="4302390" cy="341313"/>
          </a:xfrm>
          <a:prstGeom prst="rect">
            <a:avLst/>
          </a:prstGeom>
        </p:spPr>
        <p:txBody>
          <a:bodyPr vert="horz" lIns="91440" tIns="45720" rIns="91440" bIns="45720" rtlCol="0"/>
          <a:lstStyle>
            <a:lvl1pPr algn="r">
              <a:defRPr sz="1200"/>
            </a:lvl1pPr>
          </a:lstStyle>
          <a:p>
            <a:fld id="{19BC2CCA-76F0-4066-BFE0-59760BB81377}" type="datetimeFigureOut">
              <a:rPr lang="ru-RU" smtClean="0"/>
              <a:pPr/>
              <a:t>06.10.2026</a:t>
            </a:fld>
            <a:endParaRPr lang="ru-RU"/>
          </a:p>
        </p:txBody>
      </p:sp>
      <p:sp>
        <p:nvSpPr>
          <p:cNvPr id="4" name="Образ слайда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92983" y="3271840"/>
            <a:ext cx="7942261" cy="26765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6456363"/>
            <a:ext cx="4302391" cy="34131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624238" y="6456363"/>
            <a:ext cx="4302390" cy="341312"/>
          </a:xfrm>
          <a:prstGeom prst="rect">
            <a:avLst/>
          </a:prstGeom>
        </p:spPr>
        <p:txBody>
          <a:bodyPr vert="horz" lIns="91440" tIns="45720" rIns="91440" bIns="45720" rtlCol="0" anchor="b"/>
          <a:lstStyle>
            <a:lvl1pPr algn="r">
              <a:defRPr sz="1200"/>
            </a:lvl1pPr>
          </a:lstStyle>
          <a:p>
            <a:fld id="{C0D3D8F3-60C2-47FF-9C5B-C7DCCB825498}" type="slidenum">
              <a:rPr lang="ru-RU" smtClean="0"/>
              <a:pPr/>
              <a:t>‹#›</a:t>
            </a:fld>
            <a:endParaRPr lang="ru-RU"/>
          </a:p>
        </p:txBody>
      </p:sp>
    </p:spTree>
    <p:extLst>
      <p:ext uri="{BB962C8B-B14F-4D97-AF65-F5344CB8AC3E}">
        <p14:creationId xmlns:p14="http://schemas.microsoft.com/office/powerpoint/2010/main" val="2949187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_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pPr marL="0" lvl="0" indent="0" algn="r">
                <a:spcBef>
                  <a:spcPts val="0"/>
                </a:spcBef>
                <a:spcAft>
                  <a:spcPts val="0"/>
                </a:spcAft>
                <a:buNone/>
                <a:defRPr/>
              </a:pPr>
              <a:t>‹#›</a:t>
            </a:fld>
            <a:endParaRPr/>
          </a:p>
        </p:txBody>
      </p:sp>
      <p:sp>
        <p:nvSpPr>
          <p:cNvPr id="5" name="Прямоугольник 4"/>
          <p:cNvSpPr/>
          <p:nvPr userDrawn="1"/>
        </p:nvSpPr>
        <p:spPr bwMode="auto">
          <a:xfrm>
            <a:off x="0" y="0"/>
            <a:ext cx="5562600" cy="51435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pic>
        <p:nvPicPr>
          <p:cNvPr id="12" name="Рисунок 11"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bwMode="auto">
          <a:xfrm>
            <a:off x="1" y="3017520"/>
            <a:ext cx="2129936" cy="2125980"/>
          </a:xfrm>
          <a:prstGeom prst="rect">
            <a:avLst/>
          </a:prstGeom>
        </p:spPr>
      </p:pic>
      <p:sp>
        <p:nvSpPr>
          <p:cNvPr id="4" name="Рисунок 3">
            <a:extLst>
              <a:ext uri="{FF2B5EF4-FFF2-40B4-BE49-F238E27FC236}">
                <a16:creationId xmlns:a16="http://schemas.microsoft.com/office/drawing/2014/main" id="{96CED2D4-027C-4EF6-EA65-C98D49A2062F}"/>
              </a:ext>
            </a:extLst>
          </p:cNvPr>
          <p:cNvSpPr>
            <a:spLocks noGrp="1"/>
          </p:cNvSpPr>
          <p:nvPr>
            <p:ph type="pic" sz="quarter" idx="13" hasCustomPrompt="1"/>
          </p:nvPr>
        </p:nvSpPr>
        <p:spPr>
          <a:xfrm>
            <a:off x="5562600" y="-1"/>
            <a:ext cx="3581399" cy="5143499"/>
          </a:xfrm>
        </p:spPr>
        <p:txBody>
          <a:bodyPr anchor="ctr"/>
          <a:lstStyle>
            <a:lvl1pPr marL="114300" indent="0" algn="ctr">
              <a:buNone/>
              <a:defRPr/>
            </a:lvl1pPr>
          </a:lstStyle>
          <a:p>
            <a:r>
              <a:rPr lang="ru-RU" dirty="0"/>
              <a:t>Вставьте </a:t>
            </a:r>
            <a:r>
              <a:rPr lang="ru-RU" dirty="0" err="1"/>
              <a:t>пикчу</a:t>
            </a:r>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pPr marL="0" lvl="0" indent="0" algn="r">
                <a:spcBef>
                  <a:spcPts val="0"/>
                </a:spcBef>
                <a:spcAft>
                  <a:spcPts val="0"/>
                </a:spcAft>
                <a:buNone/>
                <a:defRPr/>
              </a:pPr>
              <a:t>‹#›</a:t>
            </a:fld>
            <a:endParaRPr/>
          </a:p>
        </p:txBody>
      </p:sp>
      <p:sp>
        <p:nvSpPr>
          <p:cNvPr id="5" name="Прямоугольник 4"/>
          <p:cNvSpPr/>
          <p:nvPr userDrawn="1"/>
        </p:nvSpPr>
        <p:spPr bwMode="auto">
          <a:xfrm>
            <a:off x="0" y="0"/>
            <a:ext cx="5562600" cy="51435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pic>
        <p:nvPicPr>
          <p:cNvPr id="4" name="Рисунок 3"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a:xfrm>
            <a:off x="1" y="1393817"/>
            <a:ext cx="3756659" cy="3749682"/>
          </a:xfrm>
          <a:prstGeom prst="rect">
            <a:avLst/>
          </a:prstGeom>
        </p:spPr>
      </p:pic>
      <p:sp>
        <p:nvSpPr>
          <p:cNvPr id="2" name="Прямоугольник 1">
            <a:extLst>
              <a:ext uri="{FF2B5EF4-FFF2-40B4-BE49-F238E27FC236}">
                <a16:creationId xmlns:a16="http://schemas.microsoft.com/office/drawing/2014/main" id="{6C331697-7B93-F6AA-08B6-FA38556300C5}"/>
              </a:ext>
            </a:extLst>
          </p:cNvPr>
          <p:cNvSpPr/>
          <p:nvPr userDrawn="1"/>
        </p:nvSpPr>
        <p:spPr bwMode="auto">
          <a:xfrm>
            <a:off x="-1" y="-1"/>
            <a:ext cx="5562600" cy="5143500"/>
          </a:xfrm>
          <a:prstGeom prst="rect">
            <a:avLst/>
          </a:prstGeom>
          <a:solidFill>
            <a:srgbClr val="1D3252">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pic>
        <p:nvPicPr>
          <p:cNvPr id="3" name="Рисунок 2"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5A5B7043-9CCA-E422-AEF3-132D331DE4CF}"/>
              </a:ext>
            </a:extLst>
          </p:cNvPr>
          <p:cNvPicPr>
            <a:picLocks noChangeAspect="1"/>
          </p:cNvPicPr>
          <p:nvPr userDrawn="1"/>
        </p:nvPicPr>
        <p:blipFill>
          <a:blip r:embed="rId3"/>
          <a:stretch>
            <a:fillRect/>
          </a:stretch>
        </p:blipFill>
        <p:spPr bwMode="auto">
          <a:xfrm>
            <a:off x="659366" y="732243"/>
            <a:ext cx="2614813" cy="609634"/>
          </a:xfrm>
          <a:prstGeom prst="rect">
            <a:avLst/>
          </a:prstGeom>
        </p:spPr>
      </p:pic>
    </p:spTree>
    <p:extLst>
      <p:ext uri="{BB962C8B-B14F-4D97-AF65-F5344CB8AC3E}">
        <p14:creationId xmlns:p14="http://schemas.microsoft.com/office/powerpoint/2010/main" val="1320684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pPr marL="0" lvl="0" indent="0" algn="r">
                <a:spcBef>
                  <a:spcPts val="0"/>
                </a:spcBef>
                <a:spcAft>
                  <a:spcPts val="0"/>
                </a:spcAft>
                <a:buNone/>
                <a:defRPr/>
              </a:pPr>
              <a:t>‹#›</a:t>
            </a:fld>
            <a:endParaRPr/>
          </a:p>
        </p:txBody>
      </p:sp>
      <p:sp>
        <p:nvSpPr>
          <p:cNvPr id="5" name="Прямоугольник 4"/>
          <p:cNvSpPr/>
          <p:nvPr userDrawn="1"/>
        </p:nvSpPr>
        <p:spPr bwMode="auto">
          <a:xfrm>
            <a:off x="0" y="0"/>
            <a:ext cx="9144000" cy="51435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pic>
        <p:nvPicPr>
          <p:cNvPr id="11" name="Рисунок 10">
            <a:extLst>
              <a:ext uri="{FF2B5EF4-FFF2-40B4-BE49-F238E27FC236}">
                <a16:creationId xmlns:a16="http://schemas.microsoft.com/office/drawing/2014/main" id="{4B897A92-690F-7B02-961E-6C43576001CE}"/>
              </a:ext>
            </a:extLst>
          </p:cNvPr>
          <p:cNvPicPr>
            <a:picLocks noChangeAspect="1"/>
          </p:cNvPicPr>
          <p:nvPr userDrawn="1"/>
        </p:nvPicPr>
        <p:blipFill>
          <a:blip r:embed="rId2"/>
          <a:stretch>
            <a:fillRect/>
          </a:stretch>
        </p:blipFill>
        <p:spPr>
          <a:xfrm>
            <a:off x="4674777" y="446336"/>
            <a:ext cx="4194169" cy="4250826"/>
          </a:xfrm>
          <a:prstGeom prst="rect">
            <a:avLst/>
          </a:prstGeom>
        </p:spPr>
      </p:pic>
    </p:spTree>
    <p:extLst>
      <p:ext uri="{BB962C8B-B14F-4D97-AF65-F5344CB8AC3E}">
        <p14:creationId xmlns:p14="http://schemas.microsoft.com/office/powerpoint/2010/main" val="2799910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Title and body" userDrawn="1">
  <p:cSld name="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1" y="177075"/>
            <a:ext cx="9143987" cy="71558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623591" y="314145"/>
            <a:ext cx="0" cy="460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r="77235"/>
          <a:stretch/>
        </p:blipFill>
        <p:spPr bwMode="auto">
          <a:xfrm>
            <a:off x="162696" y="333001"/>
            <a:ext cx="374394" cy="422535"/>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7953728" y="-297617"/>
            <a:ext cx="715580" cy="1664963"/>
          </a:xfrm>
          <a:prstGeom prst="rect">
            <a:avLst/>
          </a:prstGeom>
        </p:spPr>
      </p:pic>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114297" lvl="0" indent="0">
              <a:spcBef>
                <a:spcPts val="0"/>
              </a:spcBef>
              <a:spcAft>
                <a:spcPts val="0"/>
              </a:spcAft>
              <a:buSzPts val="1800"/>
              <a:buNone/>
              <a:defRPr sz="14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623578" y="259311"/>
            <a:ext cx="6768955" cy="569913"/>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Title and body" preserve="1" userDrawn="1">
  <p:cSld name="1_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1" y="177075"/>
            <a:ext cx="9143987" cy="71558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1661801" y="314145"/>
            <a:ext cx="0" cy="460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l="-3" r="-4085"/>
          <a:stretch/>
        </p:blipFill>
        <p:spPr bwMode="auto">
          <a:xfrm>
            <a:off x="240702" y="369667"/>
            <a:ext cx="1414728" cy="349203"/>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7953728" y="-297617"/>
            <a:ext cx="715580" cy="1664963"/>
          </a:xfrm>
          <a:prstGeom prst="rect">
            <a:avLst/>
          </a:prstGeom>
        </p:spPr>
      </p:pic>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114297" lvl="0" indent="0">
              <a:spcBef>
                <a:spcPts val="0"/>
              </a:spcBef>
              <a:spcAft>
                <a:spcPts val="0"/>
              </a:spcAft>
              <a:buSzPts val="1800"/>
              <a:buNone/>
              <a:defRPr sz="14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1668173" y="259311"/>
            <a:ext cx="5724361" cy="569913"/>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4145935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474612" y="284729"/>
            <a:ext cx="6568400" cy="430277"/>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1600"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114297" lvl="0" indent="0">
              <a:spcBef>
                <a:spcPts val="0"/>
              </a:spcBef>
              <a:spcAft>
                <a:spcPts val="0"/>
              </a:spcAft>
              <a:buSzPts val="1800"/>
              <a:buNone/>
              <a:defRPr sz="14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7452200" y="353382"/>
            <a:ext cx="1359197" cy="316849"/>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7178106" y="260690"/>
            <a:ext cx="0" cy="494196"/>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606380" y="708761"/>
            <a:ext cx="3336142" cy="9224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343535"/>
            <a:ext cx="474612" cy="380560"/>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49646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474612" y="284729"/>
            <a:ext cx="6568400" cy="430277"/>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1600"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114297" lvl="0" indent="0">
              <a:spcBef>
                <a:spcPts val="0"/>
              </a:spcBef>
              <a:spcAft>
                <a:spcPts val="0"/>
              </a:spcAft>
              <a:buSzPts val="1800"/>
              <a:buNone/>
              <a:defRPr sz="14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7452200" y="353382"/>
            <a:ext cx="1359197" cy="316849"/>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7178106" y="260690"/>
            <a:ext cx="0" cy="494196"/>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606380" y="708761"/>
            <a:ext cx="3336142" cy="9224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343535"/>
            <a:ext cx="474612" cy="380560"/>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25C02912-501C-6FFD-E02D-4DB500DD18CF}"/>
              </a:ext>
            </a:extLst>
          </p:cNvPr>
          <p:cNvPicPr>
            <a:picLocks noChangeAspect="1"/>
          </p:cNvPicPr>
          <p:nvPr userDrawn="1"/>
        </p:nvPicPr>
        <p:blipFill>
          <a:blip r:embed="rId3"/>
          <a:stretch>
            <a:fillRect/>
          </a:stretch>
        </p:blipFill>
        <p:spPr>
          <a:xfrm>
            <a:off x="-444501" y="2100672"/>
            <a:ext cx="3466255" cy="3513079"/>
          </a:xfrm>
          <a:prstGeom prst="rect">
            <a:avLst/>
          </a:prstGeom>
        </p:spPr>
      </p:pic>
    </p:spTree>
    <p:extLst>
      <p:ext uri="{BB962C8B-B14F-4D97-AF65-F5344CB8AC3E}">
        <p14:creationId xmlns:p14="http://schemas.microsoft.com/office/powerpoint/2010/main" val="1943211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
        <p:cNvGrpSpPr/>
        <p:nvPr/>
      </p:nvGrpSpPr>
      <p:grpSpPr bwMode="auto">
        <a:xfrm>
          <a:off x="0" y="0"/>
          <a:ext cx="0" cy="0"/>
          <a:chOff x="0" y="0"/>
          <a:chExt cx="0" cy="0"/>
        </a:xfrm>
      </p:grpSpPr>
      <p:sp>
        <p:nvSpPr>
          <p:cNvPr id="6" name="Google Shape;6;p1"/>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pPr>
              <a:defRPr/>
            </a:pPr>
            <a:endParaRPr/>
          </a:p>
        </p:txBody>
      </p:sp>
      <p:sp>
        <p:nvSpPr>
          <p:cNvPr id="7" name="Google Shape;7;p1"/>
          <p:cNvSpPr txBox="1">
            <a:spLocks noGrp="1"/>
          </p:cNvSpPr>
          <p:nvPr>
            <p:ph type="body" idx="1"/>
          </p:nvPr>
        </p:nvSpPr>
        <p:spPr bwMode="auto">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4999"/>
              </a:lnSpc>
              <a:spcBef>
                <a:spcPts val="0"/>
              </a:spcBef>
              <a:spcAft>
                <a:spcPts val="0"/>
              </a:spcAft>
              <a:buClr>
                <a:schemeClr val="dk2"/>
              </a:buClr>
              <a:buSzPts val="1800"/>
              <a:buChar char="●"/>
              <a:defRPr sz="1800">
                <a:solidFill>
                  <a:schemeClr val="dk2"/>
                </a:solidFill>
              </a:defRPr>
            </a:lvl1pPr>
            <a:lvl2pPr marL="914400" lvl="1" indent="-317500">
              <a:lnSpc>
                <a:spcPct val="114999"/>
              </a:lnSpc>
              <a:spcBef>
                <a:spcPts val="0"/>
              </a:spcBef>
              <a:spcAft>
                <a:spcPts val="0"/>
              </a:spcAft>
              <a:buClr>
                <a:schemeClr val="dk2"/>
              </a:buClr>
              <a:buSzPts val="1400"/>
              <a:buChar char="○"/>
              <a:defRPr>
                <a:solidFill>
                  <a:schemeClr val="dk2"/>
                </a:solidFill>
              </a:defRPr>
            </a:lvl2pPr>
            <a:lvl3pPr marL="1371600" lvl="2" indent="-317500">
              <a:lnSpc>
                <a:spcPct val="114999"/>
              </a:lnSpc>
              <a:spcBef>
                <a:spcPts val="0"/>
              </a:spcBef>
              <a:spcAft>
                <a:spcPts val="0"/>
              </a:spcAft>
              <a:buClr>
                <a:schemeClr val="dk2"/>
              </a:buClr>
              <a:buSzPts val="1400"/>
              <a:buChar char="■"/>
              <a:defRPr>
                <a:solidFill>
                  <a:schemeClr val="dk2"/>
                </a:solidFill>
              </a:defRPr>
            </a:lvl3pPr>
            <a:lvl4pPr marL="1828800" lvl="3" indent="-317500">
              <a:lnSpc>
                <a:spcPct val="114999"/>
              </a:lnSpc>
              <a:spcBef>
                <a:spcPts val="0"/>
              </a:spcBef>
              <a:spcAft>
                <a:spcPts val="0"/>
              </a:spcAft>
              <a:buClr>
                <a:schemeClr val="dk2"/>
              </a:buClr>
              <a:buSzPts val="1400"/>
              <a:buChar char="●"/>
              <a:defRPr>
                <a:solidFill>
                  <a:schemeClr val="dk2"/>
                </a:solidFill>
              </a:defRPr>
            </a:lvl4pPr>
            <a:lvl5pPr marL="2286000" lvl="4" indent="-317500">
              <a:lnSpc>
                <a:spcPct val="114999"/>
              </a:lnSpc>
              <a:spcBef>
                <a:spcPts val="0"/>
              </a:spcBef>
              <a:spcAft>
                <a:spcPts val="0"/>
              </a:spcAft>
              <a:buClr>
                <a:schemeClr val="dk2"/>
              </a:buClr>
              <a:buSzPts val="1400"/>
              <a:buChar char="○"/>
              <a:defRPr>
                <a:solidFill>
                  <a:schemeClr val="dk2"/>
                </a:solidFill>
              </a:defRPr>
            </a:lvl5pPr>
            <a:lvl6pPr marL="2743200" lvl="5" indent="-317500">
              <a:lnSpc>
                <a:spcPct val="114999"/>
              </a:lnSpc>
              <a:spcBef>
                <a:spcPts val="0"/>
              </a:spcBef>
              <a:spcAft>
                <a:spcPts val="0"/>
              </a:spcAft>
              <a:buClr>
                <a:schemeClr val="dk2"/>
              </a:buClr>
              <a:buSzPts val="1400"/>
              <a:buChar char="■"/>
              <a:defRPr>
                <a:solidFill>
                  <a:schemeClr val="dk2"/>
                </a:solidFill>
              </a:defRPr>
            </a:lvl6pPr>
            <a:lvl7pPr marL="3200400" lvl="6" indent="-317500">
              <a:lnSpc>
                <a:spcPct val="114999"/>
              </a:lnSpc>
              <a:spcBef>
                <a:spcPts val="0"/>
              </a:spcBef>
              <a:spcAft>
                <a:spcPts val="0"/>
              </a:spcAft>
              <a:buClr>
                <a:schemeClr val="dk2"/>
              </a:buClr>
              <a:buSzPts val="1400"/>
              <a:buChar char="●"/>
              <a:defRPr>
                <a:solidFill>
                  <a:schemeClr val="dk2"/>
                </a:solidFill>
              </a:defRPr>
            </a:lvl7pPr>
            <a:lvl8pPr marL="3657600" lvl="7" indent="-317500">
              <a:lnSpc>
                <a:spcPct val="114999"/>
              </a:lnSpc>
              <a:spcBef>
                <a:spcPts val="0"/>
              </a:spcBef>
              <a:spcAft>
                <a:spcPts val="0"/>
              </a:spcAft>
              <a:buClr>
                <a:schemeClr val="dk2"/>
              </a:buClr>
              <a:buSzPts val="1400"/>
              <a:buChar char="○"/>
              <a:defRPr>
                <a:solidFill>
                  <a:schemeClr val="dk2"/>
                </a:solidFill>
              </a:defRPr>
            </a:lvl8pPr>
            <a:lvl9pPr marL="4114800" lvl="8" indent="-317500">
              <a:lnSpc>
                <a:spcPct val="114999"/>
              </a:lnSpc>
              <a:spcBef>
                <a:spcPts val="0"/>
              </a:spcBef>
              <a:spcAft>
                <a:spcPts val="0"/>
              </a:spcAft>
              <a:buClr>
                <a:schemeClr val="dk2"/>
              </a:buClr>
              <a:buSzPts val="1400"/>
              <a:buChar char="■"/>
              <a:defRPr>
                <a:solidFill>
                  <a:schemeClr val="dk2"/>
                </a:solidFill>
              </a:defRPr>
            </a:lvl9pPr>
          </a:lstStyle>
          <a:p>
            <a:pPr>
              <a:defRPr/>
            </a:pPr>
            <a:endParaRPr/>
          </a:p>
        </p:txBody>
      </p:sp>
      <p:sp>
        <p:nvSpPr>
          <p:cNvPr id="8" name="Google Shape;8;p1"/>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a:spcBef>
                <a:spcPts val="0"/>
              </a:spcBef>
              <a:spcAft>
                <a:spcPts val="0"/>
              </a:spcAft>
              <a:buNone/>
              <a:defRPr/>
            </a:pPr>
            <a:fld id="{00000000-1234-1234-1234-123412341234}" type="slidenum">
              <a:rPr lang="ru"/>
              <a:pPr marL="0" lvl="0" indent="0" algn="r">
                <a:spcBef>
                  <a:spcPts val="0"/>
                </a:spcBef>
                <a:spcAft>
                  <a:spcPts val="0"/>
                </a:spcAft>
                <a:buNone/>
                <a:defRPr/>
              </a:pPr>
              <a:t>‹#›</a:t>
            </a:fld>
            <a:endParaRPr/>
          </a:p>
        </p:txBody>
      </p:sp>
    </p:spTree>
  </p:cSld>
  <p:clrMap bg1="lt1" tx1="dk1" bg2="dk2" tx2="lt2" accent1="accent1" accent2="accent2" accent3="accent3" accent4="accent4" accent5="accent5" accent6="accent6" hlink="hlink" folHlink="folHlink"/>
  <p:sldLayoutIdLst>
    <p:sldLayoutId id="2147483652" r:id="rId1"/>
    <p:sldLayoutId id="2147483662" r:id="rId2"/>
    <p:sldLayoutId id="2147483665" r:id="rId3"/>
    <p:sldLayoutId id="2147483657" r:id="rId4"/>
    <p:sldLayoutId id="2147483664" r:id="rId5"/>
    <p:sldLayoutId id="2147483661" r:id="rId6"/>
    <p:sldLayoutId id="2147483666" r:id="rId7"/>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0" name="Прямоугольник 49"/>
          <p:cNvSpPr/>
          <p:nvPr/>
        </p:nvSpPr>
        <p:spPr bwMode="auto">
          <a:xfrm rot="10800000">
            <a:off x="5502467" y="1288"/>
            <a:ext cx="573213" cy="5142212"/>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800"/>
          </a:p>
        </p:txBody>
      </p:sp>
      <p:sp>
        <p:nvSpPr>
          <p:cNvPr id="27" name="Прямоугольник 26"/>
          <p:cNvSpPr/>
          <p:nvPr/>
        </p:nvSpPr>
        <p:spPr bwMode="auto">
          <a:xfrm>
            <a:off x="5540057" y="0"/>
            <a:ext cx="175800" cy="51435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cxnSp>
        <p:nvCxnSpPr>
          <p:cNvPr id="18" name="Прямая соединительная линия 17"/>
          <p:cNvCxnSpPr>
            <a:cxnSpLocks/>
          </p:cNvCxnSpPr>
          <p:nvPr/>
        </p:nvCxnSpPr>
        <p:spPr bwMode="auto">
          <a:xfrm>
            <a:off x="618401" y="2057400"/>
            <a:ext cx="0" cy="14405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B3B828A-4E25-5D39-C993-30948485D234}"/>
              </a:ext>
            </a:extLst>
          </p:cNvPr>
          <p:cNvSpPr txBox="1"/>
          <p:nvPr/>
        </p:nvSpPr>
        <p:spPr bwMode="auto">
          <a:xfrm>
            <a:off x="692948" y="2028372"/>
            <a:ext cx="4700010" cy="1323439"/>
          </a:xfrm>
          <a:prstGeom prst="rect">
            <a:avLst/>
          </a:prstGeom>
          <a:noFill/>
        </p:spPr>
        <p:txBody>
          <a:bodyPr wrap="square" rtlCol="0">
            <a:spAutoFit/>
          </a:bodyPr>
          <a:lstStyle/>
          <a:p>
            <a:pPr>
              <a:defRPr/>
            </a:pPr>
            <a:r>
              <a:rPr lang="ru-RU" sz="2000" dirty="0" smtClean="0">
                <a:solidFill>
                  <a:schemeClr val="bg1"/>
                </a:solidFill>
              </a:rPr>
              <a:t>Травма, кризисы и утрата: восстановительные практики, круг сообщества, работа с групповой динамикой</a:t>
            </a:r>
            <a:endParaRPr lang="ru-RU" sz="2000" dirty="0">
              <a:solidFill>
                <a:schemeClr val="bg1"/>
              </a:solidFill>
            </a:endParaRPr>
          </a:p>
        </p:txBody>
      </p:sp>
      <p:cxnSp>
        <p:nvCxnSpPr>
          <p:cNvPr id="3" name="Прямая соединительная линия 2">
            <a:extLst>
              <a:ext uri="{FF2B5EF4-FFF2-40B4-BE49-F238E27FC236}">
                <a16:creationId xmlns:a16="http://schemas.microsoft.com/office/drawing/2014/main" id="{9EAE9934-DD5F-DFC0-79BA-010DF0807CFF}"/>
              </a:ext>
            </a:extLst>
          </p:cNvPr>
          <p:cNvCxnSpPr>
            <a:cxnSpLocks/>
          </p:cNvCxnSpPr>
          <p:nvPr/>
        </p:nvCxnSpPr>
        <p:spPr bwMode="auto">
          <a:xfrm>
            <a:off x="618401" y="2057400"/>
            <a:ext cx="0" cy="195394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EA981C36-85ED-B558-ABDD-917CD397A3D8}"/>
              </a:ext>
            </a:extLst>
          </p:cNvPr>
          <p:cNvPicPr>
            <a:picLocks noChangeAspect="1"/>
          </p:cNvPicPr>
          <p:nvPr/>
        </p:nvPicPr>
        <p:blipFill>
          <a:blip r:embed="rId2"/>
          <a:stretch>
            <a:fillRect/>
          </a:stretch>
        </p:blipFill>
        <p:spPr bwMode="auto">
          <a:xfrm>
            <a:off x="659366" y="732243"/>
            <a:ext cx="2614813" cy="609634"/>
          </a:xfrm>
          <a:prstGeom prst="rect">
            <a:avLst/>
          </a:prstGeom>
        </p:spPr>
      </p:pic>
      <p:sp>
        <p:nvSpPr>
          <p:cNvPr id="5" name="TextBox 4">
            <a:extLst>
              <a:ext uri="{FF2B5EF4-FFF2-40B4-BE49-F238E27FC236}">
                <a16:creationId xmlns:a16="http://schemas.microsoft.com/office/drawing/2014/main" id="{FD840A7F-97FE-18AF-5193-93F77A296AA9}"/>
              </a:ext>
            </a:extLst>
          </p:cNvPr>
          <p:cNvSpPr txBox="1"/>
          <p:nvPr/>
        </p:nvSpPr>
        <p:spPr bwMode="auto">
          <a:xfrm>
            <a:off x="553980" y="1428332"/>
            <a:ext cx="3584636" cy="465127"/>
          </a:xfrm>
          <a:prstGeom prst="rect">
            <a:avLst/>
          </a:prstGeom>
          <a:noFill/>
        </p:spPr>
        <p:txBody>
          <a:bodyPr wrap="none" rtlCol="0">
            <a:spAutoFit/>
          </a:bodyPr>
          <a:lstStyle/>
          <a:p>
            <a:pPr>
              <a:lnSpc>
                <a:spcPct val="115000"/>
              </a:lnSpc>
            </a:pPr>
            <a:r>
              <a:rPr lang="ru-RU" sz="1100" dirty="0">
                <a:solidFill>
                  <a:schemeClr val="bg1"/>
                </a:solidFill>
                <a:effectLst/>
                <a:latin typeface="+mn-lt"/>
                <a:ea typeface="MS Mincho" panose="02020609040205080304" pitchFamily="49" charset="-128"/>
                <a:cs typeface="Times New Roman" panose="02020603050405020304" pitchFamily="18" charset="0"/>
              </a:rPr>
              <a:t>Корпоративный университет развития образования</a:t>
            </a:r>
          </a:p>
          <a:p>
            <a:pPr>
              <a:lnSpc>
                <a:spcPct val="115000"/>
              </a:lnSpc>
            </a:pPr>
            <a:r>
              <a:rPr lang="ru-RU" sz="1100" dirty="0">
                <a:solidFill>
                  <a:schemeClr val="bg1"/>
                </a:solidFill>
                <a:effectLst/>
                <a:latin typeface="+mn-lt"/>
                <a:ea typeface="MS Mincho" panose="02020609040205080304" pitchFamily="49" charset="-128"/>
                <a:cs typeface="Times New Roman" panose="02020603050405020304" pitchFamily="18" charset="0"/>
              </a:rPr>
              <a:t>Московской области (КУРО)</a:t>
            </a:r>
          </a:p>
        </p:txBody>
      </p:sp>
      <p:pic>
        <p:nvPicPr>
          <p:cNvPr id="9" name="Рисунок 8"/>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9111" r="29111"/>
          <a:stretch>
            <a:fillRect/>
          </a:stretch>
        </p:blipFill>
        <p:spPr>
          <a:xfrm>
            <a:off x="5542713" y="1"/>
            <a:ext cx="3581399" cy="5143499"/>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Текст 7">
            <a:extLst>
              <a:ext uri="{FF2B5EF4-FFF2-40B4-BE49-F238E27FC236}">
                <a16:creationId xmlns:a16="http://schemas.microsoft.com/office/drawing/2014/main" id="{FAB78776-F562-0FB7-B6FB-BC309D3BD648}"/>
              </a:ext>
            </a:extLst>
          </p:cNvPr>
          <p:cNvSpPr>
            <a:spLocks noGrp="1"/>
          </p:cNvSpPr>
          <p:nvPr>
            <p:ph type="body" sz="quarter" idx="13"/>
          </p:nvPr>
        </p:nvSpPr>
        <p:spPr>
          <a:xfrm>
            <a:off x="1731236" y="0"/>
            <a:ext cx="5724361" cy="569913"/>
          </a:xfrm>
        </p:spPr>
        <p:txBody>
          <a:bodyPr>
            <a:noAutofit/>
          </a:bodyPr>
          <a:lstStyle/>
          <a:p>
            <a:pPr algn="ctr"/>
            <a:endParaRPr lang="ru-RU" sz="3200" dirty="0" smtClean="0"/>
          </a:p>
          <a:p>
            <a:r>
              <a:rPr lang="ru-RU" sz="3200" dirty="0" smtClean="0">
                <a:latin typeface="+mj-lt"/>
                <a:cs typeface="Calibri" panose="020F0502020204030204" pitchFamily="34" charset="0"/>
              </a:rPr>
              <a:t>Виды кризисов</a:t>
            </a:r>
            <a:endParaRPr lang="ru-RU" sz="3200" dirty="0">
              <a:latin typeface="+mj-lt"/>
              <a:cs typeface="Calibri" panose="020F0502020204030204" pitchFamily="34" charset="0"/>
            </a:endParaRPr>
          </a:p>
        </p:txBody>
      </p:sp>
      <p:sp>
        <p:nvSpPr>
          <p:cNvPr id="6" name="TextBox 5"/>
          <p:cNvSpPr txBox="1"/>
          <p:nvPr/>
        </p:nvSpPr>
        <p:spPr>
          <a:xfrm>
            <a:off x="762395" y="1317248"/>
            <a:ext cx="2204450" cy="307777"/>
          </a:xfrm>
          <a:prstGeom prst="rect">
            <a:avLst/>
          </a:prstGeom>
          <a:noFill/>
        </p:spPr>
        <p:txBody>
          <a:bodyPr wrap="none" rtlCol="0">
            <a:spAutoFit/>
          </a:bodyPr>
          <a:lstStyle/>
          <a:p>
            <a:pPr marL="285750" indent="-285750">
              <a:buFont typeface="Wingdings" panose="05000000000000000000" pitchFamily="2" charset="2"/>
              <a:buChar char="q"/>
            </a:pPr>
            <a:r>
              <a:rPr lang="ru-RU" dirty="0" smtClean="0">
                <a:solidFill>
                  <a:srgbClr val="152D5D"/>
                </a:solidFill>
              </a:rPr>
              <a:t>Возрастные</a:t>
            </a:r>
            <a:r>
              <a:rPr lang="ru-RU" dirty="0" smtClean="0"/>
              <a:t> кризисы</a:t>
            </a:r>
            <a:endParaRPr lang="ru-RU" dirty="0"/>
          </a:p>
        </p:txBody>
      </p:sp>
      <p:sp>
        <p:nvSpPr>
          <p:cNvPr id="9" name="Прямоугольник 8"/>
          <p:cNvSpPr/>
          <p:nvPr/>
        </p:nvSpPr>
        <p:spPr>
          <a:xfrm>
            <a:off x="762395" y="1932803"/>
            <a:ext cx="4572000" cy="306109"/>
          </a:xfrm>
          <a:prstGeom prst="rect">
            <a:avLst/>
          </a:prstGeom>
        </p:spPr>
        <p:txBody>
          <a:bodyPr>
            <a:spAutoFit/>
          </a:bodyPr>
          <a:lstStyle/>
          <a:p>
            <a:pPr marL="285750" indent="-285750">
              <a:lnSpc>
                <a:spcPct val="107000"/>
              </a:lnSpc>
              <a:spcAft>
                <a:spcPts val="800"/>
              </a:spcAft>
              <a:buFont typeface="Wingdings" panose="05000000000000000000" pitchFamily="2" charset="2"/>
              <a:buChar char="q"/>
            </a:pPr>
            <a:r>
              <a:rPr lang="ru-RU" dirty="0" smtClean="0">
                <a:solidFill>
                  <a:srgbClr val="152D5D"/>
                </a:solidFill>
                <a:effectLst/>
                <a:latin typeface="Arial" panose="020B0604020202020204" pitchFamily="34" charset="0"/>
                <a:ea typeface="Calibri" panose="020F0502020204030204" pitchFamily="34" charset="0"/>
                <a:cs typeface="Arial" panose="020B0604020202020204" pitchFamily="34" charset="0"/>
              </a:rPr>
              <a:t>Кризисы утраты</a:t>
            </a:r>
            <a:endParaRPr lang="ru-RU" dirty="0">
              <a:solidFill>
                <a:srgbClr val="152D5D"/>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0" name="Прямоугольник 9"/>
          <p:cNvSpPr/>
          <p:nvPr/>
        </p:nvSpPr>
        <p:spPr>
          <a:xfrm>
            <a:off x="762395" y="2543504"/>
            <a:ext cx="4513798" cy="322845"/>
          </a:xfrm>
          <a:prstGeom prst="rect">
            <a:avLst/>
          </a:prstGeom>
        </p:spPr>
        <p:txBody>
          <a:bodyPr wrap="square">
            <a:spAutoFit/>
          </a:bodyPr>
          <a:lstStyle/>
          <a:p>
            <a:pPr marL="285750" indent="-285750">
              <a:lnSpc>
                <a:spcPct val="107000"/>
              </a:lnSpc>
              <a:spcAft>
                <a:spcPts val="800"/>
              </a:spcAft>
              <a:buFont typeface="Wingdings" panose="05000000000000000000" pitchFamily="2" charset="2"/>
              <a:buChar char="q"/>
            </a:pPr>
            <a:r>
              <a:rPr lang="ru-RU" dirty="0" smtClean="0">
                <a:solidFill>
                  <a:srgbClr val="152D5D"/>
                </a:solidFill>
                <a:effectLst/>
                <a:latin typeface="Arial" panose="020B0604020202020204" pitchFamily="34" charset="0"/>
                <a:ea typeface="Calibri" panose="020F0502020204030204" pitchFamily="34" charset="0"/>
                <a:cs typeface="Arial" panose="020B0604020202020204" pitchFamily="34" charset="0"/>
              </a:rPr>
              <a:t>Травматические</a:t>
            </a:r>
            <a:r>
              <a:rPr lang="ru-RU" dirty="0" smtClean="0">
                <a:effectLst/>
                <a:latin typeface="Arial" panose="020B0604020202020204" pitchFamily="34" charset="0"/>
                <a:ea typeface="Calibri" panose="020F0502020204030204" pitchFamily="34" charset="0"/>
                <a:cs typeface="Arial" panose="020B0604020202020204" pitchFamily="34" charset="0"/>
              </a:rPr>
              <a:t> кризисы</a:t>
            </a:r>
            <a:endParaRPr lang="ru-RU" dirty="0">
              <a:effectLst/>
              <a:latin typeface="Arial" panose="020B0604020202020204" pitchFamily="34" charset="0"/>
              <a:ea typeface="Calibri" panose="020F0502020204030204" pitchFamily="34" charset="0"/>
              <a:cs typeface="Arial" panose="020B0604020202020204" pitchFamily="34" charset="0"/>
            </a:endParaRPr>
          </a:p>
        </p:txBody>
      </p:sp>
      <p:sp>
        <p:nvSpPr>
          <p:cNvPr id="12" name="Прямоугольник 11"/>
          <p:cNvSpPr/>
          <p:nvPr/>
        </p:nvSpPr>
        <p:spPr>
          <a:xfrm>
            <a:off x="820597" y="3601802"/>
            <a:ext cx="7734824" cy="783869"/>
          </a:xfrm>
          <a:prstGeom prst="rect">
            <a:avLst/>
          </a:prstGeom>
          <a:ln>
            <a:noFill/>
          </a:ln>
        </p:spPr>
        <p:txBody>
          <a:bodyPr wrap="square">
            <a:spAutoFit/>
          </a:bodyPr>
          <a:lstStyle/>
          <a:p>
            <a:pPr>
              <a:lnSpc>
                <a:spcPct val="107000"/>
              </a:lnSpc>
              <a:spcAft>
                <a:spcPts val="800"/>
              </a:spcAft>
            </a:pPr>
            <a:r>
              <a:rPr lang="ru-RU" b="1" dirty="0" smtClean="0">
                <a:solidFill>
                  <a:srgbClr val="152D5D"/>
                </a:solidFill>
                <a:latin typeface="Arial" panose="020B0604020202020204" pitchFamily="34" charset="0"/>
                <a:ea typeface="Calibri" panose="020F0502020204030204" pitchFamily="34" charset="0"/>
                <a:cs typeface="Arial" panose="020B0604020202020204" pitchFamily="34" charset="0"/>
              </a:rPr>
              <a:t>Кризис</a:t>
            </a:r>
            <a:r>
              <a:rPr lang="ru-RU" dirty="0" smtClean="0">
                <a:solidFill>
                  <a:srgbClr val="152D5D"/>
                </a:solidFill>
                <a:latin typeface="Arial" panose="020B0604020202020204" pitchFamily="34" charset="0"/>
                <a:ea typeface="Calibri" panose="020F0502020204030204" pitchFamily="34" charset="0"/>
                <a:cs typeface="Arial" panose="020B0604020202020204" pitchFamily="34" charset="0"/>
              </a:rPr>
              <a:t> – это нормальная реакция психики на ненормальные, травмирующие или резко меняющие жизнь обстоятельства. </a:t>
            </a:r>
            <a:r>
              <a:rPr lang="ru-RU" dirty="0">
                <a:solidFill>
                  <a:srgbClr val="152D5D"/>
                </a:solidFill>
                <a:latin typeface="Arial" panose="020B0604020202020204" pitchFamily="34" charset="0"/>
                <a:ea typeface="Calibri" panose="020F0502020204030204" pitchFamily="34" charset="0"/>
                <a:cs typeface="Arial" panose="020B0604020202020204" pitchFamily="34" charset="0"/>
              </a:rPr>
              <a:t>С</a:t>
            </a:r>
            <a:r>
              <a:rPr lang="ru-RU" dirty="0" smtClean="0">
                <a:solidFill>
                  <a:srgbClr val="152D5D"/>
                </a:solidFill>
                <a:latin typeface="Arial" panose="020B0604020202020204" pitchFamily="34" charset="0"/>
                <a:ea typeface="Calibri" panose="020F0502020204030204" pitchFamily="34" charset="0"/>
                <a:cs typeface="Arial" panose="020B0604020202020204" pitchFamily="34" charset="0"/>
              </a:rPr>
              <a:t>тарые опоры (ценности, поведенческие паттерны) больше не эффективны, а новые еще не сформировались</a:t>
            </a:r>
            <a:endParaRPr lang="ru-RU" dirty="0">
              <a:solidFill>
                <a:srgbClr val="152D5D"/>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107600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EF82654E-8366-C91A-5117-71D818488442}"/>
              </a:ext>
            </a:extLst>
          </p:cNvPr>
          <p:cNvSpPr>
            <a:spLocks noGrp="1"/>
          </p:cNvSpPr>
          <p:nvPr>
            <p:ph type="body" idx="1"/>
          </p:nvPr>
        </p:nvSpPr>
        <p:spPr>
          <a:xfrm>
            <a:off x="353739" y="1081072"/>
            <a:ext cx="6793293" cy="833980"/>
          </a:xfrm>
        </p:spPr>
        <p:txBody>
          <a:bodyPr>
            <a:normAutofit fontScale="92500" lnSpcReduction="10000"/>
          </a:bodyPr>
          <a:lstStyle/>
          <a:p>
            <a:pPr marL="400047" indent="-285750">
              <a:buFont typeface="Wingdings" panose="05000000000000000000" pitchFamily="2" charset="2"/>
              <a:buChar char="ü"/>
            </a:pPr>
            <a:r>
              <a:rPr lang="ru-RU" b="1" dirty="0" smtClean="0">
                <a:solidFill>
                  <a:srgbClr val="152D5D"/>
                </a:solidFill>
              </a:rPr>
              <a:t>Нарушение равновесия. </a:t>
            </a:r>
            <a:r>
              <a:rPr lang="ru-RU" dirty="0" smtClean="0">
                <a:solidFill>
                  <a:srgbClr val="152D5D"/>
                </a:solidFill>
              </a:rPr>
              <a:t>Кризис подрывает привычную картину мира, чувство безопасности и стабильности. Старые опоры разрушены, а новые еще не сформированы.</a:t>
            </a:r>
            <a:endParaRPr lang="ru-RU" dirty="0">
              <a:solidFill>
                <a:srgbClr val="152D5D"/>
              </a:solidFill>
            </a:endParaRPr>
          </a:p>
        </p:txBody>
      </p:sp>
      <p:sp>
        <p:nvSpPr>
          <p:cNvPr id="8" name="Текст 7">
            <a:extLst>
              <a:ext uri="{FF2B5EF4-FFF2-40B4-BE49-F238E27FC236}">
                <a16:creationId xmlns:a16="http://schemas.microsoft.com/office/drawing/2014/main" id="{CC77E0B1-0F78-7391-15E7-E2BEB08D9847}"/>
              </a:ext>
            </a:extLst>
          </p:cNvPr>
          <p:cNvSpPr>
            <a:spLocks noGrp="1"/>
          </p:cNvSpPr>
          <p:nvPr>
            <p:ph type="body" sz="quarter" idx="13"/>
          </p:nvPr>
        </p:nvSpPr>
        <p:spPr/>
        <p:txBody>
          <a:bodyPr>
            <a:normAutofit/>
          </a:bodyPr>
          <a:lstStyle/>
          <a:p>
            <a:r>
              <a:rPr lang="ru-RU" sz="2000" dirty="0" smtClean="0"/>
              <a:t>Ключевые аспекты</a:t>
            </a:r>
            <a:endParaRPr lang="ru-RU" sz="2000" dirty="0"/>
          </a:p>
        </p:txBody>
      </p:sp>
      <p:sp>
        <p:nvSpPr>
          <p:cNvPr id="4" name="Текст 6">
            <a:extLst>
              <a:ext uri="{FF2B5EF4-FFF2-40B4-BE49-F238E27FC236}">
                <a16:creationId xmlns:a16="http://schemas.microsoft.com/office/drawing/2014/main" id="{EF82654E-8366-C91A-5117-71D818488442}"/>
              </a:ext>
            </a:extLst>
          </p:cNvPr>
          <p:cNvSpPr txBox="1">
            <a:spLocks/>
          </p:cNvSpPr>
          <p:nvPr/>
        </p:nvSpPr>
        <p:spPr bwMode="auto">
          <a:xfrm>
            <a:off x="353739" y="2032435"/>
            <a:ext cx="6793293" cy="833980"/>
          </a:xfrm>
          <a:prstGeom prst="rect">
            <a:avLst/>
          </a:prstGeom>
          <a:noFill/>
          <a:ln>
            <a:noFill/>
          </a:ln>
        </p:spPr>
        <p:txBody>
          <a:bodyPr spcFirstLastPara="1" wrap="square" lIns="91425" tIns="91425" rIns="91425" bIns="91425" anchor="t" anchorCtr="0">
            <a:normAutofit fontScale="92500"/>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marL="400047" indent="-285750">
              <a:buFont typeface="Wingdings" panose="05000000000000000000" pitchFamily="2" charset="2"/>
              <a:buChar char="ü"/>
            </a:pPr>
            <a:r>
              <a:rPr lang="ru-RU" b="1" dirty="0" smtClean="0">
                <a:solidFill>
                  <a:srgbClr val="152D5D"/>
                </a:solidFill>
              </a:rPr>
              <a:t>Необходимость перестройки. </a:t>
            </a:r>
            <a:r>
              <a:rPr lang="ru-RU" dirty="0" smtClean="0">
                <a:solidFill>
                  <a:srgbClr val="152D5D"/>
                </a:solidFill>
              </a:rPr>
              <a:t>Возникает потребность в поиске принципиально новых способов адаптации к изменившимся обстоятельствам</a:t>
            </a:r>
            <a:endParaRPr lang="ru-RU" dirty="0">
              <a:solidFill>
                <a:srgbClr val="152D5D"/>
              </a:solidFill>
            </a:endParaRPr>
          </a:p>
        </p:txBody>
      </p:sp>
      <p:sp>
        <p:nvSpPr>
          <p:cNvPr id="5" name="Текст 6">
            <a:extLst>
              <a:ext uri="{FF2B5EF4-FFF2-40B4-BE49-F238E27FC236}">
                <a16:creationId xmlns:a16="http://schemas.microsoft.com/office/drawing/2014/main" id="{EF82654E-8366-C91A-5117-71D818488442}"/>
              </a:ext>
            </a:extLst>
          </p:cNvPr>
          <p:cNvSpPr txBox="1">
            <a:spLocks/>
          </p:cNvSpPr>
          <p:nvPr/>
        </p:nvSpPr>
        <p:spPr bwMode="auto">
          <a:xfrm>
            <a:off x="353739" y="3774421"/>
            <a:ext cx="6793293" cy="833980"/>
          </a:xfrm>
          <a:prstGeom prst="rect">
            <a:avLst/>
          </a:prstGeom>
          <a:noFill/>
          <a:ln>
            <a:noFill/>
          </a:ln>
        </p:spPr>
        <p:txBody>
          <a:bodyPr spcFirstLastPara="1" wrap="square" lIns="91425" tIns="91425" rIns="91425" bIns="91425" anchor="t" anchorCtr="0">
            <a:noAutofit/>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marL="400047" indent="-285750">
              <a:buFont typeface="Wingdings" panose="05000000000000000000" pitchFamily="2" charset="2"/>
              <a:buChar char="ü"/>
            </a:pPr>
            <a:r>
              <a:rPr lang="ru-RU" b="1" dirty="0" smtClean="0">
                <a:solidFill>
                  <a:srgbClr val="152D5D"/>
                </a:solidFill>
              </a:rPr>
              <a:t>Субъективность переживаний. </a:t>
            </a:r>
            <a:r>
              <a:rPr lang="ru-RU" dirty="0" smtClean="0">
                <a:solidFill>
                  <a:srgbClr val="152D5D"/>
                </a:solidFill>
              </a:rPr>
              <a:t>Кризис определяется не только самим событием, но и тем как его воспринимает и переживает конкретный человек. Одно и то же событие у разных людей может вызывать разную глубину и динамику переживаний</a:t>
            </a:r>
            <a:endParaRPr lang="ru-RU" dirty="0">
              <a:solidFill>
                <a:srgbClr val="152D5D"/>
              </a:solidFill>
            </a:endParaRPr>
          </a:p>
        </p:txBody>
      </p:sp>
      <p:sp>
        <p:nvSpPr>
          <p:cNvPr id="6" name="Текст 6">
            <a:extLst>
              <a:ext uri="{FF2B5EF4-FFF2-40B4-BE49-F238E27FC236}">
                <a16:creationId xmlns:a16="http://schemas.microsoft.com/office/drawing/2014/main" id="{EF82654E-8366-C91A-5117-71D818488442}"/>
              </a:ext>
            </a:extLst>
          </p:cNvPr>
          <p:cNvSpPr txBox="1">
            <a:spLocks/>
          </p:cNvSpPr>
          <p:nvPr/>
        </p:nvSpPr>
        <p:spPr bwMode="auto">
          <a:xfrm>
            <a:off x="353739" y="2866415"/>
            <a:ext cx="6793293" cy="833980"/>
          </a:xfrm>
          <a:prstGeom prst="rect">
            <a:avLst/>
          </a:prstGeom>
          <a:noFill/>
          <a:ln>
            <a:noFill/>
          </a:ln>
        </p:spPr>
        <p:txBody>
          <a:bodyPr spcFirstLastPara="1" wrap="square" lIns="91425" tIns="91425" rIns="91425" bIns="91425" anchor="t" anchorCtr="0">
            <a:normAutofit fontScale="92500" lnSpcReduction="10000"/>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marL="400047" indent="-285750">
              <a:buFont typeface="Wingdings" panose="05000000000000000000" pitchFamily="2" charset="2"/>
              <a:buChar char="ü"/>
            </a:pPr>
            <a:r>
              <a:rPr lang="ru-RU" b="1" dirty="0" smtClean="0">
                <a:solidFill>
                  <a:srgbClr val="152D5D"/>
                </a:solidFill>
              </a:rPr>
              <a:t>Дисбаланс. </a:t>
            </a:r>
            <a:r>
              <a:rPr lang="ru-RU" dirty="0" smtClean="0">
                <a:solidFill>
                  <a:srgbClr val="152D5D"/>
                </a:solidFill>
              </a:rPr>
              <a:t>В психической деятельности нарушается баланс между конструктивными и разрушительными тенденциями, что может приводить к дезорганизации личности.</a:t>
            </a:r>
            <a:endParaRPr lang="ru-RU" dirty="0">
              <a:solidFill>
                <a:srgbClr val="152D5D"/>
              </a:solidFill>
            </a:endParaRPr>
          </a:p>
        </p:txBody>
      </p:sp>
    </p:spTree>
    <p:extLst>
      <p:ext uri="{BB962C8B-B14F-4D97-AF65-F5344CB8AC3E}">
        <p14:creationId xmlns:p14="http://schemas.microsoft.com/office/powerpoint/2010/main" val="4011017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Прямоугольник 10"/>
          <p:cNvSpPr/>
          <p:nvPr/>
        </p:nvSpPr>
        <p:spPr>
          <a:xfrm>
            <a:off x="468530" y="1650125"/>
            <a:ext cx="2343807" cy="28539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5778224" y="1650125"/>
            <a:ext cx="2343807" cy="28539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3090041" y="1686057"/>
            <a:ext cx="2343807" cy="28539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Текст 9">
            <a:extLst>
              <a:ext uri="{FF2B5EF4-FFF2-40B4-BE49-F238E27FC236}">
                <a16:creationId xmlns:a16="http://schemas.microsoft.com/office/drawing/2014/main" id="{86D95C42-0222-FF74-9AD5-8036BCC583E4}"/>
              </a:ext>
            </a:extLst>
          </p:cNvPr>
          <p:cNvSpPr>
            <a:spLocks noGrp="1"/>
          </p:cNvSpPr>
          <p:nvPr>
            <p:ph type="body" idx="1"/>
          </p:nvPr>
        </p:nvSpPr>
        <p:spPr>
          <a:xfrm>
            <a:off x="369504" y="882135"/>
            <a:ext cx="8180659" cy="634284"/>
          </a:xfrm>
        </p:spPr>
        <p:txBody>
          <a:bodyPr>
            <a:normAutofit lnSpcReduction="10000"/>
          </a:bodyPr>
          <a:lstStyle/>
          <a:p>
            <a:r>
              <a:rPr lang="ru-RU" dirty="0" smtClean="0">
                <a:solidFill>
                  <a:srgbClr val="415B77"/>
                </a:solidFill>
              </a:rPr>
              <a:t>Кризисное состояние может сопровождаться комплексом эмоциональных, когнитивных и    поведенческих реакций:</a:t>
            </a:r>
            <a:endParaRPr lang="ru-RU" dirty="0">
              <a:solidFill>
                <a:srgbClr val="415B77"/>
              </a:solidFill>
            </a:endParaRPr>
          </a:p>
        </p:txBody>
      </p:sp>
      <p:sp>
        <p:nvSpPr>
          <p:cNvPr id="2" name="Заголовок 1"/>
          <p:cNvSpPr>
            <a:spLocks noGrp="1"/>
          </p:cNvSpPr>
          <p:nvPr>
            <p:ph type="title"/>
          </p:nvPr>
        </p:nvSpPr>
        <p:spPr/>
        <p:txBody>
          <a:bodyPr/>
          <a:lstStyle/>
          <a:p>
            <a:r>
              <a:rPr lang="ru-RU" dirty="0" smtClean="0"/>
              <a:t>Проявления кризиса </a:t>
            </a:r>
            <a:endParaRPr lang="ru-RU" dirty="0"/>
          </a:p>
        </p:txBody>
      </p:sp>
      <p:sp>
        <p:nvSpPr>
          <p:cNvPr id="5" name="Текст 9">
            <a:extLst>
              <a:ext uri="{FF2B5EF4-FFF2-40B4-BE49-F238E27FC236}">
                <a16:creationId xmlns:a16="http://schemas.microsoft.com/office/drawing/2014/main" id="{86D95C42-0222-FF74-9AD5-8036BCC583E4}"/>
              </a:ext>
            </a:extLst>
          </p:cNvPr>
          <p:cNvSpPr txBox="1">
            <a:spLocks/>
          </p:cNvSpPr>
          <p:nvPr/>
        </p:nvSpPr>
        <p:spPr bwMode="auto">
          <a:xfrm>
            <a:off x="369504" y="1686057"/>
            <a:ext cx="2837793" cy="2465529"/>
          </a:xfrm>
          <a:prstGeom prst="rect">
            <a:avLst/>
          </a:prstGeom>
          <a:noFill/>
          <a:ln>
            <a:noFill/>
          </a:ln>
        </p:spPr>
        <p:txBody>
          <a:bodyPr spcFirstLastPara="1" wrap="square" lIns="91425" tIns="91425" rIns="91425" bIns="91425" anchor="t" anchorCtr="0">
            <a:normAutofit fontScale="62500" lnSpcReduction="20000"/>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r>
              <a:rPr lang="ru-RU" sz="2200" b="1" dirty="0" smtClean="0">
                <a:solidFill>
                  <a:srgbClr val="415B77"/>
                </a:solidFill>
              </a:rPr>
              <a:t>Эмоциональные: </a:t>
            </a:r>
          </a:p>
          <a:p>
            <a:pPr>
              <a:lnSpc>
                <a:spcPct val="125000"/>
              </a:lnSpc>
            </a:pPr>
            <a:r>
              <a:rPr lang="ru-RU" sz="2200" dirty="0" smtClean="0">
                <a:solidFill>
                  <a:srgbClr val="415B77"/>
                </a:solidFill>
              </a:rPr>
              <a:t>тревога</a:t>
            </a:r>
            <a:endParaRPr lang="ru-RU" sz="2200" dirty="0">
              <a:solidFill>
                <a:srgbClr val="415B77"/>
              </a:solidFill>
            </a:endParaRPr>
          </a:p>
          <a:p>
            <a:pPr>
              <a:lnSpc>
                <a:spcPct val="125000"/>
              </a:lnSpc>
            </a:pPr>
            <a:r>
              <a:rPr lang="ru-RU" sz="2200" dirty="0" smtClean="0">
                <a:solidFill>
                  <a:srgbClr val="415B77"/>
                </a:solidFill>
              </a:rPr>
              <a:t>страх</a:t>
            </a:r>
          </a:p>
          <a:p>
            <a:pPr>
              <a:lnSpc>
                <a:spcPct val="125000"/>
              </a:lnSpc>
            </a:pPr>
            <a:r>
              <a:rPr lang="ru-RU" sz="2200" dirty="0">
                <a:solidFill>
                  <a:srgbClr val="415B77"/>
                </a:solidFill>
              </a:rPr>
              <a:t>о</a:t>
            </a:r>
            <a:r>
              <a:rPr lang="ru-RU" sz="2200" dirty="0" smtClean="0">
                <a:solidFill>
                  <a:srgbClr val="415B77"/>
                </a:solidFill>
              </a:rPr>
              <a:t>тчаяние</a:t>
            </a:r>
            <a:endParaRPr lang="ru-RU" sz="2200" dirty="0">
              <a:solidFill>
                <a:srgbClr val="415B77"/>
              </a:solidFill>
            </a:endParaRPr>
          </a:p>
          <a:p>
            <a:pPr>
              <a:lnSpc>
                <a:spcPct val="125000"/>
              </a:lnSpc>
            </a:pPr>
            <a:r>
              <a:rPr lang="ru-RU" sz="2200" dirty="0" smtClean="0">
                <a:solidFill>
                  <a:srgbClr val="415B77"/>
                </a:solidFill>
              </a:rPr>
              <a:t>подавленность</a:t>
            </a:r>
          </a:p>
          <a:p>
            <a:pPr>
              <a:lnSpc>
                <a:spcPct val="125000"/>
              </a:lnSpc>
            </a:pPr>
            <a:r>
              <a:rPr lang="ru-RU" sz="2200" dirty="0">
                <a:solidFill>
                  <a:srgbClr val="415B77"/>
                </a:solidFill>
              </a:rPr>
              <a:t>а</a:t>
            </a:r>
            <a:r>
              <a:rPr lang="ru-RU" sz="2200" dirty="0" smtClean="0">
                <a:solidFill>
                  <a:srgbClr val="415B77"/>
                </a:solidFill>
              </a:rPr>
              <a:t>патия</a:t>
            </a:r>
          </a:p>
          <a:p>
            <a:pPr>
              <a:lnSpc>
                <a:spcPct val="125000"/>
              </a:lnSpc>
            </a:pPr>
            <a:r>
              <a:rPr lang="ru-RU" sz="2200" dirty="0" smtClean="0">
                <a:solidFill>
                  <a:srgbClr val="415B77"/>
                </a:solidFill>
              </a:rPr>
              <a:t>чувство беспомощности</a:t>
            </a:r>
          </a:p>
          <a:p>
            <a:pPr>
              <a:lnSpc>
                <a:spcPct val="125000"/>
              </a:lnSpc>
            </a:pPr>
            <a:r>
              <a:rPr lang="ru-RU" sz="2200" dirty="0" smtClean="0">
                <a:solidFill>
                  <a:srgbClr val="415B77"/>
                </a:solidFill>
              </a:rPr>
              <a:t>одиночества</a:t>
            </a:r>
          </a:p>
          <a:p>
            <a:pPr>
              <a:lnSpc>
                <a:spcPct val="125000"/>
              </a:lnSpc>
            </a:pPr>
            <a:r>
              <a:rPr lang="ru-RU" sz="2200" dirty="0">
                <a:solidFill>
                  <a:srgbClr val="415B77"/>
                </a:solidFill>
              </a:rPr>
              <a:t>в</a:t>
            </a:r>
            <a:r>
              <a:rPr lang="ru-RU" sz="2200" dirty="0" smtClean="0">
                <a:solidFill>
                  <a:srgbClr val="415B77"/>
                </a:solidFill>
              </a:rPr>
              <a:t>ины</a:t>
            </a:r>
            <a:r>
              <a:rPr lang="en-US" sz="2200" dirty="0" smtClean="0">
                <a:solidFill>
                  <a:srgbClr val="415B77"/>
                </a:solidFill>
              </a:rPr>
              <a:t>/</a:t>
            </a:r>
            <a:r>
              <a:rPr lang="ru-RU" sz="2200" dirty="0" smtClean="0">
                <a:solidFill>
                  <a:srgbClr val="415B77"/>
                </a:solidFill>
              </a:rPr>
              <a:t>стыда</a:t>
            </a:r>
          </a:p>
          <a:p>
            <a:pPr>
              <a:lnSpc>
                <a:spcPct val="125000"/>
              </a:lnSpc>
            </a:pPr>
            <a:r>
              <a:rPr lang="ru-RU" sz="2200" dirty="0" smtClean="0">
                <a:solidFill>
                  <a:srgbClr val="415B77"/>
                </a:solidFill>
              </a:rPr>
              <a:t>пустоты</a:t>
            </a:r>
            <a:endParaRPr lang="ru-RU" sz="2200" dirty="0">
              <a:solidFill>
                <a:srgbClr val="415B77"/>
              </a:solidFill>
            </a:endParaRPr>
          </a:p>
        </p:txBody>
      </p:sp>
      <p:sp>
        <p:nvSpPr>
          <p:cNvPr id="6" name="Текст 9">
            <a:extLst>
              <a:ext uri="{FF2B5EF4-FFF2-40B4-BE49-F238E27FC236}">
                <a16:creationId xmlns:a16="http://schemas.microsoft.com/office/drawing/2014/main" id="{86D95C42-0222-FF74-9AD5-8036BCC583E4}"/>
              </a:ext>
            </a:extLst>
          </p:cNvPr>
          <p:cNvSpPr txBox="1">
            <a:spLocks/>
          </p:cNvSpPr>
          <p:nvPr/>
        </p:nvSpPr>
        <p:spPr bwMode="auto">
          <a:xfrm>
            <a:off x="3320115" y="1677442"/>
            <a:ext cx="2357931" cy="2889848"/>
          </a:xfrm>
          <a:prstGeom prst="rect">
            <a:avLst/>
          </a:prstGeom>
          <a:noFill/>
          <a:ln>
            <a:noFill/>
          </a:ln>
        </p:spPr>
        <p:txBody>
          <a:bodyPr spcFirstLastPara="1" wrap="square" lIns="91425" tIns="91425" rIns="91425" bIns="91425" anchor="t" anchorCtr="0">
            <a:normAutofit/>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r>
              <a:rPr lang="ru-RU" b="1" dirty="0" smtClean="0">
                <a:solidFill>
                  <a:srgbClr val="415B77"/>
                </a:solidFill>
              </a:rPr>
              <a:t>Когнитивные: </a:t>
            </a:r>
            <a:r>
              <a:rPr lang="ru-RU" dirty="0" smtClean="0">
                <a:solidFill>
                  <a:srgbClr val="415B77"/>
                </a:solidFill>
              </a:rPr>
              <a:t>растерянность трудности с концентрацией внимания</a:t>
            </a:r>
          </a:p>
          <a:p>
            <a:r>
              <a:rPr lang="ru-RU" dirty="0" smtClean="0">
                <a:solidFill>
                  <a:srgbClr val="415B77"/>
                </a:solidFill>
              </a:rPr>
              <a:t>навязчивые мысли о случившемся</a:t>
            </a:r>
          </a:p>
          <a:p>
            <a:r>
              <a:rPr lang="ru-RU" dirty="0" smtClean="0">
                <a:solidFill>
                  <a:srgbClr val="415B77"/>
                </a:solidFill>
              </a:rPr>
              <a:t>ощущение тупика и безысходности</a:t>
            </a:r>
            <a:endParaRPr lang="ru-RU" dirty="0">
              <a:solidFill>
                <a:srgbClr val="415B77"/>
              </a:solidFill>
            </a:endParaRPr>
          </a:p>
        </p:txBody>
      </p:sp>
      <p:sp>
        <p:nvSpPr>
          <p:cNvPr id="7" name="Текст 9">
            <a:extLst>
              <a:ext uri="{FF2B5EF4-FFF2-40B4-BE49-F238E27FC236}">
                <a16:creationId xmlns:a16="http://schemas.microsoft.com/office/drawing/2014/main" id="{86D95C42-0222-FF74-9AD5-8036BCC583E4}"/>
              </a:ext>
            </a:extLst>
          </p:cNvPr>
          <p:cNvSpPr txBox="1">
            <a:spLocks/>
          </p:cNvSpPr>
          <p:nvPr/>
        </p:nvSpPr>
        <p:spPr bwMode="auto">
          <a:xfrm>
            <a:off x="0" y="4408368"/>
            <a:ext cx="8180659" cy="634284"/>
          </a:xfrm>
          <a:prstGeom prst="rect">
            <a:avLst/>
          </a:prstGeom>
          <a:noFill/>
          <a:ln>
            <a:noFill/>
          </a:ln>
        </p:spPr>
        <p:txBody>
          <a:bodyPr spcFirstLastPara="1" wrap="square" lIns="91425" tIns="91425" rIns="91425" bIns="91425" anchor="t" anchorCtr="0">
            <a:normAutofit/>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endParaRPr lang="ru-RU" dirty="0">
              <a:solidFill>
                <a:srgbClr val="415B77"/>
              </a:solidFill>
            </a:endParaRPr>
          </a:p>
        </p:txBody>
      </p:sp>
      <p:sp>
        <p:nvSpPr>
          <p:cNvPr id="8" name="Текст 9">
            <a:extLst>
              <a:ext uri="{FF2B5EF4-FFF2-40B4-BE49-F238E27FC236}">
                <a16:creationId xmlns:a16="http://schemas.microsoft.com/office/drawing/2014/main" id="{86D95C42-0222-FF74-9AD5-8036BCC583E4}"/>
              </a:ext>
            </a:extLst>
          </p:cNvPr>
          <p:cNvSpPr txBox="1">
            <a:spLocks/>
          </p:cNvSpPr>
          <p:nvPr/>
        </p:nvSpPr>
        <p:spPr bwMode="auto">
          <a:xfrm>
            <a:off x="5794811" y="1686057"/>
            <a:ext cx="2385848" cy="2089051"/>
          </a:xfrm>
          <a:prstGeom prst="rect">
            <a:avLst/>
          </a:prstGeom>
          <a:noFill/>
          <a:ln>
            <a:noFill/>
          </a:ln>
        </p:spPr>
        <p:txBody>
          <a:bodyPr spcFirstLastPara="1" wrap="square" lIns="91425" tIns="91425" rIns="91425" bIns="91425" anchor="t" anchorCtr="0">
            <a:normAutofit lnSpcReduction="10000"/>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r>
              <a:rPr lang="ru-RU" b="1" dirty="0" smtClean="0">
                <a:solidFill>
                  <a:srgbClr val="415B77"/>
                </a:solidFill>
              </a:rPr>
              <a:t>Поведенческие: </a:t>
            </a:r>
            <a:r>
              <a:rPr lang="ru-RU" dirty="0" smtClean="0">
                <a:solidFill>
                  <a:srgbClr val="415B77"/>
                </a:solidFill>
              </a:rPr>
              <a:t>изоляция</a:t>
            </a:r>
          </a:p>
          <a:p>
            <a:r>
              <a:rPr lang="ru-RU" dirty="0" smtClean="0">
                <a:solidFill>
                  <a:srgbClr val="415B77"/>
                </a:solidFill>
              </a:rPr>
              <a:t>избегание общения</a:t>
            </a:r>
          </a:p>
          <a:p>
            <a:r>
              <a:rPr lang="ru-RU" dirty="0" smtClean="0">
                <a:solidFill>
                  <a:srgbClr val="415B77"/>
                </a:solidFill>
              </a:rPr>
              <a:t>потеря интереса к привычным занятиям</a:t>
            </a:r>
          </a:p>
          <a:p>
            <a:r>
              <a:rPr lang="ru-RU" dirty="0" smtClean="0">
                <a:solidFill>
                  <a:srgbClr val="415B77"/>
                </a:solidFill>
              </a:rPr>
              <a:t>нарушения сна и аппетита</a:t>
            </a:r>
          </a:p>
          <a:p>
            <a:r>
              <a:rPr lang="ru-RU" dirty="0" smtClean="0">
                <a:solidFill>
                  <a:srgbClr val="415B77"/>
                </a:solidFill>
              </a:rPr>
              <a:t>рискованное поведение</a:t>
            </a:r>
            <a:endParaRPr lang="ru-RU" dirty="0">
              <a:solidFill>
                <a:srgbClr val="415B77"/>
              </a:solidFill>
            </a:endParaRPr>
          </a:p>
        </p:txBody>
      </p:sp>
    </p:spTree>
    <p:extLst>
      <p:ext uri="{BB962C8B-B14F-4D97-AF65-F5344CB8AC3E}">
        <p14:creationId xmlns:p14="http://schemas.microsoft.com/office/powerpoint/2010/main" val="21814742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261" y="180388"/>
            <a:ext cx="6568400" cy="681951"/>
          </a:xfrm>
        </p:spPr>
        <p:txBody>
          <a:bodyPr>
            <a:noAutofit/>
          </a:bodyPr>
          <a:lstStyle/>
          <a:p>
            <a:r>
              <a:rPr lang="ru-RU" sz="1400" dirty="0" smtClean="0"/>
              <a:t>Взаимодействие с сильными эмоциональными реакциями</a:t>
            </a:r>
            <a:endParaRPr lang="ru-RU" sz="1400" dirty="0"/>
          </a:p>
        </p:txBody>
      </p:sp>
      <p:graphicFrame>
        <p:nvGraphicFramePr>
          <p:cNvPr id="10" name="Таблица 9"/>
          <p:cNvGraphicFramePr>
            <a:graphicFrameLocks noGrp="1"/>
          </p:cNvGraphicFramePr>
          <p:nvPr>
            <p:extLst>
              <p:ext uri="{D42A27DB-BD31-4B8C-83A1-F6EECF244321}">
                <p14:modId xmlns:p14="http://schemas.microsoft.com/office/powerpoint/2010/main" val="2257816943"/>
              </p:ext>
            </p:extLst>
          </p:nvPr>
        </p:nvGraphicFramePr>
        <p:xfrm>
          <a:off x="588261" y="993969"/>
          <a:ext cx="7945820" cy="3723734"/>
        </p:xfrm>
        <a:graphic>
          <a:graphicData uri="http://schemas.openxmlformats.org/drawingml/2006/table">
            <a:tbl>
              <a:tblPr firstRow="1" bandRow="1"/>
              <a:tblGrid>
                <a:gridCol w="3972910">
                  <a:extLst>
                    <a:ext uri="{9D8B030D-6E8A-4147-A177-3AD203B41FA5}">
                      <a16:colId xmlns:a16="http://schemas.microsoft.com/office/drawing/2014/main" val="1783980328"/>
                    </a:ext>
                  </a:extLst>
                </a:gridCol>
                <a:gridCol w="3972910">
                  <a:extLst>
                    <a:ext uri="{9D8B030D-6E8A-4147-A177-3AD203B41FA5}">
                      <a16:colId xmlns:a16="http://schemas.microsoft.com/office/drawing/2014/main" val="2545258289"/>
                    </a:ext>
                  </a:extLst>
                </a:gridCol>
              </a:tblGrid>
              <a:tr h="431894">
                <a:tc>
                  <a:txBody>
                    <a:bodyPr/>
                    <a:lstStyle/>
                    <a:p>
                      <a:pPr algn="l"/>
                      <a:r>
                        <a:rPr lang="ru-RU" b="1" dirty="0" smtClean="0">
                          <a:solidFill>
                            <a:srgbClr val="415B77"/>
                          </a:solidFill>
                        </a:rPr>
                        <a:t>Реакция</a:t>
                      </a:r>
                      <a:r>
                        <a:rPr lang="ru-RU" b="1" baseline="0" dirty="0" smtClean="0">
                          <a:solidFill>
                            <a:srgbClr val="415B77"/>
                          </a:solidFill>
                        </a:rPr>
                        <a:t> ребенка</a:t>
                      </a:r>
                      <a:endParaRPr lang="ru-RU" b="1" dirty="0">
                        <a:solidFill>
                          <a:srgbClr val="415B77"/>
                        </a:solidFill>
                      </a:endParaRPr>
                    </a:p>
                  </a:txBody>
                  <a:tcPr>
                    <a:solidFill>
                      <a:schemeClr val="bg1">
                        <a:lumMod val="95000"/>
                      </a:schemeClr>
                    </a:solidFill>
                  </a:tcPr>
                </a:tc>
                <a:tc>
                  <a:txBody>
                    <a:bodyPr/>
                    <a:lstStyle/>
                    <a:p>
                      <a:r>
                        <a:rPr lang="ru-RU" b="1" dirty="0" smtClean="0">
                          <a:solidFill>
                            <a:srgbClr val="415B77"/>
                          </a:solidFill>
                        </a:rPr>
                        <a:t>Как реагировать </a:t>
                      </a:r>
                      <a:endParaRPr lang="ru-RU" b="1" dirty="0">
                        <a:solidFill>
                          <a:srgbClr val="415B77"/>
                        </a:solidFill>
                      </a:endParaRPr>
                    </a:p>
                  </a:txBody>
                  <a:tcPr>
                    <a:solidFill>
                      <a:schemeClr val="bg1">
                        <a:lumMod val="95000"/>
                      </a:schemeClr>
                    </a:solidFill>
                  </a:tcPr>
                </a:tc>
                <a:extLst>
                  <a:ext uri="{0D108BD9-81ED-4DB2-BD59-A6C34878D82A}">
                    <a16:rowId xmlns:a16="http://schemas.microsoft.com/office/drawing/2014/main" val="1907132650"/>
                  </a:ext>
                </a:extLst>
              </a:tr>
              <a:tr h="431894">
                <a:tc>
                  <a:txBody>
                    <a:bodyPr/>
                    <a:lstStyle/>
                    <a:p>
                      <a:pPr algn="l"/>
                      <a:r>
                        <a:rPr lang="ru-RU" b="1" dirty="0" smtClean="0">
                          <a:solidFill>
                            <a:srgbClr val="415B77"/>
                          </a:solidFill>
                        </a:rPr>
                        <a:t>Плач</a:t>
                      </a:r>
                      <a:endParaRPr lang="ru-RU" b="1" dirty="0">
                        <a:solidFill>
                          <a:srgbClr val="415B77"/>
                        </a:solidFill>
                      </a:endParaRPr>
                    </a:p>
                  </a:txBody>
                  <a:tcPr anchor="ctr"/>
                </a:tc>
                <a:tc>
                  <a:txBody>
                    <a:bodyPr/>
                    <a:lstStyle/>
                    <a:p>
                      <a:r>
                        <a:rPr lang="ru-RU" sz="1200" dirty="0" smtClean="0">
                          <a:solidFill>
                            <a:srgbClr val="415B77"/>
                          </a:solidFill>
                        </a:rPr>
                        <a:t>Дайте возможность выплеснуть чувства через слезы. Покажите,</a:t>
                      </a:r>
                      <a:r>
                        <a:rPr lang="ru-RU" sz="1200" baseline="0" dirty="0" smtClean="0">
                          <a:solidFill>
                            <a:srgbClr val="415B77"/>
                          </a:solidFill>
                        </a:rPr>
                        <a:t> что вы рядом. Можно держать за руку (если ребенку так легче и он не возражает</a:t>
                      </a:r>
                      <a:endParaRPr lang="ru-RU" sz="1200" dirty="0">
                        <a:solidFill>
                          <a:srgbClr val="415B77"/>
                        </a:solidFill>
                      </a:endParaRPr>
                    </a:p>
                  </a:txBody>
                  <a:tcPr/>
                </a:tc>
                <a:extLst>
                  <a:ext uri="{0D108BD9-81ED-4DB2-BD59-A6C34878D82A}">
                    <a16:rowId xmlns:a16="http://schemas.microsoft.com/office/drawing/2014/main" val="795514550"/>
                  </a:ext>
                </a:extLst>
              </a:tr>
              <a:tr h="431894">
                <a:tc>
                  <a:txBody>
                    <a:bodyPr/>
                    <a:lstStyle/>
                    <a:p>
                      <a:pPr algn="l"/>
                      <a:r>
                        <a:rPr lang="ru-RU" b="1" dirty="0" smtClean="0">
                          <a:solidFill>
                            <a:srgbClr val="415B77"/>
                          </a:solidFill>
                        </a:rPr>
                        <a:t>Гнев, агрессия</a:t>
                      </a:r>
                      <a:endParaRPr lang="ru-RU" b="1" dirty="0">
                        <a:solidFill>
                          <a:srgbClr val="415B77"/>
                        </a:solidFill>
                      </a:endParaRPr>
                    </a:p>
                  </a:txBody>
                  <a:tcPr anchor="ctr">
                    <a:solidFill>
                      <a:schemeClr val="accent1">
                        <a:lumMod val="20000"/>
                        <a:lumOff val="80000"/>
                      </a:schemeClr>
                    </a:solidFill>
                  </a:tcPr>
                </a:tc>
                <a:tc>
                  <a:txBody>
                    <a:bodyPr/>
                    <a:lstStyle/>
                    <a:p>
                      <a:r>
                        <a:rPr lang="ru-RU" sz="1200" dirty="0" smtClean="0">
                          <a:solidFill>
                            <a:srgbClr val="415B77"/>
                          </a:solidFill>
                        </a:rPr>
                        <a:t>Не принимайте на свой счет. Позвольте безопасно выразить агрессию (порвать бумагу, физическая нагрузка и т.п.). Не обвиняйте и не осуждайте</a:t>
                      </a:r>
                      <a:endParaRPr lang="ru-RU" sz="1200" dirty="0">
                        <a:solidFill>
                          <a:srgbClr val="415B77"/>
                        </a:solidFill>
                      </a:endParaRPr>
                    </a:p>
                  </a:txBody>
                  <a:tcPr>
                    <a:solidFill>
                      <a:schemeClr val="accent1">
                        <a:lumMod val="20000"/>
                        <a:lumOff val="80000"/>
                      </a:schemeClr>
                    </a:solidFill>
                  </a:tcPr>
                </a:tc>
                <a:extLst>
                  <a:ext uri="{0D108BD9-81ED-4DB2-BD59-A6C34878D82A}">
                    <a16:rowId xmlns:a16="http://schemas.microsoft.com/office/drawing/2014/main" val="4272013499"/>
                  </a:ext>
                </a:extLst>
              </a:tr>
              <a:tr h="431894">
                <a:tc>
                  <a:txBody>
                    <a:bodyPr/>
                    <a:lstStyle/>
                    <a:p>
                      <a:pPr algn="l"/>
                      <a:r>
                        <a:rPr lang="ru-RU" b="1" dirty="0" smtClean="0">
                          <a:solidFill>
                            <a:srgbClr val="415B77"/>
                          </a:solidFill>
                        </a:rPr>
                        <a:t>Страх</a:t>
                      </a:r>
                      <a:endParaRPr lang="ru-RU" b="1" dirty="0">
                        <a:solidFill>
                          <a:srgbClr val="415B77"/>
                        </a:solidFill>
                      </a:endParaRPr>
                    </a:p>
                  </a:txBody>
                  <a:tcPr anchor="ctr"/>
                </a:tc>
                <a:tc>
                  <a:txBody>
                    <a:bodyPr/>
                    <a:lstStyle/>
                    <a:p>
                      <a:r>
                        <a:rPr lang="ru-RU" sz="1200" dirty="0" smtClean="0">
                          <a:solidFill>
                            <a:srgbClr val="415B77"/>
                          </a:solidFill>
                        </a:rPr>
                        <a:t>Не оставляйте ребенка одного. Дайте возможность проговорить, чего он боится</a:t>
                      </a:r>
                      <a:endParaRPr lang="ru-RU" sz="1200" dirty="0">
                        <a:solidFill>
                          <a:srgbClr val="415B77"/>
                        </a:solidFill>
                      </a:endParaRPr>
                    </a:p>
                  </a:txBody>
                  <a:tcPr/>
                </a:tc>
                <a:extLst>
                  <a:ext uri="{0D108BD9-81ED-4DB2-BD59-A6C34878D82A}">
                    <a16:rowId xmlns:a16="http://schemas.microsoft.com/office/drawing/2014/main" val="2791504998"/>
                  </a:ext>
                </a:extLst>
              </a:tr>
              <a:tr h="431894">
                <a:tc>
                  <a:txBody>
                    <a:bodyPr/>
                    <a:lstStyle/>
                    <a:p>
                      <a:pPr algn="l"/>
                      <a:r>
                        <a:rPr lang="ru-RU" b="1" dirty="0" smtClean="0">
                          <a:solidFill>
                            <a:srgbClr val="415B77"/>
                          </a:solidFill>
                        </a:rPr>
                        <a:t>Ступор</a:t>
                      </a:r>
                      <a:endParaRPr lang="ru-RU" b="1" dirty="0">
                        <a:solidFill>
                          <a:srgbClr val="415B77"/>
                        </a:solidFill>
                      </a:endParaRPr>
                    </a:p>
                  </a:txBody>
                  <a:tcPr anchor="ctr">
                    <a:solidFill>
                      <a:schemeClr val="accent1">
                        <a:lumMod val="20000"/>
                        <a:lumOff val="80000"/>
                      </a:schemeClr>
                    </a:solidFill>
                  </a:tcPr>
                </a:tc>
                <a:tc>
                  <a:txBody>
                    <a:bodyPr/>
                    <a:lstStyle/>
                    <a:p>
                      <a:r>
                        <a:rPr lang="ru-RU" sz="1200" dirty="0" smtClean="0">
                          <a:solidFill>
                            <a:srgbClr val="415B77"/>
                          </a:solidFill>
                        </a:rPr>
                        <a:t>Вербальный контакт. Постепенно переводите</a:t>
                      </a:r>
                      <a:r>
                        <a:rPr lang="ru-RU" sz="1200" baseline="0" dirty="0" smtClean="0">
                          <a:solidFill>
                            <a:srgbClr val="415B77"/>
                          </a:solidFill>
                        </a:rPr>
                        <a:t> в «Здесь и сейчас»</a:t>
                      </a:r>
                      <a:endParaRPr lang="ru-RU" sz="1200" dirty="0">
                        <a:solidFill>
                          <a:srgbClr val="415B77"/>
                        </a:solidFill>
                      </a:endParaRPr>
                    </a:p>
                  </a:txBody>
                  <a:tcPr>
                    <a:solidFill>
                      <a:schemeClr val="accent1">
                        <a:lumMod val="20000"/>
                        <a:lumOff val="80000"/>
                      </a:schemeClr>
                    </a:solidFill>
                  </a:tcPr>
                </a:tc>
                <a:extLst>
                  <a:ext uri="{0D108BD9-81ED-4DB2-BD59-A6C34878D82A}">
                    <a16:rowId xmlns:a16="http://schemas.microsoft.com/office/drawing/2014/main" val="1768979097"/>
                  </a:ext>
                </a:extLst>
              </a:tr>
              <a:tr h="431894">
                <a:tc>
                  <a:txBody>
                    <a:bodyPr/>
                    <a:lstStyle/>
                    <a:p>
                      <a:pPr algn="l"/>
                      <a:r>
                        <a:rPr lang="ru-RU" b="1" dirty="0" smtClean="0">
                          <a:solidFill>
                            <a:srgbClr val="415B77"/>
                          </a:solidFill>
                        </a:rPr>
                        <a:t>Чувство вины</a:t>
                      </a:r>
                      <a:r>
                        <a:rPr lang="en-US" b="1" dirty="0" smtClean="0">
                          <a:solidFill>
                            <a:srgbClr val="415B77"/>
                          </a:solidFill>
                        </a:rPr>
                        <a:t>/</a:t>
                      </a:r>
                      <a:r>
                        <a:rPr lang="ru-RU" b="1" dirty="0" smtClean="0">
                          <a:solidFill>
                            <a:srgbClr val="415B77"/>
                          </a:solidFill>
                        </a:rPr>
                        <a:t>стыда</a:t>
                      </a:r>
                      <a:endParaRPr lang="ru-RU" b="1" dirty="0">
                        <a:solidFill>
                          <a:srgbClr val="415B77"/>
                        </a:solidFill>
                      </a:endParaRPr>
                    </a:p>
                  </a:txBody>
                  <a:tcPr anchor="ctr"/>
                </a:tc>
                <a:tc>
                  <a:txBody>
                    <a:bodyPr/>
                    <a:lstStyle/>
                    <a:p>
                      <a:r>
                        <a:rPr lang="ru-RU" sz="1200" dirty="0" smtClean="0">
                          <a:solidFill>
                            <a:srgbClr val="415B77"/>
                          </a:solidFill>
                        </a:rPr>
                        <a:t>Активное слушание без осуждения. Дайте понять,</a:t>
                      </a:r>
                      <a:r>
                        <a:rPr lang="ru-RU" sz="1200" baseline="0" dirty="0" smtClean="0">
                          <a:solidFill>
                            <a:srgbClr val="415B77"/>
                          </a:solidFill>
                        </a:rPr>
                        <a:t> что принимаете ребенка таким, какой он есть</a:t>
                      </a:r>
                      <a:endParaRPr lang="ru-RU" sz="1200" dirty="0">
                        <a:solidFill>
                          <a:srgbClr val="415B77"/>
                        </a:solidFill>
                      </a:endParaRPr>
                    </a:p>
                  </a:txBody>
                  <a:tcPr/>
                </a:tc>
                <a:extLst>
                  <a:ext uri="{0D108BD9-81ED-4DB2-BD59-A6C34878D82A}">
                    <a16:rowId xmlns:a16="http://schemas.microsoft.com/office/drawing/2014/main" val="91464558"/>
                  </a:ext>
                </a:extLst>
              </a:tr>
              <a:tr h="0">
                <a:tc>
                  <a:txBody>
                    <a:bodyPr/>
                    <a:lstStyle/>
                    <a:p>
                      <a:pPr algn="l"/>
                      <a:r>
                        <a:rPr lang="ru-RU" b="1" dirty="0" smtClean="0">
                          <a:solidFill>
                            <a:srgbClr val="415B77"/>
                          </a:solidFill>
                        </a:rPr>
                        <a:t>Истерика</a:t>
                      </a:r>
                      <a:endParaRPr lang="ru-RU" b="1" dirty="0">
                        <a:solidFill>
                          <a:srgbClr val="415B77"/>
                        </a:solidFill>
                      </a:endParaRPr>
                    </a:p>
                  </a:txBody>
                  <a:tcPr anchor="ctr">
                    <a:solidFill>
                      <a:schemeClr val="accent1">
                        <a:lumMod val="20000"/>
                        <a:lumOff val="80000"/>
                      </a:schemeClr>
                    </a:solidFill>
                  </a:tcPr>
                </a:tc>
                <a:tc>
                  <a:txBody>
                    <a:bodyPr/>
                    <a:lstStyle/>
                    <a:p>
                      <a:r>
                        <a:rPr lang="ru-RU" sz="1200" dirty="0" smtClean="0">
                          <a:solidFill>
                            <a:srgbClr val="415B77"/>
                          </a:solidFill>
                        </a:rPr>
                        <a:t>Короткие фразы, уверенный,</a:t>
                      </a:r>
                      <a:r>
                        <a:rPr lang="ru-RU" sz="1200" baseline="0" dirty="0" smtClean="0">
                          <a:solidFill>
                            <a:srgbClr val="415B77"/>
                          </a:solidFill>
                        </a:rPr>
                        <a:t> но доброжелательный тон («Выпей воды», «Умойся»). Отследите упадок сил – дайте отдохнуть</a:t>
                      </a:r>
                      <a:endParaRPr lang="ru-RU" sz="1200" dirty="0">
                        <a:solidFill>
                          <a:srgbClr val="415B77"/>
                        </a:solidFill>
                      </a:endParaRPr>
                    </a:p>
                  </a:txBody>
                  <a:tcPr>
                    <a:solidFill>
                      <a:schemeClr val="accent1">
                        <a:lumMod val="20000"/>
                        <a:lumOff val="80000"/>
                      </a:schemeClr>
                    </a:solidFill>
                  </a:tcPr>
                </a:tc>
                <a:extLst>
                  <a:ext uri="{0D108BD9-81ED-4DB2-BD59-A6C34878D82A}">
                    <a16:rowId xmlns:a16="http://schemas.microsoft.com/office/drawing/2014/main" val="3307744564"/>
                  </a:ext>
                </a:extLst>
              </a:tr>
            </a:tbl>
          </a:graphicData>
        </a:graphic>
      </p:graphicFrame>
    </p:spTree>
    <p:extLst>
      <p:ext uri="{BB962C8B-B14F-4D97-AF65-F5344CB8AC3E}">
        <p14:creationId xmlns:p14="http://schemas.microsoft.com/office/powerpoint/2010/main" val="1849577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6653" y="284729"/>
            <a:ext cx="6568400" cy="430277"/>
          </a:xfrm>
        </p:spPr>
        <p:txBody>
          <a:bodyPr>
            <a:normAutofit/>
          </a:bodyPr>
          <a:lstStyle/>
          <a:p>
            <a:r>
              <a:rPr lang="ru-RU" dirty="0" smtClean="0"/>
              <a:t>Что </a:t>
            </a:r>
            <a:r>
              <a:rPr lang="ru-RU" dirty="0" smtClean="0">
                <a:solidFill>
                  <a:srgbClr val="FF0000"/>
                </a:solidFill>
              </a:rPr>
              <a:t>не</a:t>
            </a:r>
            <a:r>
              <a:rPr lang="ru-RU" dirty="0" smtClean="0"/>
              <a:t> говорить</a:t>
            </a:r>
            <a:endParaRPr lang="ru-RU" dirty="0"/>
          </a:p>
        </p:txBody>
      </p:sp>
      <p:sp>
        <p:nvSpPr>
          <p:cNvPr id="3" name="Текст 2"/>
          <p:cNvSpPr>
            <a:spLocks noGrp="1"/>
          </p:cNvSpPr>
          <p:nvPr>
            <p:ph type="body" idx="1"/>
          </p:nvPr>
        </p:nvSpPr>
        <p:spPr/>
        <p:txBody>
          <a:bodyPr>
            <a:normAutofit/>
          </a:bodyPr>
          <a:lstStyle/>
          <a:p>
            <a:pPr marL="400047" indent="-285750">
              <a:buFont typeface="Wingdings" panose="05000000000000000000" pitchFamily="2" charset="2"/>
              <a:buChar char="q"/>
            </a:pPr>
            <a:r>
              <a:rPr lang="ru-RU" dirty="0" smtClean="0">
                <a:solidFill>
                  <a:srgbClr val="415B77"/>
                </a:solidFill>
              </a:rPr>
              <a:t>«Ты уже взрослый, не плачь» – блокирует </a:t>
            </a:r>
            <a:r>
              <a:rPr lang="ru-RU" dirty="0" err="1" smtClean="0">
                <a:solidFill>
                  <a:srgbClr val="415B77"/>
                </a:solidFill>
              </a:rPr>
              <a:t>отреагирование</a:t>
            </a:r>
            <a:endParaRPr lang="ru-RU" dirty="0" smtClean="0">
              <a:solidFill>
                <a:srgbClr val="415B77"/>
              </a:solidFill>
            </a:endParaRPr>
          </a:p>
          <a:p>
            <a:endParaRPr lang="ru-RU" dirty="0" smtClean="0">
              <a:solidFill>
                <a:srgbClr val="415B77"/>
              </a:solidFill>
            </a:endParaRPr>
          </a:p>
          <a:p>
            <a:pPr marL="400047" indent="-285750">
              <a:buFont typeface="Wingdings" panose="05000000000000000000" pitchFamily="2" charset="2"/>
              <a:buChar char="q"/>
            </a:pPr>
            <a:r>
              <a:rPr lang="ru-RU" dirty="0" smtClean="0">
                <a:solidFill>
                  <a:srgbClr val="415B77"/>
                </a:solidFill>
              </a:rPr>
              <a:t>«Забудь об этом» – обесценивает переживания</a:t>
            </a:r>
          </a:p>
          <a:p>
            <a:endParaRPr lang="ru-RU" dirty="0" smtClean="0">
              <a:solidFill>
                <a:srgbClr val="415B77"/>
              </a:solidFill>
            </a:endParaRPr>
          </a:p>
          <a:p>
            <a:pPr marL="400047" indent="-285750">
              <a:buFont typeface="Wingdings" panose="05000000000000000000" pitchFamily="2" charset="2"/>
              <a:buChar char="q"/>
            </a:pPr>
            <a:r>
              <a:rPr lang="ru-RU" dirty="0" smtClean="0">
                <a:solidFill>
                  <a:srgbClr val="415B77"/>
                </a:solidFill>
              </a:rPr>
              <a:t>«Все позади, не бойся» – обесценивает реальный страх</a:t>
            </a:r>
          </a:p>
          <a:p>
            <a:endParaRPr lang="ru-RU" dirty="0" smtClean="0">
              <a:solidFill>
                <a:srgbClr val="415B77"/>
              </a:solidFill>
            </a:endParaRPr>
          </a:p>
          <a:p>
            <a:pPr marL="400047" indent="-285750">
              <a:buFont typeface="Wingdings" panose="05000000000000000000" pitchFamily="2" charset="2"/>
              <a:buChar char="q"/>
            </a:pPr>
            <a:r>
              <a:rPr lang="ru-RU" dirty="0" smtClean="0">
                <a:solidFill>
                  <a:srgbClr val="415B77"/>
                </a:solidFill>
              </a:rPr>
              <a:t>«Не думай об этом» – травма не исчезает от подавления</a:t>
            </a:r>
          </a:p>
          <a:p>
            <a:pPr marL="400047" indent="-285750">
              <a:buFont typeface="Wingdings" panose="05000000000000000000" pitchFamily="2" charset="2"/>
              <a:buChar char="q"/>
            </a:pPr>
            <a:endParaRPr lang="ru-RU" dirty="0" smtClean="0">
              <a:solidFill>
                <a:srgbClr val="415B77"/>
              </a:solidFill>
            </a:endParaRPr>
          </a:p>
          <a:p>
            <a:pPr marL="400047" indent="-285750">
              <a:buFont typeface="Wingdings" panose="05000000000000000000" pitchFamily="2" charset="2"/>
              <a:buChar char="q"/>
            </a:pPr>
            <a:r>
              <a:rPr lang="ru-RU" dirty="0" smtClean="0">
                <a:solidFill>
                  <a:srgbClr val="415B77"/>
                </a:solidFill>
              </a:rPr>
              <a:t>«Все обойдется </a:t>
            </a:r>
            <a:r>
              <a:rPr lang="en-US" dirty="0" smtClean="0">
                <a:solidFill>
                  <a:srgbClr val="415B77"/>
                </a:solidFill>
              </a:rPr>
              <a:t>/</a:t>
            </a:r>
            <a:r>
              <a:rPr lang="ru-RU" dirty="0" smtClean="0">
                <a:solidFill>
                  <a:srgbClr val="415B77"/>
                </a:solidFill>
              </a:rPr>
              <a:t> все будет хорошо» - обесценивает переживание. Лучше «То, что ты чувствуешь – понятно и нормально»</a:t>
            </a:r>
          </a:p>
          <a:p>
            <a:r>
              <a:rPr lang="ru-RU" sz="1100" b="1" dirty="0" smtClean="0">
                <a:solidFill>
                  <a:srgbClr val="415B77"/>
                </a:solidFill>
              </a:rPr>
              <a:t>  </a:t>
            </a:r>
          </a:p>
          <a:p>
            <a:r>
              <a:rPr lang="ru-RU" sz="1100" b="1" dirty="0" smtClean="0">
                <a:solidFill>
                  <a:srgbClr val="C00000"/>
                </a:solidFill>
              </a:rPr>
              <a:t>Не давите, если ребенок не хочет говорить. Принуждение к рассказу </a:t>
            </a:r>
            <a:r>
              <a:rPr lang="ru-RU" sz="1100" b="1" dirty="0" err="1" smtClean="0">
                <a:solidFill>
                  <a:srgbClr val="C00000"/>
                </a:solidFill>
              </a:rPr>
              <a:t>ретравматизирует</a:t>
            </a:r>
            <a:r>
              <a:rPr lang="ru-RU" sz="1100" b="1" dirty="0" smtClean="0">
                <a:solidFill>
                  <a:srgbClr val="C00000"/>
                </a:solidFill>
              </a:rPr>
              <a:t>. </a:t>
            </a:r>
          </a:p>
          <a:p>
            <a:r>
              <a:rPr lang="ru-RU" sz="1100" dirty="0" smtClean="0">
                <a:solidFill>
                  <a:srgbClr val="415B77"/>
                </a:solidFill>
              </a:rPr>
              <a:t>Повторное проговаривание без терапевтической переработки может усугубить состояние. Задача – не «отреагировать» травму, а установить контакт, оценить актуальное состояние и определить маршрут помощи</a:t>
            </a:r>
            <a:endParaRPr lang="ru-RU" sz="1100" dirty="0">
              <a:solidFill>
                <a:srgbClr val="415B77"/>
              </a:solidFill>
            </a:endParaRPr>
          </a:p>
        </p:txBody>
      </p:sp>
      <p:sp>
        <p:nvSpPr>
          <p:cNvPr id="4" name="Скругленный прямоугольник 3"/>
          <p:cNvSpPr/>
          <p:nvPr/>
        </p:nvSpPr>
        <p:spPr>
          <a:xfrm>
            <a:off x="143535" y="1089951"/>
            <a:ext cx="8523890" cy="3478924"/>
          </a:xfrm>
          <a:prstGeom prst="roundRect">
            <a:avLst/>
          </a:prstGeom>
          <a:no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331563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41737" y="1386697"/>
            <a:ext cx="8232891" cy="165012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dirty="0" smtClean="0"/>
              <a:t>Учет нейробиологических последствий травмы</a:t>
            </a:r>
            <a:endParaRPr lang="ru-RU" dirty="0"/>
          </a:p>
        </p:txBody>
      </p:sp>
      <p:sp>
        <p:nvSpPr>
          <p:cNvPr id="3" name="Текст 2"/>
          <p:cNvSpPr>
            <a:spLocks noGrp="1"/>
          </p:cNvSpPr>
          <p:nvPr>
            <p:ph type="body" idx="1"/>
          </p:nvPr>
        </p:nvSpPr>
        <p:spPr>
          <a:xfrm>
            <a:off x="97882" y="1571297"/>
            <a:ext cx="8520600" cy="3416400"/>
          </a:xfrm>
        </p:spPr>
        <p:txBody>
          <a:bodyPr/>
          <a:lstStyle/>
          <a:p>
            <a:pPr algn="ctr"/>
            <a:r>
              <a:rPr lang="ru-RU" dirty="0" smtClean="0">
                <a:solidFill>
                  <a:srgbClr val="415B77"/>
                </a:solidFill>
              </a:rPr>
              <a:t>Травма влияет на внимание, память и </a:t>
            </a:r>
            <a:r>
              <a:rPr lang="ru-RU" dirty="0" err="1" smtClean="0">
                <a:solidFill>
                  <a:srgbClr val="415B77"/>
                </a:solidFill>
              </a:rPr>
              <a:t>саморегуляцию</a:t>
            </a:r>
            <a:r>
              <a:rPr lang="ru-RU" dirty="0" smtClean="0">
                <a:solidFill>
                  <a:srgbClr val="415B77"/>
                </a:solidFill>
              </a:rPr>
              <a:t>, поэтому ребенок может «выпадать»</a:t>
            </a:r>
          </a:p>
          <a:p>
            <a:pPr algn="ctr"/>
            <a:r>
              <a:rPr lang="ru-RU" dirty="0" smtClean="0">
                <a:solidFill>
                  <a:srgbClr val="415B77"/>
                </a:solidFill>
              </a:rPr>
              <a:t> из беседы, отвлекаться, проявлять раздражительность. Его отказ отвечать на вопрос</a:t>
            </a:r>
          </a:p>
          <a:p>
            <a:pPr algn="ctr"/>
            <a:r>
              <a:rPr lang="ru-RU" dirty="0" smtClean="0">
                <a:solidFill>
                  <a:srgbClr val="415B77"/>
                </a:solidFill>
              </a:rPr>
              <a:t> или </a:t>
            </a:r>
            <a:r>
              <a:rPr lang="ru-RU" dirty="0" err="1" smtClean="0">
                <a:solidFill>
                  <a:srgbClr val="415B77"/>
                </a:solidFill>
              </a:rPr>
              <a:t>путанница</a:t>
            </a:r>
            <a:r>
              <a:rPr lang="ru-RU" dirty="0" smtClean="0">
                <a:solidFill>
                  <a:srgbClr val="415B77"/>
                </a:solidFill>
              </a:rPr>
              <a:t> во времени – не ложь и не упрямство, а травматическая реакция. </a:t>
            </a:r>
          </a:p>
          <a:p>
            <a:pPr algn="ctr"/>
            <a:r>
              <a:rPr lang="ru-RU" dirty="0" smtClean="0">
                <a:solidFill>
                  <a:srgbClr val="415B77"/>
                </a:solidFill>
              </a:rPr>
              <a:t>Задача специалиста – не «добиться правды», а обеспечить безопасность и адаптировать коммуникацию под возможности ребенка</a:t>
            </a:r>
            <a:endParaRPr lang="ru-RU" dirty="0">
              <a:solidFill>
                <a:srgbClr val="415B77"/>
              </a:solidFill>
            </a:endParaRPr>
          </a:p>
        </p:txBody>
      </p:sp>
      <p:sp>
        <p:nvSpPr>
          <p:cNvPr id="6" name="Заголовок 1"/>
          <p:cNvSpPr txBox="1">
            <a:spLocks/>
          </p:cNvSpPr>
          <p:nvPr/>
        </p:nvSpPr>
        <p:spPr bwMode="auto">
          <a:xfrm>
            <a:off x="519944" y="4154637"/>
            <a:ext cx="7954684" cy="772036"/>
          </a:xfrm>
          <a:prstGeom prst="rect">
            <a:avLst/>
          </a:prstGeom>
          <a:noFill/>
          <a:ln>
            <a:noFill/>
          </a:ln>
        </p:spPr>
        <p:txBody>
          <a:bodyPr spcFirstLastPara="1" wrap="square" lIns="91425" tIns="91425" rIns="91425" bIns="91425" anchor="ctr" anchorCtr="0">
            <a:noAutofit/>
          </a:bodyPr>
          <a:lstStyle>
            <a:defPPr marR="0" lvl="0" algn="l">
              <a:lnSpc>
                <a:spcPct val="100000"/>
              </a:lnSpc>
              <a:spcBef>
                <a:spcPts val="0"/>
              </a:spcBef>
              <a:spcAft>
                <a:spcPts val="0"/>
              </a:spcAft>
            </a:defPPr>
            <a:lvl1pPr marR="0" lvl="0" algn="l">
              <a:lnSpc>
                <a:spcPct val="100000"/>
              </a:lnSpc>
              <a:spcBef>
                <a:spcPts val="0"/>
              </a:spcBef>
              <a:spcAft>
                <a:spcPts val="0"/>
              </a:spcAft>
              <a:buClr>
                <a:schemeClr val="dk1"/>
              </a:buClr>
              <a:buSzPts val="2800"/>
              <a:buFont typeface="Arial"/>
              <a:buNone/>
              <a:defRPr sz="1600" b="0" i="0" u="none" strike="noStrike" cap="all" baseline="0">
                <a:solidFill>
                  <a:srgbClr val="415B77"/>
                </a:solidFill>
                <a:latin typeface="+mn-lt"/>
                <a:ea typeface="Arial"/>
                <a:cs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defRPr>
            </a:lvl9pPr>
          </a:lstStyle>
          <a:p>
            <a:r>
              <a:rPr lang="ru-RU" sz="1200" cap="none" dirty="0" smtClean="0">
                <a:latin typeface="Arial" panose="020B0604020202020204" pitchFamily="34" charset="0"/>
                <a:cs typeface="Arial" panose="020B0604020202020204" pitchFamily="34" charset="0"/>
              </a:rPr>
              <a:t>ЕСЛИ РЕБЕНОК ВО ВРЕМЯ БЕСЕДЫ НАЧИНАЕТ СИЛЬНО РАССТРАИВАТЬСЯ, БЕСЕДУ СЛЕДУЕТ ПРИОСТАНОВИТЬ, ПРЕДЛОЖИТЬ ТЕХНИКУ ЗАЗЕМЛЕНИЯ (НАПРИМЕР, ОПИСАТЬ КОМНАТУ, ПОДЫШАТЬ)</a:t>
            </a:r>
            <a:endParaRPr lang="ru-RU" sz="1200" cap="none" dirty="0">
              <a:latin typeface="Arial" panose="020B0604020202020204" pitchFamily="34" charset="0"/>
              <a:cs typeface="Arial" panose="020B0604020202020204" pitchFamily="34" charset="0"/>
            </a:endParaRPr>
          </a:p>
        </p:txBody>
      </p:sp>
      <p:sp>
        <p:nvSpPr>
          <p:cNvPr id="7" name="Прямоугольник 6"/>
          <p:cNvSpPr/>
          <p:nvPr/>
        </p:nvSpPr>
        <p:spPr>
          <a:xfrm>
            <a:off x="519945" y="4027328"/>
            <a:ext cx="7954684" cy="66285"/>
          </a:xfrm>
          <a:prstGeom prst="rect">
            <a:avLst/>
          </a:prstGeom>
          <a:solidFill>
            <a:srgbClr val="767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1065434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Для психологов, педагогов и социальных работников</a:t>
            </a:r>
            <a:endParaRPr lang="ru-RU" dirty="0"/>
          </a:p>
        </p:txBody>
      </p:sp>
      <p:sp>
        <p:nvSpPr>
          <p:cNvPr id="3" name="Текст 2"/>
          <p:cNvSpPr>
            <a:spLocks noGrp="1"/>
          </p:cNvSpPr>
          <p:nvPr>
            <p:ph type="body" idx="1"/>
          </p:nvPr>
        </p:nvSpPr>
        <p:spPr>
          <a:xfrm>
            <a:off x="248638" y="942268"/>
            <a:ext cx="8520600" cy="3416400"/>
          </a:xfrm>
        </p:spPr>
        <p:txBody>
          <a:bodyPr>
            <a:normAutofit fontScale="92500" lnSpcReduction="20000"/>
          </a:bodyPr>
          <a:lstStyle/>
          <a:p>
            <a:r>
              <a:rPr lang="ru-RU" b="1" dirty="0" smtClean="0">
                <a:solidFill>
                  <a:srgbClr val="415B77"/>
                </a:solidFill>
              </a:rPr>
              <a:t>Стрессовые, тревожные и депрессивные расстройства </a:t>
            </a:r>
            <a:r>
              <a:rPr lang="ru-RU" dirty="0" smtClean="0">
                <a:solidFill>
                  <a:srgbClr val="415B77"/>
                </a:solidFill>
              </a:rPr>
              <a:t>у детей и подростков представляют собой серьезную клиническую проблему, поскольку зачастую остаются не диагностируемыми, соответственно не лечеными</a:t>
            </a:r>
          </a:p>
          <a:p>
            <a:endParaRPr lang="ru-RU" dirty="0">
              <a:solidFill>
                <a:srgbClr val="415B77"/>
              </a:solidFill>
            </a:endParaRPr>
          </a:p>
          <a:p>
            <a:r>
              <a:rPr lang="ru-RU" b="1" dirty="0" smtClean="0">
                <a:solidFill>
                  <a:srgbClr val="415B77"/>
                </a:solidFill>
              </a:rPr>
              <a:t>Крайне важно</a:t>
            </a:r>
            <a:r>
              <a:rPr lang="ru-RU" dirty="0" smtClean="0">
                <a:solidFill>
                  <a:srgbClr val="415B77"/>
                </a:solidFill>
              </a:rPr>
              <a:t> понимать специфику беседы с несовершеннолетними и их родителями в ситуации травмы, владеть хотя бы минимальными навыками </a:t>
            </a:r>
            <a:r>
              <a:rPr lang="ru-RU" dirty="0" err="1" smtClean="0">
                <a:solidFill>
                  <a:srgbClr val="415B77"/>
                </a:solidFill>
              </a:rPr>
              <a:t>психообразования</a:t>
            </a:r>
            <a:r>
              <a:rPr lang="ru-RU" dirty="0" smtClean="0">
                <a:solidFill>
                  <a:srgbClr val="415B77"/>
                </a:solidFill>
              </a:rPr>
              <a:t> и мотивирования на специализированную помощь.</a:t>
            </a:r>
          </a:p>
          <a:p>
            <a:endParaRPr lang="ru-RU" dirty="0">
              <a:solidFill>
                <a:srgbClr val="415B77"/>
              </a:solidFill>
            </a:endParaRPr>
          </a:p>
          <a:p>
            <a:r>
              <a:rPr lang="ru-RU" b="1" dirty="0" smtClean="0">
                <a:solidFill>
                  <a:srgbClr val="415B77"/>
                </a:solidFill>
              </a:rPr>
              <a:t>По данным Всемирной организации здравоохранения</a:t>
            </a:r>
            <a:r>
              <a:rPr lang="ru-RU" dirty="0" smtClean="0">
                <a:solidFill>
                  <a:srgbClr val="415B77"/>
                </a:solidFill>
              </a:rPr>
              <a:t>, ощущение поддержки со стороны семьи, друзей или других людей после потенциально травмирующего события может снизить риск развития психической патологии. Однако сами родители, особенно если они сами пережили травму (например, участники боевых действий», часто не способны оказать адекватную поддержку и могут усугубить состояние ребенка</a:t>
            </a:r>
          </a:p>
          <a:p>
            <a:endParaRPr lang="ru-RU" b="1" dirty="0" smtClean="0">
              <a:solidFill>
                <a:srgbClr val="415B77"/>
              </a:solidFill>
            </a:endParaRPr>
          </a:p>
          <a:p>
            <a:r>
              <a:rPr lang="ru-RU" b="1" dirty="0" smtClean="0">
                <a:solidFill>
                  <a:srgbClr val="415B77"/>
                </a:solidFill>
              </a:rPr>
              <a:t>Признать тяжесть произошедшего</a:t>
            </a:r>
            <a:r>
              <a:rPr lang="ru-RU" dirty="0" smtClean="0">
                <a:solidFill>
                  <a:srgbClr val="415B77"/>
                </a:solidFill>
              </a:rPr>
              <a:t> (родители, учителя, сверстники нередко склонны обесценивать чувства ребенка, что является дополнительной </a:t>
            </a:r>
            <a:r>
              <a:rPr lang="ru-RU" dirty="0" err="1" smtClean="0">
                <a:solidFill>
                  <a:srgbClr val="415B77"/>
                </a:solidFill>
              </a:rPr>
              <a:t>травматизацией</a:t>
            </a:r>
            <a:r>
              <a:rPr lang="ru-RU" dirty="0" smtClean="0">
                <a:solidFill>
                  <a:srgbClr val="415B77"/>
                </a:solidFill>
              </a:rPr>
              <a:t>)</a:t>
            </a:r>
            <a:endParaRPr lang="ru-RU" dirty="0">
              <a:solidFill>
                <a:srgbClr val="415B77"/>
              </a:solidFill>
            </a:endParaRPr>
          </a:p>
        </p:txBody>
      </p:sp>
    </p:spTree>
    <p:extLst>
      <p:ext uri="{BB962C8B-B14F-4D97-AF65-F5344CB8AC3E}">
        <p14:creationId xmlns:p14="http://schemas.microsoft.com/office/powerpoint/2010/main" val="22164532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Восстановительные практики. задачи</a:t>
            </a:r>
            <a:endParaRPr lang="ru-RU" dirty="0"/>
          </a:p>
        </p:txBody>
      </p:sp>
      <p:sp>
        <p:nvSpPr>
          <p:cNvPr id="3" name="Текст 2"/>
          <p:cNvSpPr>
            <a:spLocks noGrp="1"/>
          </p:cNvSpPr>
          <p:nvPr>
            <p:ph type="body" idx="1"/>
          </p:nvPr>
        </p:nvSpPr>
        <p:spPr>
          <a:xfrm>
            <a:off x="311700" y="1152475"/>
            <a:ext cx="8520600" cy="3755856"/>
          </a:xfrm>
        </p:spPr>
        <p:txBody>
          <a:bodyPr>
            <a:normAutofit fontScale="92500" lnSpcReduction="10000"/>
          </a:bodyPr>
          <a:lstStyle/>
          <a:p>
            <a:pPr marL="400047" indent="-285750">
              <a:buFont typeface="Wingdings" panose="05000000000000000000" pitchFamily="2" charset="2"/>
              <a:buChar char="§"/>
            </a:pPr>
            <a:r>
              <a:rPr lang="ru-RU" dirty="0" smtClean="0">
                <a:solidFill>
                  <a:srgbClr val="415B77"/>
                </a:solidFill>
              </a:rPr>
              <a:t>Нормализовать состояние (активное слушание, </a:t>
            </a:r>
            <a:r>
              <a:rPr lang="ru-RU" dirty="0" err="1" smtClean="0">
                <a:solidFill>
                  <a:srgbClr val="415B77"/>
                </a:solidFill>
              </a:rPr>
              <a:t>валидация</a:t>
            </a:r>
            <a:r>
              <a:rPr lang="ru-RU" dirty="0" smtClean="0">
                <a:solidFill>
                  <a:srgbClr val="415B77"/>
                </a:solidFill>
              </a:rPr>
              <a:t> чувств – «Я понимаю, что тебе страшно», техники заземления)</a:t>
            </a:r>
            <a:endParaRPr lang="ru-RU" dirty="0">
              <a:solidFill>
                <a:srgbClr val="415B77"/>
              </a:solidFill>
            </a:endParaRPr>
          </a:p>
          <a:p>
            <a:pPr marL="400047" indent="-285750">
              <a:buFont typeface="Wingdings" panose="05000000000000000000" pitchFamily="2" charset="2"/>
              <a:buChar char="§"/>
            </a:pPr>
            <a:r>
              <a:rPr lang="ru-RU" dirty="0" smtClean="0">
                <a:solidFill>
                  <a:srgbClr val="415B77"/>
                </a:solidFill>
              </a:rPr>
              <a:t>Создать атмосферу безопасности и </a:t>
            </a:r>
            <a:r>
              <a:rPr lang="ru-RU" dirty="0" err="1" smtClean="0">
                <a:solidFill>
                  <a:srgbClr val="415B77"/>
                </a:solidFill>
              </a:rPr>
              <a:t>конфеденциальности</a:t>
            </a:r>
            <a:endParaRPr lang="ru-RU" dirty="0" smtClean="0">
              <a:solidFill>
                <a:srgbClr val="415B77"/>
              </a:solidFill>
            </a:endParaRPr>
          </a:p>
          <a:p>
            <a:pPr marL="400047" indent="-285750">
              <a:buFont typeface="Wingdings" panose="05000000000000000000" pitchFamily="2" charset="2"/>
              <a:buChar char="§"/>
            </a:pPr>
            <a:r>
              <a:rPr lang="ru-RU" dirty="0" smtClean="0">
                <a:solidFill>
                  <a:srgbClr val="415B77"/>
                </a:solidFill>
              </a:rPr>
              <a:t>Помощь в укреплении чувства собственной значимости</a:t>
            </a:r>
          </a:p>
          <a:p>
            <a:pPr marL="400047" indent="-285750">
              <a:buFont typeface="Wingdings" panose="05000000000000000000" pitchFamily="2" charset="2"/>
              <a:buChar char="§"/>
            </a:pPr>
            <a:r>
              <a:rPr lang="ru-RU" dirty="0" smtClean="0">
                <a:solidFill>
                  <a:srgbClr val="415B77"/>
                </a:solidFill>
              </a:rPr>
              <a:t>Создание предсказуемого распорядка дня</a:t>
            </a:r>
          </a:p>
          <a:p>
            <a:pPr marL="400047" indent="-285750">
              <a:buFont typeface="Wingdings" panose="05000000000000000000" pitchFamily="2" charset="2"/>
              <a:buChar char="§"/>
            </a:pPr>
            <a:r>
              <a:rPr lang="ru-RU" dirty="0" smtClean="0">
                <a:solidFill>
                  <a:srgbClr val="415B77"/>
                </a:solidFill>
              </a:rPr>
              <a:t>Организовать совместные постоянные ритуалы безопасности и позитива</a:t>
            </a:r>
          </a:p>
          <a:p>
            <a:pPr marL="400047" indent="-285750">
              <a:buFont typeface="Wingdings" panose="05000000000000000000" pitchFamily="2" charset="2"/>
              <a:buChar char="§"/>
            </a:pPr>
            <a:r>
              <a:rPr lang="ru-RU" dirty="0" smtClean="0">
                <a:solidFill>
                  <a:srgbClr val="415B77"/>
                </a:solidFill>
              </a:rPr>
              <a:t>Тактильный контакт по потребности ребенка</a:t>
            </a:r>
          </a:p>
          <a:p>
            <a:pPr marL="400047" indent="-285750">
              <a:buFont typeface="Wingdings" panose="05000000000000000000" pitchFamily="2" charset="2"/>
              <a:buChar char="§"/>
            </a:pPr>
            <a:r>
              <a:rPr lang="ru-RU" dirty="0" smtClean="0">
                <a:solidFill>
                  <a:srgbClr val="415B77"/>
                </a:solidFill>
              </a:rPr>
              <a:t>Укрепление ресурсов и опор (внешних и внутренних)</a:t>
            </a:r>
          </a:p>
          <a:p>
            <a:pPr marL="400047" indent="-285750">
              <a:buFont typeface="Wingdings" panose="05000000000000000000" pitchFamily="2" charset="2"/>
              <a:buChar char="§"/>
            </a:pPr>
            <a:r>
              <a:rPr lang="ru-RU" dirty="0" smtClean="0">
                <a:solidFill>
                  <a:srgbClr val="415B77"/>
                </a:solidFill>
              </a:rPr>
              <a:t>Формирование адаптивных защитных механизмов, новые поведенческие паттерны</a:t>
            </a:r>
          </a:p>
          <a:p>
            <a:pPr marL="400047" indent="-285750">
              <a:buFont typeface="Wingdings" panose="05000000000000000000" pitchFamily="2" charset="2"/>
              <a:buChar char="§"/>
            </a:pPr>
            <a:r>
              <a:rPr lang="ru-RU" dirty="0" smtClean="0">
                <a:solidFill>
                  <a:srgbClr val="415B77"/>
                </a:solidFill>
              </a:rPr>
              <a:t>Оценка состояния и своевременное направление к специалистам</a:t>
            </a:r>
          </a:p>
          <a:p>
            <a:endParaRPr lang="ru-RU" dirty="0" smtClean="0">
              <a:solidFill>
                <a:srgbClr val="415B77"/>
              </a:solidFill>
            </a:endParaRPr>
          </a:p>
          <a:p>
            <a:endParaRPr lang="ru-RU" dirty="0" smtClean="0">
              <a:solidFill>
                <a:srgbClr val="415B77"/>
              </a:solidFill>
            </a:endParaRPr>
          </a:p>
          <a:p>
            <a:r>
              <a:rPr lang="ru-RU" dirty="0" smtClean="0">
                <a:solidFill>
                  <a:srgbClr val="415B77"/>
                </a:solidFill>
              </a:rPr>
              <a:t>Пострадавшие воспринимают травматическое событие не как то, что произошло и осталось в прошлом, а как постоянно продолжающееся (или такое, которое может снова повториться). Поэтому основной задачей психотерапии будет создание новой когнитивной модели, в которой травматическое событие займет определенное место в череде других жизненных событий</a:t>
            </a:r>
            <a:endParaRPr lang="ru-RU" dirty="0">
              <a:solidFill>
                <a:srgbClr val="415B77"/>
              </a:solidFill>
            </a:endParaRPr>
          </a:p>
          <a:p>
            <a:endParaRPr lang="ru-RU" dirty="0" smtClean="0"/>
          </a:p>
          <a:p>
            <a:endParaRPr lang="ru-RU" dirty="0"/>
          </a:p>
        </p:txBody>
      </p:sp>
      <p:sp>
        <p:nvSpPr>
          <p:cNvPr id="4" name="Прямоугольник 3"/>
          <p:cNvSpPr/>
          <p:nvPr/>
        </p:nvSpPr>
        <p:spPr>
          <a:xfrm flipV="1">
            <a:off x="474612" y="3582216"/>
            <a:ext cx="7954684" cy="45719"/>
          </a:xfrm>
          <a:prstGeom prst="rect">
            <a:avLst/>
          </a:prstGeom>
          <a:solidFill>
            <a:srgbClr val="767F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8229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 групповой терапии Необходимо учитывать</a:t>
            </a:r>
            <a:endParaRPr lang="ru-RU" dirty="0"/>
          </a:p>
        </p:txBody>
      </p:sp>
      <p:sp>
        <p:nvSpPr>
          <p:cNvPr id="3" name="Текст 2"/>
          <p:cNvSpPr>
            <a:spLocks noGrp="1"/>
          </p:cNvSpPr>
          <p:nvPr>
            <p:ph type="body" idx="1"/>
          </p:nvPr>
        </p:nvSpPr>
        <p:spPr>
          <a:xfrm>
            <a:off x="311700" y="872359"/>
            <a:ext cx="8520600" cy="3696516"/>
          </a:xfrm>
        </p:spPr>
        <p:txBody>
          <a:bodyPr/>
          <a:lstStyle/>
          <a:p>
            <a:r>
              <a:rPr lang="ru-RU" dirty="0" smtClean="0">
                <a:solidFill>
                  <a:srgbClr val="415B77"/>
                </a:solidFill>
              </a:rPr>
              <a:t>Возрастные особенности восприятия - у детей до 6 лет восприятие травматического события во многом зависит от реакций родителей, поскольку абстрактное мышление еще не развито</a:t>
            </a:r>
          </a:p>
          <a:p>
            <a:endParaRPr lang="ru-RU" dirty="0">
              <a:solidFill>
                <a:srgbClr val="415B77"/>
              </a:solidFill>
            </a:endParaRPr>
          </a:p>
          <a:p>
            <a:r>
              <a:rPr lang="ru-RU" dirty="0" smtClean="0">
                <a:solidFill>
                  <a:srgbClr val="415B77"/>
                </a:solidFill>
              </a:rPr>
              <a:t>Важный клинический феномен: несмотря на попытки избегать всего, что напоминает о травме, дети непроизвольно выражают травматический опыт в символической, замаскированной форме во время игр, рисования и других видов деятельности. Это означает, что в беседе ребенок может не рассказывать о травме напрямую, но его продуктивная деятельность (рисунки, игры, истории) может быть насыщена травматическим содержанием.</a:t>
            </a:r>
          </a:p>
          <a:p>
            <a:endParaRPr lang="ru-RU" dirty="0" smtClean="0">
              <a:solidFill>
                <a:srgbClr val="415B77"/>
              </a:solidFill>
            </a:endParaRPr>
          </a:p>
          <a:p>
            <a:r>
              <a:rPr lang="ru-RU" dirty="0" smtClean="0">
                <a:solidFill>
                  <a:srgbClr val="415B77"/>
                </a:solidFill>
              </a:rPr>
              <a:t>Арт-терапия и игровая терапия – могут применяться начиная со старшего дошкольного возраста для выражения эмоций, которые ребенок еще не может облечь в слова и снятия психоэмоционального напряжения</a:t>
            </a:r>
            <a:endParaRPr lang="ru-RU" dirty="0">
              <a:solidFill>
                <a:srgbClr val="415B77"/>
              </a:solidFill>
            </a:endParaRPr>
          </a:p>
        </p:txBody>
      </p:sp>
    </p:spTree>
    <p:extLst>
      <p:ext uri="{BB962C8B-B14F-4D97-AF65-F5344CB8AC3E}">
        <p14:creationId xmlns:p14="http://schemas.microsoft.com/office/powerpoint/2010/main" val="35800341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Игровая терапия и арт-терапия</a:t>
            </a:r>
            <a:endParaRPr lang="ru-RU" dirty="0"/>
          </a:p>
        </p:txBody>
      </p:sp>
      <p:sp>
        <p:nvSpPr>
          <p:cNvPr id="3" name="Текст 2"/>
          <p:cNvSpPr>
            <a:spLocks noGrp="1"/>
          </p:cNvSpPr>
          <p:nvPr>
            <p:ph type="body" idx="1"/>
          </p:nvPr>
        </p:nvSpPr>
        <p:spPr/>
        <p:txBody>
          <a:bodyPr>
            <a:normAutofit lnSpcReduction="10000"/>
          </a:bodyPr>
          <a:lstStyle/>
          <a:p>
            <a:r>
              <a:rPr lang="ru-RU" b="1" dirty="0" smtClean="0">
                <a:solidFill>
                  <a:srgbClr val="415B77"/>
                </a:solidFill>
              </a:rPr>
              <a:t>Для детей младшего возраста вербальные методы часто недостаточно эффективны</a:t>
            </a:r>
          </a:p>
          <a:p>
            <a:r>
              <a:rPr lang="ru-RU" dirty="0" smtClean="0">
                <a:solidFill>
                  <a:srgbClr val="415B77"/>
                </a:solidFill>
              </a:rPr>
              <a:t>Игра и творчество становятся естественным языком для выражения переживаний. Эти методы помогают ребенку выразить, то что невозможно передать словами в безопасной форме переработать травматический опыт</a:t>
            </a:r>
          </a:p>
          <a:p>
            <a:endParaRPr lang="ru-RU" dirty="0">
              <a:solidFill>
                <a:srgbClr val="415B77"/>
              </a:solidFill>
            </a:endParaRPr>
          </a:p>
          <a:p>
            <a:r>
              <a:rPr lang="ru-RU" b="1" dirty="0" smtClean="0">
                <a:solidFill>
                  <a:srgbClr val="415B77"/>
                </a:solidFill>
              </a:rPr>
              <a:t>Используемые техники:</a:t>
            </a:r>
          </a:p>
          <a:p>
            <a:r>
              <a:rPr lang="ru-RU" dirty="0" smtClean="0">
                <a:solidFill>
                  <a:srgbClr val="415B77"/>
                </a:solidFill>
              </a:rPr>
              <a:t>Арт-терапия (рисование, лепка, раскрашивание)</a:t>
            </a:r>
          </a:p>
          <a:p>
            <a:r>
              <a:rPr lang="ru-RU" dirty="0" smtClean="0">
                <a:solidFill>
                  <a:srgbClr val="415B77"/>
                </a:solidFill>
              </a:rPr>
              <a:t>Песочная терапия (проигрывание эффективных стратегий реагирования в потенциально опасных ситуациях)</a:t>
            </a:r>
          </a:p>
          <a:p>
            <a:r>
              <a:rPr lang="ru-RU" dirty="0" err="1" smtClean="0">
                <a:solidFill>
                  <a:srgbClr val="415B77"/>
                </a:solidFill>
              </a:rPr>
              <a:t>Сказкотерапия</a:t>
            </a:r>
            <a:endParaRPr lang="ru-RU" dirty="0" smtClean="0">
              <a:solidFill>
                <a:srgbClr val="415B77"/>
              </a:solidFill>
            </a:endParaRPr>
          </a:p>
          <a:p>
            <a:r>
              <a:rPr lang="ru-RU" dirty="0" err="1" smtClean="0">
                <a:solidFill>
                  <a:srgbClr val="415B77"/>
                </a:solidFill>
              </a:rPr>
              <a:t>Игротерапия</a:t>
            </a:r>
            <a:r>
              <a:rPr lang="ru-RU" dirty="0" smtClean="0">
                <a:solidFill>
                  <a:srgbClr val="415B77"/>
                </a:solidFill>
              </a:rPr>
              <a:t> с использованием настольных игр</a:t>
            </a:r>
          </a:p>
          <a:p>
            <a:r>
              <a:rPr lang="ru-RU" dirty="0" smtClean="0">
                <a:solidFill>
                  <a:srgbClr val="415B77"/>
                </a:solidFill>
              </a:rPr>
              <a:t>Работа с метафорическими ассоциативными картами</a:t>
            </a:r>
          </a:p>
          <a:p>
            <a:r>
              <a:rPr lang="ru-RU" dirty="0" smtClean="0">
                <a:solidFill>
                  <a:srgbClr val="415B77"/>
                </a:solidFill>
              </a:rPr>
              <a:t>Семейная терапия – помощь носит системный характер и должна включать не только работу с ребенком, но и с его ближайшим окружением</a:t>
            </a:r>
          </a:p>
          <a:p>
            <a:endParaRPr lang="ru-RU" dirty="0"/>
          </a:p>
          <a:p>
            <a:endParaRPr lang="ru-RU" dirty="0"/>
          </a:p>
        </p:txBody>
      </p:sp>
    </p:spTree>
    <p:extLst>
      <p:ext uri="{BB962C8B-B14F-4D97-AF65-F5344CB8AC3E}">
        <p14:creationId xmlns:p14="http://schemas.microsoft.com/office/powerpoint/2010/main" val="4113637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4112554" y="943860"/>
            <a:ext cx="3489434" cy="31935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357352" y="947523"/>
            <a:ext cx="3489434" cy="31935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p:txBody>
          <a:bodyPr/>
          <a:lstStyle/>
          <a:p>
            <a:r>
              <a:rPr lang="ru-RU" dirty="0" smtClean="0"/>
              <a:t>Памятка для педагогов и психологов</a:t>
            </a:r>
            <a:endParaRPr lang="ru-RU" dirty="0"/>
          </a:p>
        </p:txBody>
      </p:sp>
      <p:sp>
        <p:nvSpPr>
          <p:cNvPr id="3" name="Текст 2"/>
          <p:cNvSpPr>
            <a:spLocks noGrp="1"/>
          </p:cNvSpPr>
          <p:nvPr>
            <p:ph type="body" idx="1"/>
          </p:nvPr>
        </p:nvSpPr>
        <p:spPr>
          <a:xfrm>
            <a:off x="276278" y="973799"/>
            <a:ext cx="3402343" cy="3366974"/>
          </a:xfrm>
        </p:spPr>
        <p:txBody>
          <a:bodyPr>
            <a:normAutofit fontScale="70000" lnSpcReduction="20000"/>
          </a:bodyPr>
          <a:lstStyle/>
          <a:p>
            <a:pPr marL="400047" indent="-285750">
              <a:buFont typeface="Arial" panose="020B0604020202020204" pitchFamily="34" charset="0"/>
              <a:buChar char="•"/>
            </a:pPr>
            <a:r>
              <a:rPr lang="ru-RU" dirty="0" smtClean="0"/>
              <a:t>Всегда оценивайте безопасность ребенка и семьи перед началом терапии</a:t>
            </a:r>
          </a:p>
          <a:p>
            <a:pPr marL="400047" indent="-285750">
              <a:buFont typeface="Arial" panose="020B0604020202020204" pitchFamily="34" charset="0"/>
              <a:buChar char="•"/>
            </a:pPr>
            <a:r>
              <a:rPr lang="ru-RU" dirty="0" smtClean="0"/>
              <a:t>Начинайте со стабилизации – научите справляться со сложными симптомами, прежде чем обсуждать травму</a:t>
            </a:r>
          </a:p>
          <a:p>
            <a:pPr marL="400047" indent="-285750">
              <a:buFont typeface="Arial" panose="020B0604020202020204" pitchFamily="34" charset="0"/>
              <a:buChar char="•"/>
            </a:pPr>
            <a:r>
              <a:rPr lang="ru-RU" dirty="0" smtClean="0"/>
              <a:t>Включайте родителей в процесс с самого начала, даже если они сопротивляются</a:t>
            </a:r>
          </a:p>
          <a:p>
            <a:pPr marL="400047" indent="-285750">
              <a:buFont typeface="Arial" panose="020B0604020202020204" pitchFamily="34" charset="0"/>
              <a:buChar char="•"/>
            </a:pPr>
            <a:r>
              <a:rPr lang="ru-RU" dirty="0" smtClean="0"/>
              <a:t>Используйте </a:t>
            </a:r>
            <a:r>
              <a:rPr lang="ru-RU" dirty="0" err="1" smtClean="0"/>
              <a:t>психообразование</a:t>
            </a:r>
            <a:r>
              <a:rPr lang="ru-RU" dirty="0" smtClean="0"/>
              <a:t> как постоянный инструмент на всех этапах работы</a:t>
            </a:r>
          </a:p>
          <a:p>
            <a:pPr marL="400047" indent="-285750">
              <a:buFont typeface="Arial" panose="020B0604020202020204" pitchFamily="34" charset="0"/>
              <a:buChar char="•"/>
            </a:pPr>
            <a:r>
              <a:rPr lang="ru-RU" dirty="0" smtClean="0"/>
              <a:t>Знайте границы своей компетентности – при тяжелой </a:t>
            </a:r>
            <a:r>
              <a:rPr lang="ru-RU" dirty="0" err="1" smtClean="0"/>
              <a:t>коморбидной</a:t>
            </a:r>
            <a:r>
              <a:rPr lang="ru-RU" dirty="0" smtClean="0"/>
              <a:t> патологии (психоз, суицидальный риск) обязательно привлекайте психиатра</a:t>
            </a:r>
          </a:p>
          <a:p>
            <a:pPr marL="400047" indent="-285750">
              <a:buFont typeface="Arial" panose="020B0604020202020204" pitchFamily="34" charset="0"/>
              <a:buChar char="•"/>
            </a:pPr>
            <a:r>
              <a:rPr lang="ru-RU" dirty="0" smtClean="0"/>
              <a:t>Работайте в команде – сотрудничество с врачами, социальными службами и коллегами дает лучший результат, чем одиночная работа</a:t>
            </a:r>
          </a:p>
          <a:p>
            <a:pPr marL="400047" indent="-285750">
              <a:buFont typeface="Arial" panose="020B0604020202020204" pitchFamily="34" charset="0"/>
              <a:buChar char="•"/>
            </a:pPr>
            <a:r>
              <a:rPr lang="ru-RU" dirty="0" smtClean="0"/>
              <a:t>Помните о принципе «кислородной маски в самолете»: специалист, работающий с травмой, сам нуждается в </a:t>
            </a:r>
            <a:r>
              <a:rPr lang="ru-RU" dirty="0" err="1" smtClean="0"/>
              <a:t>супервизии</a:t>
            </a:r>
            <a:r>
              <a:rPr lang="ru-RU" dirty="0" smtClean="0"/>
              <a:t> и поддержке </a:t>
            </a:r>
          </a:p>
          <a:p>
            <a:endParaRPr lang="ru-RU" dirty="0"/>
          </a:p>
        </p:txBody>
      </p:sp>
      <p:sp>
        <p:nvSpPr>
          <p:cNvPr id="4" name="Текст 2"/>
          <p:cNvSpPr txBox="1">
            <a:spLocks/>
          </p:cNvSpPr>
          <p:nvPr/>
        </p:nvSpPr>
        <p:spPr bwMode="auto">
          <a:xfrm>
            <a:off x="4112554" y="973799"/>
            <a:ext cx="3181626" cy="3041153"/>
          </a:xfrm>
          <a:prstGeom prst="rect">
            <a:avLst/>
          </a:prstGeom>
          <a:noFill/>
          <a:ln>
            <a:noFill/>
          </a:ln>
        </p:spPr>
        <p:txBody>
          <a:bodyPr spcFirstLastPara="1" wrap="square" lIns="91425" tIns="91425" rIns="91425" bIns="91425" anchor="t" anchorCtr="0">
            <a:normAutofit fontScale="70000" lnSpcReduction="20000"/>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pPr marL="400047" indent="-285750">
              <a:buFont typeface="Arial" panose="020B0604020202020204" pitchFamily="34" charset="0"/>
              <a:buChar char="•"/>
            </a:pPr>
            <a:r>
              <a:rPr lang="ru-RU" dirty="0" smtClean="0"/>
              <a:t>Системный подход – работа только с ребенком недостаточна, помощь должна включать работу с семьей и ближайшим окружением. Распространенная ошибка родителей (</a:t>
            </a:r>
            <a:r>
              <a:rPr lang="ru-RU" dirty="0" err="1" smtClean="0"/>
              <a:t>гиперопека</a:t>
            </a:r>
            <a:r>
              <a:rPr lang="ru-RU" dirty="0" smtClean="0"/>
              <a:t>, эмоциональное отвержение, </a:t>
            </a:r>
            <a:r>
              <a:rPr lang="ru-RU" dirty="0" err="1" smtClean="0"/>
              <a:t>дистанцирование</a:t>
            </a:r>
            <a:r>
              <a:rPr lang="ru-RU" dirty="0" smtClean="0"/>
              <a:t>) – это часто защитные реакции, а не осознанный выбор. Задача специалистов – мягко помогать родителям осознавать эти паттерны</a:t>
            </a:r>
          </a:p>
          <a:p>
            <a:pPr marL="400047" indent="-285750">
              <a:buFont typeface="Arial" panose="020B0604020202020204" pitchFamily="34" charset="0"/>
              <a:buChar char="•"/>
            </a:pPr>
            <a:r>
              <a:rPr lang="ru-RU" dirty="0" smtClean="0"/>
              <a:t>Система комплексной помощи выстраивается как взаимодополняющая цепочка: от экстренной – к психолого-педагогической поддержке и сопровождению – и далее к специализированной помощи в профильных центрах и службах</a:t>
            </a:r>
          </a:p>
          <a:p>
            <a:endParaRPr lang="ru-RU" dirty="0"/>
          </a:p>
        </p:txBody>
      </p:sp>
      <p:sp>
        <p:nvSpPr>
          <p:cNvPr id="8" name="Текст 2"/>
          <p:cNvSpPr txBox="1">
            <a:spLocks/>
          </p:cNvSpPr>
          <p:nvPr/>
        </p:nvSpPr>
        <p:spPr bwMode="auto">
          <a:xfrm>
            <a:off x="474612" y="4221193"/>
            <a:ext cx="7597333" cy="756745"/>
          </a:xfrm>
          <a:prstGeom prst="rect">
            <a:avLst/>
          </a:prstGeom>
          <a:noFill/>
          <a:ln>
            <a:noFill/>
          </a:ln>
        </p:spPr>
        <p:txBody>
          <a:bodyPr spcFirstLastPara="1" wrap="square" lIns="91425" tIns="91425" rIns="91425" bIns="91425" anchor="t" anchorCtr="0">
            <a:normAutofit fontScale="92500" lnSpcReduction="20000"/>
          </a:bodyPr>
          <a:lstStyle>
            <a:defPPr marR="0" lvl="0" algn="l">
              <a:lnSpc>
                <a:spcPct val="100000"/>
              </a:lnSpc>
              <a:spcBef>
                <a:spcPts val="0"/>
              </a:spcBef>
              <a:spcAft>
                <a:spcPts val="0"/>
              </a:spcAft>
            </a:defPPr>
            <a:lvl1pPr marL="114297" marR="0" lvl="0" indent="0" algn="l">
              <a:lnSpc>
                <a:spcPct val="114999"/>
              </a:lnSpc>
              <a:spcBef>
                <a:spcPts val="0"/>
              </a:spcBef>
              <a:spcAft>
                <a:spcPts val="0"/>
              </a:spcAft>
              <a:buClr>
                <a:schemeClr val="dk2"/>
              </a:buClr>
              <a:buSzPts val="1800"/>
              <a:buFont typeface="Arial"/>
              <a:buNone/>
              <a:defRPr sz="1400" b="0" i="0" u="none" strike="noStrike" cap="none">
                <a:solidFill>
                  <a:schemeClr val="dk2"/>
                </a:solidFill>
                <a:latin typeface="Arial"/>
                <a:ea typeface="Arial"/>
                <a:cs typeface="Arial"/>
              </a:defRPr>
            </a:lvl1pPr>
            <a:lvl2pPr marL="914378" marR="0" lvl="1"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2pPr>
            <a:lvl3pPr marL="1371566" marR="0" lvl="2"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3pPr>
            <a:lvl4pPr marL="1828754" marR="0" lvl="3"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4pPr>
            <a:lvl5pPr marL="2285943" marR="0" lvl="4"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5pPr>
            <a:lvl6pPr marL="2743132" marR="0" lvl="5"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6pPr>
            <a:lvl7pPr marL="3200320" marR="0" lvl="6"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7pPr>
            <a:lvl8pPr marL="3657509" marR="0" lvl="7"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8pPr>
            <a:lvl9pPr marL="4114697" marR="0" lvl="8" indent="-317492" algn="l">
              <a:lnSpc>
                <a:spcPct val="114999"/>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defRPr>
            </a:lvl9pPr>
          </a:lstStyle>
          <a:p>
            <a:r>
              <a:rPr lang="ru-RU" dirty="0" smtClean="0">
                <a:solidFill>
                  <a:srgbClr val="4285F4"/>
                </a:solidFill>
              </a:rPr>
              <a:t>Беседа с травмированным ребенком и его родителями – это создание переходного пространства, в котором ребенок может постепенно восстановить разрушенные связи</a:t>
            </a:r>
          </a:p>
          <a:p>
            <a:r>
              <a:rPr lang="ru-RU" dirty="0" smtClean="0">
                <a:solidFill>
                  <a:srgbClr val="4285F4"/>
                </a:solidFill>
              </a:rPr>
              <a:t>с миром и найти точку опоры в себе</a:t>
            </a:r>
            <a:endParaRPr lang="ru-RU" dirty="0">
              <a:solidFill>
                <a:srgbClr val="4285F4"/>
              </a:solidFill>
            </a:endParaRPr>
          </a:p>
        </p:txBody>
      </p:sp>
    </p:spTree>
    <p:extLst>
      <p:ext uri="{BB962C8B-B14F-4D97-AF65-F5344CB8AC3E}">
        <p14:creationId xmlns:p14="http://schemas.microsoft.com/office/powerpoint/2010/main" val="79789234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2111</TotalTime>
  <Words>1244</Words>
  <Application>Microsoft Office PowerPoint</Application>
  <PresentationFormat>Экран (16:9)</PresentationFormat>
  <Paragraphs>118</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MS Mincho</vt:lpstr>
      <vt:lpstr>Times New Roman</vt:lpstr>
      <vt:lpstr>Wingdings</vt:lpstr>
      <vt:lpstr>Simple Light</vt:lpstr>
      <vt:lpstr>Презентация PowerPoint</vt:lpstr>
      <vt:lpstr>Презентация PowerPoint</vt:lpstr>
      <vt:lpstr>Презентация PowerPoint</vt:lpstr>
      <vt:lpstr>Проявления кризиса </vt:lpstr>
      <vt:lpstr>Взаимодействие с сильными эмоциональными реакциями</vt:lpstr>
      <vt:lpstr>Что не говорить</vt:lpstr>
      <vt:lpstr>Учет нейробиологических последствий травмы</vt:lpstr>
      <vt:lpstr>Для психологов, педагогов и социальных работников</vt:lpstr>
      <vt:lpstr>Восстановительные практики. задачи</vt:lpstr>
      <vt:lpstr>В групповой терапии Необходимо учитывать</vt:lpstr>
      <vt:lpstr>Игровая терапия и арт-терапия</vt:lpstr>
      <vt:lpstr>Памятка для педагогов и психологов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Цветков Илья Алексеевич</dc:creator>
  <cp:lastModifiedBy>Кокорева Ирина Юрьевна</cp:lastModifiedBy>
  <cp:revision>86</cp:revision>
  <cp:lastPrinted>2025-12-05T09:25:59Z</cp:lastPrinted>
  <dcterms:modified xsi:type="dcterms:W3CDTF">2026-10-06T15:58:05Z</dcterms:modified>
</cp:coreProperties>
</file>