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317" r:id="rId3"/>
    <p:sldId id="387" r:id="rId4"/>
    <p:sldId id="377" r:id="rId5"/>
    <p:sldId id="388" r:id="rId6"/>
    <p:sldId id="389" r:id="rId7"/>
    <p:sldId id="282" r:id="rId8"/>
  </p:sldIdLst>
  <p:sldSz cx="9144000" cy="5143500" type="screen16x9"/>
  <p:notesSz cx="9926638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52D5D"/>
    <a:srgbClr val="EF8600"/>
    <a:srgbClr val="031E57"/>
    <a:srgbClr val="415B77"/>
    <a:srgbClr val="031E58"/>
    <a:srgbClr val="85EBFF"/>
    <a:srgbClr val="0093B0"/>
    <a:srgbClr val="767F82"/>
    <a:srgbClr val="4285F4"/>
    <a:srgbClr val="697A9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-420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430170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39" y="3"/>
            <a:ext cx="4301702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5" y="3271841"/>
            <a:ext cx="794099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170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39" y="6456363"/>
            <a:ext cx="4301702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3017520"/>
            <a:ext cx="2129936" cy="212598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62600" y="-1"/>
            <a:ext cx="3581399" cy="5143499"/>
          </a:xfrm>
        </p:spPr>
        <p:txBody>
          <a:bodyPr anchor="ctr"/>
          <a:lstStyle>
            <a:lvl1pPr marL="114300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2068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991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="" xmlns:p14="http://schemas.microsoft.com/office/powerpoint/2010/main" val="414593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=""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=""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=""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=""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=""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964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=""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=""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=""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=""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=""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321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62" r:id="rId2"/>
    <p:sldLayoutId id="2147483665" r:id="rId3"/>
    <p:sldLayoutId id="2147483664" r:id="rId4"/>
    <p:sldLayoutId id="2147483661" r:id="rId5"/>
    <p:sldLayoutId id="2147483666" r:id="rId6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 bwMode="auto">
          <a:xfrm rot="10800000">
            <a:off x="5502467" y="1288"/>
            <a:ext cx="573213" cy="5142212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5540057" y="0"/>
            <a:ext cx="175800" cy="51435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589140" y="1596542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B3B828A-4E25-5D39-C993-30948485D234}"/>
              </a:ext>
            </a:extLst>
          </p:cNvPr>
          <p:cNvSpPr txBox="1"/>
          <p:nvPr/>
        </p:nvSpPr>
        <p:spPr bwMode="auto">
          <a:xfrm>
            <a:off x="597850" y="1548872"/>
            <a:ext cx="47000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000" dirty="0" smtClean="0">
                <a:solidFill>
                  <a:schemeClr val="bg1"/>
                </a:solidFill>
              </a:rPr>
              <a:t>иповые </a:t>
            </a:r>
            <a:r>
              <a:rPr lang="ru-RU" sz="2000" dirty="0" smtClean="0">
                <a:solidFill>
                  <a:schemeClr val="bg1"/>
                </a:solidFill>
              </a:rPr>
              <a:t>сценарии родительских собраний по цифровой безопасности детей. Разработаны </a:t>
            </a:r>
            <a:r>
              <a:rPr lang="ru-RU" sz="2000" dirty="0" smtClean="0">
                <a:solidFill>
                  <a:schemeClr val="bg1"/>
                </a:solidFill>
              </a:rPr>
              <a:t>И</a:t>
            </a:r>
            <a:r>
              <a:rPr lang="ru-RU" sz="2000" dirty="0" smtClean="0">
                <a:solidFill>
                  <a:schemeClr val="bg1"/>
                </a:solidFill>
              </a:rPr>
              <a:t>нститутом </a:t>
            </a:r>
            <a:r>
              <a:rPr lang="ru-RU" sz="2000" dirty="0" smtClean="0">
                <a:solidFill>
                  <a:schemeClr val="bg1"/>
                </a:solidFill>
              </a:rPr>
              <a:t>изучения детства, семьи и </a:t>
            </a:r>
            <a:r>
              <a:rPr lang="ru-RU" sz="2000" dirty="0" smtClean="0">
                <a:solidFill>
                  <a:schemeClr val="bg1"/>
                </a:solidFill>
              </a:rPr>
              <a:t>воспитания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64269" y="242125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517405" y="1011366"/>
            <a:ext cx="3584636" cy="465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AFD1329-F9B8-E6E9-F200-F0376D3AB0F2}"/>
              </a:ext>
            </a:extLst>
          </p:cNvPr>
          <p:cNvSpPr txBox="1"/>
          <p:nvPr/>
        </p:nvSpPr>
        <p:spPr>
          <a:xfrm>
            <a:off x="2516430" y="3512573"/>
            <a:ext cx="2704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Камалова Нина Владимировна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канд.пед.наук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</a:p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доцент, зам. начальника отдела </a:t>
            </a:r>
          </a:p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педагогической </a:t>
            </a:r>
            <a:r>
              <a:rPr lang="ru-RU" dirty="0" err="1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рискологии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/>
          <a:srcRect l="3128" r="3128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152D5D"/>
                </a:solidFill>
              </a:rPr>
              <a:t>Методические пособия</a:t>
            </a:r>
            <a:endParaRPr lang="ru-RU" sz="2400" b="1" dirty="0">
              <a:solidFill>
                <a:srgbClr val="152D5D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1" y="977900"/>
            <a:ext cx="2635250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8475" y="957056"/>
            <a:ext cx="2759075" cy="3402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13440" y="908050"/>
            <a:ext cx="2722560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609470" y="4418112"/>
            <a:ext cx="1462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a typeface="Times New Roman" pitchFamily="18" charset="0"/>
                <a:cs typeface="Segoe UI" pitchFamily="34" charset="0"/>
              </a:rPr>
              <a:t>Сценарий №3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618620" y="4418112"/>
            <a:ext cx="1462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a typeface="Times New Roman" pitchFamily="18" charset="0"/>
                <a:cs typeface="Segoe UI" pitchFamily="34" charset="0"/>
              </a:rPr>
              <a:t>Сценарий №2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99220" y="4380012"/>
            <a:ext cx="1462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a typeface="Times New Roman" pitchFamily="18" charset="0"/>
                <a:cs typeface="Segoe UI" pitchFamily="34" charset="0"/>
              </a:rPr>
              <a:t>Сценарий №1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46866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2124" y="218151"/>
            <a:ext cx="6640826" cy="49783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/>
              <a:t>Родительские собрания по цифровой безопасности, которые реально работают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530350" y="814973"/>
            <a:ext cx="52514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EF8600"/>
                </a:solidFill>
                <a:effectLst/>
                <a:latin typeface="Segoe UI Light" pitchFamily="34" charset="0"/>
                <a:ea typeface="Times New Roman" pitchFamily="18" charset="0"/>
                <a:cs typeface="Segoe UI Light" pitchFamily="34" charset="0"/>
              </a:rPr>
              <a:t>ДАТЬ   РОДИТЕЛЯМ   ИНСТРУМЕНТ   И   АЛГОРИТМ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EF8600"/>
              </a:solidFill>
              <a:effectLst/>
              <a:latin typeface="Segoe UI Light" pitchFamily="34" charset="0"/>
              <a:cs typeface="Segoe UI Light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1224290"/>
            <a:ext cx="779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Сценарий №1 — «Первые шаги в сети: как защитить ребенка в цифровом мире»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(1–4 классы)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42900" y="1735723"/>
            <a:ext cx="825738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Форма подачи: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Проблемная лекция с элементами дискуссии и мини-консультацией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47628" y="2104629"/>
            <a:ext cx="842807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Основные задачи сценария: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Просвещение: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возрастные особенности детей 6–11 лет (доверчивость, любознательность, непонимание анонимности и последствий); современные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интернет-тренды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, игры и приложения; цифровой след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репутационные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риски; схемы вовлечения в противоправную деятельность и манипуляции.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Информирование: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виды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киберугроз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(преследование, манипуляция,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кибербуллинг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, вредоносный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контент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, финансовые риски); статистика; инструменты родительского контроля; источники помощи.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Консультирование: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алгоритмы действий при столкновении ребенка с опасностью; ответы на вопросы; маршрут дальнейшей помощи.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Воспитательные (мотивационные):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доверительные отношения вместо тотальной слежки; ответственное цифровое поведение родителей; семейные правила «цифровой гигиены».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397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2600" y="830590"/>
            <a:ext cx="7226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Сценарий №2 — «Подросток в сети: от диалога к безопасности» (5–9 классы)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Заголовок 10"/>
          <p:cNvSpPr>
            <a:spLocks noGrp="1"/>
          </p:cNvSpPr>
          <p:nvPr>
            <p:ph type="title"/>
          </p:nvPr>
        </p:nvSpPr>
        <p:spPr>
          <a:xfrm>
            <a:off x="474612" y="259329"/>
            <a:ext cx="6568400" cy="430277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/>
              <a:t>Родительские собрания по цифровой безопасности, которые реально работают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65100" y="1081673"/>
            <a:ext cx="88248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Форма подачи: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Проблемная лекция с элементами тренинга и разбора реальных ситуаций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09550" y="1795674"/>
            <a:ext cx="3454400" cy="2123658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Что взять в работу:</a:t>
            </a:r>
          </a:p>
          <a:p>
            <a:pPr lvl="0"/>
            <a:r>
              <a:rPr lang="ru-RU" sz="1200" u="sng" dirty="0" smtClean="0">
                <a:solidFill>
                  <a:schemeClr val="accent1">
                    <a:lumMod val="50000"/>
                  </a:schemeClr>
                </a:solidFill>
              </a:rPr>
              <a:t>Кибербуллинг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в чатах — «исключение из беседы = катастрофа»</a:t>
            </a:r>
          </a:p>
          <a:p>
            <a:pPr lvl="0"/>
            <a:r>
              <a:rPr lang="ru-RU" sz="1200" u="sng" dirty="0" smtClean="0">
                <a:solidFill>
                  <a:schemeClr val="accent1">
                    <a:lumMod val="50000"/>
                  </a:schemeClr>
                </a:solidFill>
              </a:rPr>
              <a:t>Деструктивные группы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и правовые последствия репостов</a:t>
            </a:r>
          </a:p>
          <a:p>
            <a:pPr lvl="0"/>
            <a:r>
              <a:rPr lang="ru-RU" sz="1200" u="sng" dirty="0" smtClean="0">
                <a:solidFill>
                  <a:schemeClr val="accent1">
                    <a:lumMod val="50000"/>
                  </a:schemeClr>
                </a:solidFill>
              </a:rPr>
              <a:t>Дропперство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и «лёгкие деньги»</a:t>
            </a:r>
          </a:p>
          <a:p>
            <a:pPr lvl="0"/>
            <a:r>
              <a:rPr lang="ru-RU" sz="1200" u="sng" dirty="0" smtClean="0">
                <a:solidFill>
                  <a:schemeClr val="accent1">
                    <a:lumMod val="50000"/>
                  </a:schemeClr>
                </a:solidFill>
              </a:rPr>
              <a:t>Онлайн-груминг и шантаж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интимными фото</a:t>
            </a:r>
          </a:p>
          <a:p>
            <a:pPr lvl="0"/>
            <a:r>
              <a:rPr lang="ru-RU" sz="1200" u="sng" dirty="0" smtClean="0">
                <a:solidFill>
                  <a:schemeClr val="accent1">
                    <a:lumMod val="50000"/>
                  </a:schemeClr>
                </a:solidFill>
              </a:rPr>
              <a:t>Практика: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настройки приватности ВКонтакте, двухфакторная аутентификация</a:t>
            </a:r>
          </a:p>
          <a:p>
            <a:r>
              <a:rPr lang="ru-RU" sz="1200" u="sng" dirty="0" smtClean="0">
                <a:solidFill>
                  <a:schemeClr val="accent1">
                    <a:lumMod val="50000"/>
                  </a:schemeClr>
                </a:solidFill>
              </a:rPr>
              <a:t>Алгоритм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</a:rPr>
              <a:t>«Стоп — подумай — спроси»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для подростков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774332" y="1349097"/>
            <a:ext cx="5236317" cy="3600986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Тревожные «звоночки»: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необычное поведение, странные фразы о стране, школе, родителях; необычные символы; скрытие переписки; несвойственная агрессия; подарки от «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онлайн-друга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Практические инструменты родительского контроля: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уровень устройства, уровень приложений, уровень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Wi-Fi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; «Безопасный поиск»; отключение чатов в играх; лимиты экранного времени.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Искусственный интеллект и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нейросети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необходимость учить детей критически относиться к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контенту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, проверять источники, искать подтверждения, задавать вопросы об авторе, смотреть на детали, не переходить по ссылкам.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Правило «Открытого экрана»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и доверие вместо слежки; личный пример родителей; цифровой след семьи; не отбирать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гаджет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как наказание.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Правовой аспект: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Федеральный закон от 29 декабря 2010 года № 436-ФЗ «О защите детей от информации, причиняющей вред их здоровью и развитию».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Горячие линии: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 «Школа доверия» 8-800-707-02-01; Всероссийский детский телефон доверия 8-800-2000-122; «Ребёнок в опасности» 8-800-100-12-60 (#1); «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Травли.NET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 Light" pitchFamily="34" charset="0"/>
              </a:rPr>
              <a:t>» 8-800-500-44-14.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Segoe UI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1216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0"/>
          <p:cNvSpPr>
            <a:spLocks noGrp="1"/>
          </p:cNvSpPr>
          <p:nvPr>
            <p:ph type="title"/>
          </p:nvPr>
        </p:nvSpPr>
        <p:spPr>
          <a:xfrm>
            <a:off x="480962" y="259329"/>
            <a:ext cx="6568400" cy="430277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/>
              <a:t>Родительские собрания по цифровой безопасности, которые реально работают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27000" y="859423"/>
            <a:ext cx="84264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Сценарий №3 — «Цифровая ответственность» (10–11 классы)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600" y="1186190"/>
            <a:ext cx="8629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Segoe UI" pitchFamily="34" charset="0"/>
                <a:cs typeface="Segoe UI" pitchFamily="34" charset="0"/>
              </a:rPr>
              <a:t>Форма подачи: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Segoe UI" pitchFamily="34" charset="0"/>
                <a:cs typeface="Segoe UI" pitchFamily="34" charset="0"/>
              </a:rPr>
              <a:t>Лекция-дискуссия с элементами правового просвещения и разбора кейсов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65100" y="1749307"/>
            <a:ext cx="8572500" cy="160043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Что взять в работу: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Segoe UI" pitchFamily="34" charset="0"/>
              <a:cs typeface="Segoe U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Статьи УК РФ: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клевета (128.1), частная жизнь (137), вымогательство (163), экстремизм (282)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Segoe UI" pitchFamily="34" charset="0"/>
              <a:cs typeface="Segoe U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Цифровой след: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как он влияет на поступление в вуз и трудоустройство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Segoe UI" pitchFamily="34" charset="0"/>
              <a:cs typeface="Segoe U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Финансовые риски: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дропперство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, мошенничество, «лёгкие деньги»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Segoe UI" pitchFamily="34" charset="0"/>
              <a:cs typeface="Segoe U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Практика: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аудит цифрового следа в режиме инкогнито + проверка 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дропперство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Segoe UI" pitchFamily="34" charset="0"/>
              <a:cs typeface="Segoe UI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Памятка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Segoe UI" pitchFamily="34" charset="0"/>
                <a:ea typeface="Times New Roman" pitchFamily="18" charset="0"/>
                <a:cs typeface="Segoe UI" pitchFamily="34" charset="0"/>
              </a:rPr>
              <a:t> «Цифровой кодекс выпускника»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121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60838" y="1065312"/>
            <a:ext cx="36984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Общие преимущества трёх сценариев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Заголовок 10"/>
          <p:cNvSpPr>
            <a:spLocks noGrp="1"/>
          </p:cNvSpPr>
          <p:nvPr>
            <p:ph type="title"/>
          </p:nvPr>
        </p:nvSpPr>
        <p:spPr>
          <a:xfrm>
            <a:off x="487312" y="233929"/>
            <a:ext cx="6568400" cy="430277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 smtClean="0"/>
              <a:t>Родительские собрания по цифровой безопасности, которые реально работают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36550" y="1815525"/>
            <a:ext cx="79756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Кейсы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 — не абстракция, а реальные истории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Готовые фразы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 — родители обучаются говорить с ребёнком так,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 что он слышит и понимает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Практика на месте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 —аудит следа, разбор ситуаций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Памятки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 —с алгоритмами и телефонами помощи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Единый подход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Times New Roman" pitchFamily="18" charset="0"/>
                <a:cs typeface="Segoe UI" pitchFamily="34" charset="0"/>
              </a:rPr>
              <a:t> — для семьи и школы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1216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20028" y="4451828"/>
            <a:ext cx="3600859" cy="424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3089" y="246042"/>
            <a:ext cx="596902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Камалова Нина Владимировна </a:t>
            </a:r>
          </a:p>
          <a:p>
            <a:r>
              <a:rPr lang="ru-RU" sz="2000" dirty="0" err="1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канд.пед.наук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</a:p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доцент, </a:t>
            </a:r>
          </a:p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зам. начальника отдела </a:t>
            </a:r>
          </a:p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педагогической </a:t>
            </a:r>
            <a:r>
              <a:rPr lang="ru-RU" sz="2000" dirty="0" err="1">
                <a:solidFill>
                  <a:schemeClr val="tx2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рискологии</a:t>
            </a:r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chemeClr val="bg1"/>
                </a:solidFill>
              </a:rPr>
              <a:t>Контакты:</a:t>
            </a:r>
          </a:p>
          <a:p>
            <a:r>
              <a:rPr lang="ru-RU" sz="2000" dirty="0">
                <a:solidFill>
                  <a:schemeClr val="bg1"/>
                </a:solidFill>
              </a:rPr>
              <a:t>Москва, ул. Енисейская д.3 к.5, </a:t>
            </a:r>
            <a:r>
              <a:rPr lang="ru-RU" sz="2000" dirty="0" err="1">
                <a:solidFill>
                  <a:schemeClr val="bg1"/>
                </a:solidFill>
              </a:rPr>
              <a:t>каб</a:t>
            </a:r>
            <a:r>
              <a:rPr lang="ru-RU" sz="2000" dirty="0">
                <a:solidFill>
                  <a:schemeClr val="bg1"/>
                </a:solidFill>
              </a:rPr>
              <a:t>. 331</a:t>
            </a:r>
          </a:p>
          <a:p>
            <a:r>
              <a:rPr lang="ru-RU" sz="2000" dirty="0">
                <a:solidFill>
                  <a:schemeClr val="bg1"/>
                </a:solidFill>
              </a:rPr>
              <a:t>Тел.: +7 499 940 10 38, доб. 167 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5055" t="37561" r="5961" b="4644"/>
          <a:stretch/>
        </p:blipFill>
        <p:spPr>
          <a:xfrm>
            <a:off x="723910" y="3145536"/>
            <a:ext cx="1818591" cy="17924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072" y="4407937"/>
            <a:ext cx="3426249" cy="5425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1321142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2899</TotalTime>
  <Words>657</Words>
  <Application>Microsoft Office PowerPoint</Application>
  <PresentationFormat>Экран (16:9)</PresentationFormat>
  <Paragraphs>62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Simple Light</vt:lpstr>
      <vt:lpstr>Слайд 1</vt:lpstr>
      <vt:lpstr>Методические пособия</vt:lpstr>
      <vt:lpstr>Родительские собрания по цифровой безопасности, которые реально работают</vt:lpstr>
      <vt:lpstr>Родительские собрания по цифровой безопасности, которые реально работают</vt:lpstr>
      <vt:lpstr>Родительские собрания по цифровой безопасности, которые реально работают</vt:lpstr>
      <vt:lpstr>Родительские собрания по цифровой безопасности, которые реально работают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kamalova_nv</cp:lastModifiedBy>
  <cp:revision>260</cp:revision>
  <cp:lastPrinted>2025-12-05T09:25:59Z</cp:lastPrinted>
  <dcterms:modified xsi:type="dcterms:W3CDTF">2026-10-07T07:53:07Z</dcterms:modified>
</cp:coreProperties>
</file>