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933" r:id="rId5"/>
    <p:sldId id="935" r:id="rId6"/>
    <p:sldId id="991" r:id="rId7"/>
    <p:sldId id="992" r:id="rId8"/>
    <p:sldId id="948" r:id="rId9"/>
    <p:sldId id="982" r:id="rId10"/>
    <p:sldId id="993" r:id="rId11"/>
    <p:sldId id="994" r:id="rId12"/>
    <p:sldId id="940" r:id="rId13"/>
    <p:sldId id="995" r:id="rId14"/>
    <p:sldId id="996" r:id="rId15"/>
    <p:sldId id="997" r:id="rId16"/>
    <p:sldId id="941" r:id="rId17"/>
    <p:sldId id="945" r:id="rId18"/>
    <p:sldId id="1005" r:id="rId19"/>
    <p:sldId id="998" r:id="rId20"/>
    <p:sldId id="1019" r:id="rId21"/>
    <p:sldId id="1006" r:id="rId22"/>
    <p:sldId id="1020" r:id="rId23"/>
    <p:sldId id="1007" r:id="rId24"/>
    <p:sldId id="1021" r:id="rId25"/>
    <p:sldId id="1008" r:id="rId26"/>
    <p:sldId id="1022" r:id="rId27"/>
    <p:sldId id="1004" r:id="rId28"/>
    <p:sldId id="1018" r:id="rId29"/>
    <p:sldId id="1017" r:id="rId30"/>
    <p:sldId id="1010" r:id="rId31"/>
    <p:sldId id="1011" r:id="rId32"/>
    <p:sldId id="1012" r:id="rId33"/>
    <p:sldId id="1002" r:id="rId34"/>
    <p:sldId id="1009" r:id="rId35"/>
    <p:sldId id="1023" r:id="rId36"/>
    <p:sldId id="1013" r:id="rId37"/>
    <p:sldId id="1014" r:id="rId38"/>
    <p:sldId id="1015" r:id="rId39"/>
    <p:sldId id="1016" r:id="rId40"/>
    <p:sldId id="999" r:id="rId41"/>
    <p:sldId id="926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A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97" autoAdjust="0"/>
  </p:normalViewPr>
  <p:slideViewPr>
    <p:cSldViewPr snapToGrid="0">
      <p:cViewPr varScale="1">
        <p:scale>
          <a:sx n="76" d="100"/>
          <a:sy n="76" d="100"/>
        </p:scale>
        <p:origin x="30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337191-DE83-88D2-159E-224F808E6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0A2FAE-5A54-04BD-2C46-E1706E156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2C3005-7564-5BC5-92DA-9D8874E9E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F45980-418C-44DD-5277-6B9B8B561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151F4A-05EF-21B1-4FA8-04D60D61B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786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312782-783E-E3C9-0AE8-DE851AFA1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95D2B5-9B26-A9C4-B3B0-093C725CB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0493B-D75B-4779-8CC3-F2DE7F9C3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8E3BD-F5F0-E02D-AE25-6B61D201D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288318-E0F5-D0CF-C6E0-BF65FF4C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33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CEC77-0C52-4E64-A5B4-3CCD85E1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4DD708-A9E6-61CD-DABE-EABD1E07C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572E31-BC02-46BD-7A12-02C708898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7E4FB3-403B-4A4D-7A43-F063D726C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728409-7BE5-9876-7401-B51E9960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67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D3E7B-368F-8F59-7976-ACE003B6F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D9D5AF-1277-96F3-5163-62835F9EB0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165935-BF93-3F87-7705-045A6554F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B5E5CE-5907-4617-2709-2DEAEB07E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2CF0A3-7634-C0A1-7E8D-847A551DF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B26353-C877-C393-D939-630EA621E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59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A3F42-E4A2-4604-88C5-49307D332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E2B27D-ABBA-DDE1-630D-D6E09074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1073E69-A331-E801-A2B8-F49598B9F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E4AC408-B743-323D-7EF9-3440A4EC9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EE96280-0F75-5FF7-06AB-917B82E63E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9D19672-3A4A-576A-0D3D-419984645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48D8590-670F-58C5-8281-2298A46C9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E177CE1-F2FC-7FED-670B-381AF5491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270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8D6D7-1B75-68A8-3FBA-5182ECCD2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612E0BD-3BD7-5132-4BB4-22A065D1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974C27-8F0C-5D34-5FE5-2DECC41C4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2C727C-4888-E014-9746-05BD3CBC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3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06F5FE-7B24-3ECE-DDB0-0FEBD654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B9FD859-7E4B-58D6-C9D8-1E1F60675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47EAD9-E93E-94D8-F461-076BAF60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844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5C89F-1882-AEA1-9AA0-1C3B499B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05183D-E04D-2B0C-AA30-C30AD6687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B9937C-0A02-66D1-49BF-BDBB7EA99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85A569-0BEA-43C0-F41E-1FA5DFAF8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039CD6-2B5B-3440-66E8-C5DF9DB21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ED247C-05B5-6BD4-4309-FE44BE499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41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6963A9-4F4E-5DE5-598B-3FDF050F1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411D3CA-7608-B917-696F-2AD029471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FDC0FD6-6B83-CDEA-F816-6930F7396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A55416-57A6-1E18-E68B-72CA3965A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63EA51-6FD5-2FBB-FA57-D2C503687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DD38B7-86B6-56AC-469E-78D64D17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3252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F0512-B86E-EBD6-C9E0-2AE9B6A37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99C749-41AE-2722-51E4-088C52E79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ECEBEA-B1BF-3603-5A84-3A3374858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8040AF-189A-5C17-D7A1-AF512DDE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FBD95C-C10B-EA29-C202-FC3A13972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178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55BB1B4-83DA-EA1B-9257-493B6B38E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E9413F4-6B54-4035-35E1-61C1839AD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90E3A1-E9DD-E46C-F7D6-09E6B6C0C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CDDAE2-93C6-BDA9-E83A-C7ECA4918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EFD93-D381-5195-2FBF-6DDC61887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028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74551064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CC116CF-C359-0344-A999-AE9F54D6B3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790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01E56-759F-C84B-846F-519739042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CD6582-C179-F165-129E-34223E096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8B5E9E-732D-303B-B137-EECF5B460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632CA4-CEBF-43A6-ACBB-C2D026FF6F5E}" type="datetimeFigureOut">
              <a:rPr lang="ru-RU" smtClean="0"/>
              <a:t>06.10.2026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C59871-B5D6-70DB-AFC7-F22D9E011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FC05F2-D6B4-E78A-CC0D-CAFD0B3C19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42D89F-FBF9-4729-8AE2-61CC0F41CC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66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5" Type="http://schemas.openxmlformats.org/officeDocument/2006/relationships/image" Target="../media/image13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-test.org/ru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021E43-E04D-5598-7024-BDAF047B4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 fontScale="90000"/>
          </a:bodyPr>
          <a:lstStyle/>
          <a:p>
            <a:r>
              <a:rPr lang="ru-RU" sz="7200" dirty="0"/>
              <a:t>Управление командой в эпоху турбулентности и постоянных изменений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FEB0F9-B243-E311-01A9-6C47F9F6F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r>
              <a:rPr lang="ru-RU" dirty="0"/>
              <a:t>Тренинг «Лидерство»</a:t>
            </a:r>
          </a:p>
        </p:txBody>
      </p:sp>
      <p:cxnSp>
        <p:nvCxnSpPr>
          <p:cNvPr id="21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09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C2153-3F2D-A889-0F46-A593A829F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ru-RU" sz="3600" dirty="0"/>
              <a:t>Никита Сергеев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4A2F3B6F-700A-08F1-8B43-DA51C62F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5370547" cy="3677123"/>
          </a:xfrm>
        </p:spPr>
        <p:txBody>
          <a:bodyPr anchor="ctr">
            <a:normAutofit/>
          </a:bodyPr>
          <a:lstStyle/>
          <a:p>
            <a:r>
              <a:rPr lang="ru-RU" sz="1800" dirty="0"/>
              <a:t>Бизнес-тренер (стаж 15 лет)</a:t>
            </a:r>
          </a:p>
          <a:p>
            <a:r>
              <a:rPr lang="ru-RU" sz="1800" dirty="0"/>
              <a:t>Психолог </a:t>
            </a:r>
          </a:p>
          <a:p>
            <a:r>
              <a:rPr lang="ru-RU" sz="1800" dirty="0"/>
              <a:t>Ведущий стратегических / командных сессий</a:t>
            </a:r>
          </a:p>
          <a:p>
            <a:r>
              <a:rPr lang="ru-RU" sz="1800" dirty="0"/>
              <a:t>Куратор и преподаватель национального проекта «Лидеры Производительности»</a:t>
            </a:r>
          </a:p>
          <a:p>
            <a:r>
              <a:rPr lang="ru-RU" sz="1800" dirty="0"/>
              <a:t>Преподаватель в РШУ, ВШЭ, РАНХиГС, МГУТУ</a:t>
            </a:r>
          </a:p>
          <a:p>
            <a:r>
              <a:rPr lang="ru-RU" sz="1800" dirty="0"/>
              <a:t>Управленческий стаж: 8 лет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6B6F6AD-BD38-59E9-CABC-217187C24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" r="868"/>
          <a:stretch/>
        </p:blipFill>
        <p:spPr>
          <a:xfrm>
            <a:off x="7031160" y="901032"/>
            <a:ext cx="4021918" cy="5116220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38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C2153-3F2D-A889-0F46-A593A829F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ru-RU" sz="5400" dirty="0"/>
              <a:t>Содержание тренинга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90E1F0-D3FB-DFF8-AD22-F8D8DA389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ru-RU" sz="2400" dirty="0"/>
              <a:t>Зачем эмоциональный интеллект руководителю</a:t>
            </a:r>
          </a:p>
          <a:p>
            <a:r>
              <a:rPr lang="ru-RU" sz="2400" dirty="0"/>
              <a:t>Считываем психотип собеседника</a:t>
            </a:r>
          </a:p>
          <a:p>
            <a:r>
              <a:rPr lang="ru-RU" sz="2400" dirty="0"/>
              <a:t>Оказываем влияние на других</a:t>
            </a:r>
          </a:p>
        </p:txBody>
      </p:sp>
    </p:spTree>
    <p:extLst>
      <p:ext uri="{BB962C8B-B14F-4D97-AF65-F5344CB8AC3E}">
        <p14:creationId xmlns:p14="http://schemas.microsoft.com/office/powerpoint/2010/main" val="215794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8BFC8-F4D1-01B5-ED66-EE1C0B93E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2A360BD-9799-CD52-B79A-F53F3D556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000" dirty="0"/>
              <a:t>Вопрос </a:t>
            </a:r>
            <a:r>
              <a:rPr lang="en-US" sz="4000" dirty="0"/>
              <a:t> </a:t>
            </a:r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4333423-AE8E-2B0C-DBF9-17826F846A7A}"/>
              </a:ext>
            </a:extLst>
          </p:cNvPr>
          <p:cNvSpPr txBox="1">
            <a:spLocks/>
          </p:cNvSpPr>
          <p:nvPr/>
        </p:nvSpPr>
        <p:spPr>
          <a:xfrm>
            <a:off x="590719" y="2330505"/>
            <a:ext cx="4976068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Что влияет на Ваше состояние и на состояние Вашей команды?</a:t>
            </a:r>
            <a:endParaRPr lang="en-US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506" name="Picture 2" descr="Picture background">
            <a:extLst>
              <a:ext uri="{FF2B5EF4-FFF2-40B4-BE49-F238E27FC236}">
                <a16:creationId xmlns:a16="http://schemas.microsoft.com/office/drawing/2014/main" id="{D3BD557A-F611-6111-D21E-879C0D8E7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89"/>
          <a:stretch/>
        </p:blipFill>
        <p:spPr bwMode="auto">
          <a:xfrm>
            <a:off x="5627850" y="504970"/>
            <a:ext cx="6102831" cy="583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98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513853"/>
            <a:ext cx="4560584" cy="147039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4000" dirty="0"/>
              <a:t>Что такое эмоциональный интеллект (</a:t>
            </a:r>
            <a:r>
              <a:rPr lang="en-US" sz="4000" dirty="0"/>
              <a:t>EQ</a:t>
            </a:r>
            <a:r>
              <a:rPr lang="ru-RU" sz="4000" dirty="0"/>
              <a:t>)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4990803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Лучше </a:t>
            </a:r>
            <a:r>
              <a:rPr lang="ru-RU" sz="2000" b="1" dirty="0">
                <a:latin typeface="+mn-lt"/>
                <a:ea typeface="+mn-ea"/>
                <a:cs typeface="+mn-cs"/>
              </a:rPr>
              <a:t>понимаю себя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Умею </a:t>
            </a:r>
            <a:r>
              <a:rPr lang="ru-RU" sz="2000" b="1" dirty="0">
                <a:latin typeface="+mn-lt"/>
                <a:ea typeface="+mn-ea"/>
                <a:cs typeface="+mn-cs"/>
              </a:rPr>
              <a:t>настроить себя </a:t>
            </a:r>
            <a:r>
              <a:rPr lang="ru-RU" sz="2000" dirty="0">
                <a:latin typeface="+mn-lt"/>
                <a:ea typeface="+mn-ea"/>
                <a:cs typeface="+mn-cs"/>
              </a:rPr>
              <a:t>в разных обстоятельствах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Лучше</a:t>
            </a:r>
            <a:r>
              <a:rPr lang="ru-RU" sz="2000" b="1" dirty="0">
                <a:latin typeface="+mn-lt"/>
                <a:ea typeface="+mn-ea"/>
                <a:cs typeface="+mn-cs"/>
              </a:rPr>
              <a:t> понимаю состояние собеседника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Умею</a:t>
            </a:r>
            <a:r>
              <a:rPr lang="ru-RU" sz="2000" b="1" dirty="0">
                <a:latin typeface="+mn-lt"/>
                <a:ea typeface="+mn-ea"/>
                <a:cs typeface="+mn-cs"/>
              </a:rPr>
              <a:t> влиять на других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Рисунок 5" descr="Изображение выглядит как текст, снимок экрана, логотип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6390A75-DAC8-A132-B122-0B4CB4BB5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89" y="513955"/>
            <a:ext cx="5830192" cy="58301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168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4000" dirty="0"/>
              <a:t>Зачем </a:t>
            </a:r>
            <a:r>
              <a:rPr lang="en-US" sz="4000" dirty="0"/>
              <a:t>EQ</a:t>
            </a:r>
            <a:r>
              <a:rPr lang="ru-RU" sz="4000" dirty="0"/>
              <a:t> руководителю 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4990803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Помогает быстро </a:t>
            </a:r>
            <a:r>
              <a:rPr lang="ru-RU" sz="2000" b="1" dirty="0">
                <a:latin typeface="+mn-lt"/>
                <a:ea typeface="+mn-ea"/>
                <a:cs typeface="+mn-cs"/>
              </a:rPr>
              <a:t>принимать взвешенные</a:t>
            </a:r>
            <a:r>
              <a:rPr lang="ru-RU" sz="2000" dirty="0">
                <a:latin typeface="+mn-lt"/>
                <a:ea typeface="+mn-ea"/>
                <a:cs typeface="+mn-cs"/>
              </a:rPr>
              <a:t> решения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Способствует созданию </a:t>
            </a:r>
            <a:r>
              <a:rPr lang="ru-RU" sz="2000" b="1" dirty="0">
                <a:latin typeface="+mn-lt"/>
                <a:ea typeface="+mn-ea"/>
                <a:cs typeface="+mn-cs"/>
              </a:rPr>
              <a:t>доверительных отношений </a:t>
            </a:r>
            <a:r>
              <a:rPr lang="ru-RU" sz="2000" dirty="0">
                <a:latin typeface="+mn-lt"/>
                <a:ea typeface="+mn-ea"/>
                <a:cs typeface="+mn-cs"/>
              </a:rPr>
              <a:t> в команде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dirty="0">
                <a:latin typeface="+mn-lt"/>
                <a:ea typeface="+mn-ea"/>
                <a:cs typeface="+mn-cs"/>
              </a:rPr>
              <a:t>Улучшает коммуникацию внутри команды и вовне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Способствует</a:t>
            </a:r>
            <a:r>
              <a:rPr lang="ru-RU" sz="2000" b="1" dirty="0">
                <a:latin typeface="+mn-lt"/>
                <a:ea typeface="+mn-ea"/>
                <a:cs typeface="+mn-cs"/>
              </a:rPr>
              <a:t> повышению стрессоустойчивости </a:t>
            </a:r>
            <a:r>
              <a:rPr lang="ru-RU" sz="2000" dirty="0">
                <a:latin typeface="+mn-lt"/>
                <a:ea typeface="+mn-ea"/>
                <a:cs typeface="+mn-cs"/>
              </a:rPr>
              <a:t>руководителя</a:t>
            </a: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D6822B-7148-B80B-AF4C-0A2495C49D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80" r="13016"/>
          <a:stretch/>
        </p:blipFill>
        <p:spPr>
          <a:xfrm>
            <a:off x="5687741" y="994787"/>
            <a:ext cx="6007436" cy="53539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972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9" y="343714"/>
            <a:ext cx="6625157" cy="8017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Наши эмоции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884845-A9D8-1BAA-3063-0940049CA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9" t="6241" r="6399" b="8956"/>
          <a:stretch/>
        </p:blipFill>
        <p:spPr bwMode="auto">
          <a:xfrm>
            <a:off x="3542768" y="-1"/>
            <a:ext cx="8876995" cy="6858001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766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9" y="856180"/>
            <a:ext cx="6625157" cy="11280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4000" b="1" dirty="0"/>
              <a:t>Практика</a:t>
            </a:r>
            <a:r>
              <a:rPr lang="ru-RU" sz="4000" dirty="0"/>
              <a:t>: определение состояния соседа справа / слева</a:t>
            </a:r>
            <a:endParaRPr lang="en-US" sz="4000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7145811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Определяем </a:t>
            </a:r>
            <a:r>
              <a:rPr lang="ru-RU" sz="2000" b="1" dirty="0">
                <a:latin typeface="+mn-lt"/>
                <a:ea typeface="+mn-ea"/>
                <a:cs typeface="+mn-cs"/>
              </a:rPr>
              <a:t>собственное состояние</a:t>
            </a:r>
            <a:r>
              <a:rPr lang="ru-RU" sz="2000" dirty="0">
                <a:latin typeface="+mn-lt"/>
                <a:ea typeface="+mn-ea"/>
                <a:cs typeface="+mn-cs"/>
              </a:rPr>
              <a:t> («я – спокоен / волнуюсь / в тревоге / ничего не хочу / мне интересно и т.д.)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Поворачиваемся к соседу справа и задаем вопросы: «Как дела?», «Как настроение?»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Анализируем ответы, эмоции, мимику, голос – и определяем его состояние.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Делимся своими наблюдениями.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Сравниваем с ответом соседа (где «попали», где «промахнулись»).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Меняемся ролями.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dirty="0"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D873C87-6CE8-9AC9-AA17-00F443290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3" r="20639"/>
          <a:stretch/>
        </p:blipFill>
        <p:spPr bwMode="auto">
          <a:xfrm>
            <a:off x="7655856" y="1065126"/>
            <a:ext cx="4376803" cy="538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110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92C4922-BCF3-451B-E34F-95C5C2B13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4" y="567918"/>
            <a:ext cx="9170750" cy="1320800"/>
          </a:xfrm>
        </p:spPr>
        <p:txBody>
          <a:bodyPr>
            <a:normAutofit/>
          </a:bodyPr>
          <a:lstStyle/>
          <a:p>
            <a:r>
              <a:rPr lang="ru-RU" dirty="0"/>
              <a:t>Внутренние факторы, влияющие на наше состояние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785608-BEF1-4990-E02B-174EED4492E1}"/>
              </a:ext>
            </a:extLst>
          </p:cNvPr>
          <p:cNvSpPr txBox="1"/>
          <p:nvPr/>
        </p:nvSpPr>
        <p:spPr>
          <a:xfrm>
            <a:off x="670832" y="2269935"/>
            <a:ext cx="11020425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Гормональный фон (уровень кортизола, серотонина, дофамина, адреналина, тиреоидных гормонов и др.)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Состояние здоровья (наличие острых или хронических заболеваний, болевой синдром)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Психические особенности (темперамент, характер, уровень тревожности, эмоциональная устойчивость)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Когнитивные установки (убеждения, самооценка, стиль мышления, интерпретация событий)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Уровень энергии и усталости (качество сна, циркадные ритмы, степень восстановления)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Физическая активность (тонус мышц, состояние сердечно-сосудистой системы)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Биоритмы (индивидуальные колебания активности, сезонные влияния)</a:t>
            </a:r>
          </a:p>
        </p:txBody>
      </p:sp>
    </p:spTree>
    <p:extLst>
      <p:ext uri="{BB962C8B-B14F-4D97-AF65-F5344CB8AC3E}">
        <p14:creationId xmlns:p14="http://schemas.microsoft.com/office/powerpoint/2010/main" val="2066791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" y="343713"/>
            <a:ext cx="4702629" cy="23693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Как повышать энергию и удовольствие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6DCD9B-AFD3-A5A4-BFE9-13C4C9F6BC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7" t="2707" r="2155" b="3340"/>
          <a:stretch/>
        </p:blipFill>
        <p:spPr bwMode="auto">
          <a:xfrm>
            <a:off x="4171378" y="0"/>
            <a:ext cx="802062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F700B7-DB18-5E3B-4B2A-380E94FCE4B4}"/>
              </a:ext>
            </a:extLst>
          </p:cNvPr>
          <p:cNvSpPr/>
          <p:nvPr/>
        </p:nvSpPr>
        <p:spPr>
          <a:xfrm>
            <a:off x="5566787" y="3429001"/>
            <a:ext cx="2434213" cy="2071740"/>
          </a:xfrm>
          <a:prstGeom prst="rect">
            <a:avLst/>
          </a:prstGeom>
          <a:solidFill>
            <a:srgbClr val="808080"/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5E351BA-BC07-68AC-7D44-E8C026025BD2}"/>
              </a:ext>
            </a:extLst>
          </p:cNvPr>
          <p:cNvSpPr/>
          <p:nvPr/>
        </p:nvSpPr>
        <p:spPr>
          <a:xfrm>
            <a:off x="6096000" y="472273"/>
            <a:ext cx="1552575" cy="2513867"/>
          </a:xfrm>
          <a:prstGeom prst="rect">
            <a:avLst/>
          </a:prstGeom>
          <a:solidFill>
            <a:srgbClr val="F7A55C"/>
          </a:solidFill>
          <a:ln>
            <a:solidFill>
              <a:srgbClr val="F7A5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992A38-E26D-C33D-927B-1BEFA5B9988E}"/>
              </a:ext>
            </a:extLst>
          </p:cNvPr>
          <p:cNvSpPr/>
          <p:nvPr/>
        </p:nvSpPr>
        <p:spPr>
          <a:xfrm>
            <a:off x="8677275" y="472273"/>
            <a:ext cx="1704975" cy="2513867"/>
          </a:xfrm>
          <a:prstGeom prst="rect">
            <a:avLst/>
          </a:prstGeom>
          <a:solidFill>
            <a:srgbClr val="ED6F23"/>
          </a:solidFill>
          <a:ln>
            <a:solidFill>
              <a:srgbClr val="F17D33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126B77D-D775-3398-EC93-9B5D055449BD}"/>
              </a:ext>
            </a:extLst>
          </p:cNvPr>
          <p:cNvSpPr/>
          <p:nvPr/>
        </p:nvSpPr>
        <p:spPr>
          <a:xfrm>
            <a:off x="9191625" y="2049865"/>
            <a:ext cx="1704975" cy="522513"/>
          </a:xfrm>
          <a:prstGeom prst="rect">
            <a:avLst/>
          </a:prstGeom>
          <a:solidFill>
            <a:srgbClr val="ED6F23"/>
          </a:solidFill>
          <a:ln>
            <a:solidFill>
              <a:srgbClr val="F17D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16558E5-80FF-455C-E9A3-8B91211CDBF6}"/>
              </a:ext>
            </a:extLst>
          </p:cNvPr>
          <p:cNvSpPr/>
          <p:nvPr/>
        </p:nvSpPr>
        <p:spPr>
          <a:xfrm>
            <a:off x="8571243" y="3458413"/>
            <a:ext cx="2019719" cy="2042327"/>
          </a:xfrm>
          <a:prstGeom prst="rect">
            <a:avLst/>
          </a:prstGeom>
          <a:solidFill>
            <a:srgbClr val="A4A4A4"/>
          </a:solidFill>
          <a:ln>
            <a:solidFill>
              <a:srgbClr val="A4A4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108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" y="343713"/>
            <a:ext cx="4702629" cy="23693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Как повышать энергию и удовольствие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6DCD9B-AFD3-A5A4-BFE9-13C4C9F6BC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7" t="2707" r="2155" b="3340"/>
          <a:stretch/>
        </p:blipFill>
        <p:spPr bwMode="auto">
          <a:xfrm>
            <a:off x="4171378" y="0"/>
            <a:ext cx="802062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497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509570"/>
            <a:ext cx="5183614" cy="14746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000" dirty="0"/>
              <a:t>Что нас заряжает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5526468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Что </a:t>
            </a:r>
            <a:r>
              <a:rPr lang="ru-RU" sz="2000" b="1" dirty="0">
                <a:latin typeface="+mn-lt"/>
                <a:ea typeface="+mn-ea"/>
                <a:cs typeface="+mn-cs"/>
              </a:rPr>
              <a:t>умеем</a:t>
            </a:r>
            <a:r>
              <a:rPr lang="ru-RU" sz="2000" dirty="0">
                <a:latin typeface="+mn-lt"/>
                <a:ea typeface="+mn-ea"/>
                <a:cs typeface="+mn-cs"/>
              </a:rPr>
              <a:t> делать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Что </a:t>
            </a:r>
            <a:r>
              <a:rPr lang="ru-RU" sz="2000" b="1" dirty="0">
                <a:latin typeface="+mn-lt"/>
                <a:ea typeface="+mn-ea"/>
                <a:cs typeface="+mn-cs"/>
              </a:rPr>
              <a:t>привыкли</a:t>
            </a:r>
            <a:r>
              <a:rPr lang="ru-RU" sz="2000" dirty="0">
                <a:latin typeface="+mn-lt"/>
                <a:ea typeface="+mn-ea"/>
                <a:cs typeface="+mn-cs"/>
              </a:rPr>
              <a:t> делать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Что </a:t>
            </a:r>
            <a:r>
              <a:rPr lang="ru-RU" sz="2000" b="1" dirty="0">
                <a:latin typeface="+mn-lt"/>
                <a:ea typeface="+mn-ea"/>
                <a:cs typeface="+mn-cs"/>
              </a:rPr>
              <a:t>мотивирует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Где видим </a:t>
            </a:r>
            <a:r>
              <a:rPr lang="ru-RU" sz="2000" b="1" dirty="0">
                <a:latin typeface="+mn-lt"/>
                <a:ea typeface="+mn-ea"/>
                <a:cs typeface="+mn-cs"/>
              </a:rPr>
              <a:t>результат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Что </a:t>
            </a:r>
            <a:r>
              <a:rPr lang="ru-RU" sz="2000" b="1" dirty="0">
                <a:latin typeface="+mn-lt"/>
                <a:ea typeface="+mn-ea"/>
                <a:cs typeface="+mn-cs"/>
              </a:rPr>
              <a:t>влияет</a:t>
            </a:r>
            <a:r>
              <a:rPr lang="ru-RU" sz="2000" dirty="0">
                <a:latin typeface="+mn-lt"/>
                <a:ea typeface="+mn-ea"/>
                <a:cs typeface="+mn-cs"/>
              </a:rPr>
              <a:t> на уровень благосостояния</a:t>
            </a: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386" name="Picture 2" descr="Picture background">
            <a:extLst>
              <a:ext uri="{FF2B5EF4-FFF2-40B4-BE49-F238E27FC236}">
                <a16:creationId xmlns:a16="http://schemas.microsoft.com/office/drawing/2014/main" id="{18F6E83F-4541-D583-B1B8-072BCC402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2" r="17057"/>
          <a:stretch/>
        </p:blipFill>
        <p:spPr bwMode="auto">
          <a:xfrm>
            <a:off x="5698723" y="509570"/>
            <a:ext cx="6009366" cy="584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873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92C4922-BCF3-451B-E34F-95C5C2B13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060" y="466344"/>
            <a:ext cx="9170750" cy="1320800"/>
          </a:xfrm>
        </p:spPr>
        <p:txBody>
          <a:bodyPr>
            <a:normAutofit/>
          </a:bodyPr>
          <a:lstStyle/>
          <a:p>
            <a:r>
              <a:rPr lang="ru-RU" dirty="0"/>
              <a:t>Стресс и напряжение не победить без физики: позы силы</a:t>
            </a:r>
          </a:p>
        </p:txBody>
      </p:sp>
      <p:pic>
        <p:nvPicPr>
          <p:cNvPr id="17412" name="Picture 4" descr="Picture background">
            <a:extLst>
              <a:ext uri="{FF2B5EF4-FFF2-40B4-BE49-F238E27FC236}">
                <a16:creationId xmlns:a16="http://schemas.microsoft.com/office/drawing/2014/main" id="{306F070D-17A6-DE9B-549F-18A43FE1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31" y="3972187"/>
            <a:ext cx="2997829" cy="264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Picture background">
            <a:extLst>
              <a:ext uri="{FF2B5EF4-FFF2-40B4-BE49-F238E27FC236}">
                <a16:creationId xmlns:a16="http://schemas.microsoft.com/office/drawing/2014/main" id="{494666F3-EF42-0395-1A39-27410D2FB6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05"/>
          <a:stretch/>
        </p:blipFill>
        <p:spPr bwMode="auto">
          <a:xfrm>
            <a:off x="607831" y="1787145"/>
            <a:ext cx="2974850" cy="21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Picture background">
            <a:extLst>
              <a:ext uri="{FF2B5EF4-FFF2-40B4-BE49-F238E27FC236}">
                <a16:creationId xmlns:a16="http://schemas.microsoft.com/office/drawing/2014/main" id="{AC582EBF-BA09-37F9-78E6-9FEFE4BCB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681" y="2492948"/>
            <a:ext cx="3357508" cy="296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Picture background">
            <a:extLst>
              <a:ext uri="{FF2B5EF4-FFF2-40B4-BE49-F238E27FC236}">
                <a16:creationId xmlns:a16="http://schemas.microsoft.com/office/drawing/2014/main" id="{815D6D21-B808-2963-7301-82B074F5F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091" y="1360795"/>
            <a:ext cx="4675381" cy="334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Picture background">
            <a:extLst>
              <a:ext uri="{FF2B5EF4-FFF2-40B4-BE49-F238E27FC236}">
                <a16:creationId xmlns:a16="http://schemas.microsoft.com/office/drawing/2014/main" id="{367CDD5F-45C7-CCB6-F569-41A4221A4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112" y="4350936"/>
            <a:ext cx="4698360" cy="234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519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9" y="856180"/>
            <a:ext cx="6625157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000" b="1" dirty="0"/>
              <a:t>Практика</a:t>
            </a:r>
            <a:r>
              <a:rPr lang="ru-RU" sz="4000" dirty="0"/>
              <a:t>: поза силы</a:t>
            </a:r>
            <a:endParaRPr lang="en-US" sz="4000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7145811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Выберите себе одну позу силы (лучше –стоя!)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Пробудьте в ней – 1 минуту (в идеале – 3)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Сравните состояние «до» и «после» 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Изображение выглядит как Шрифт, типограф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0589E8C-FDB9-D85D-5490-09C4BCB76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8287"/>
            <a:ext cx="3391318" cy="979714"/>
          </a:xfrm>
          <a:prstGeom prst="rect">
            <a:avLst/>
          </a:prstGeom>
        </p:spPr>
      </p:pic>
      <p:pic>
        <p:nvPicPr>
          <p:cNvPr id="6" name="Picture 8" descr="Picture background">
            <a:extLst>
              <a:ext uri="{FF2B5EF4-FFF2-40B4-BE49-F238E27FC236}">
                <a16:creationId xmlns:a16="http://schemas.microsoft.com/office/drawing/2014/main" id="{FF22D1B2-67D2-7A2E-657C-E1C67BE704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63" b="19205"/>
          <a:stretch/>
        </p:blipFill>
        <p:spPr bwMode="auto">
          <a:xfrm>
            <a:off x="6647900" y="1360795"/>
            <a:ext cx="2723936" cy="405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Picture background">
            <a:extLst>
              <a:ext uri="{FF2B5EF4-FFF2-40B4-BE49-F238E27FC236}">
                <a16:creationId xmlns:a16="http://schemas.microsoft.com/office/drawing/2014/main" id="{70774706-63BF-1DF4-5DC4-25D3A748E6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6"/>
          <a:stretch/>
        </p:blipFill>
        <p:spPr bwMode="auto">
          <a:xfrm>
            <a:off x="9371836" y="1360795"/>
            <a:ext cx="2820164" cy="405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464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C2153-3F2D-A889-0F46-A593A829F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ru-RU" sz="5400" dirty="0"/>
              <a:t>Содержание тренинга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90E1F0-D3FB-DFF8-AD22-F8D8DA389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Зачем эмоциональный интеллект руководителю</a:t>
            </a:r>
          </a:p>
          <a:p>
            <a:r>
              <a:rPr lang="ru-RU" sz="2400" dirty="0"/>
              <a:t>Считываем состояние собеседника</a:t>
            </a:r>
          </a:p>
          <a:p>
            <a:r>
              <a:rPr lang="ru-RU" sz="2400" dirty="0"/>
              <a:t>Оказываем влияние на других</a:t>
            </a:r>
          </a:p>
        </p:txBody>
      </p:sp>
    </p:spTree>
    <p:extLst>
      <p:ext uri="{BB962C8B-B14F-4D97-AF65-F5344CB8AC3E}">
        <p14:creationId xmlns:p14="http://schemas.microsoft.com/office/powerpoint/2010/main" val="2261468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4000" dirty="0"/>
              <a:t>Потребности и мотивация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4990803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Признание 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Спокойствие и безопасность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Власть 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Уважение 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Сопричастность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Статус и престиж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Достижения </a:t>
            </a: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E46511D1-D929-DC93-84D7-5E65A58FA7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r="13809"/>
          <a:stretch/>
        </p:blipFill>
        <p:spPr bwMode="auto">
          <a:xfrm>
            <a:off x="5651894" y="1984249"/>
            <a:ext cx="6043282" cy="409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289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Рисунок 3" descr="Изображение выглядит как человек, Человеческое лицо, одежда, палец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7A09CF9-DDAD-D9A6-7BEE-43532CB20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" t="3018" r="13107"/>
          <a:stretch/>
        </p:blipFill>
        <p:spPr>
          <a:xfrm>
            <a:off x="6420921" y="2246860"/>
            <a:ext cx="5270336" cy="4144796"/>
          </a:xfrm>
          <a:prstGeom prst="rect">
            <a:avLst/>
          </a:prstGeom>
        </p:spPr>
      </p:pic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92629" y="558897"/>
            <a:ext cx="6330220" cy="1065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Что означают негативные сигналы от собеседника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DDE0BA-1DA8-C566-253A-552A4A68A14E}"/>
              </a:ext>
            </a:extLst>
          </p:cNvPr>
          <p:cNvSpPr txBox="1"/>
          <p:nvPr/>
        </p:nvSpPr>
        <p:spPr>
          <a:xfrm>
            <a:off x="710577" y="1837811"/>
            <a:ext cx="609432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Не реализованные </a:t>
            </a:r>
            <a:r>
              <a:rPr lang="ru-RU" sz="2000" b="1" dirty="0">
                <a:latin typeface="+mn-lt"/>
                <a:ea typeface="+mn-ea"/>
                <a:cs typeface="+mn-cs"/>
              </a:rPr>
              <a:t>ожидания</a:t>
            </a:r>
          </a:p>
          <a:p>
            <a:pPr marL="9144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Желание получить </a:t>
            </a:r>
            <a:r>
              <a:rPr lang="ru-RU" sz="2000" b="1" dirty="0">
                <a:latin typeface="+mn-lt"/>
                <a:ea typeface="+mn-ea"/>
                <a:cs typeface="+mn-cs"/>
              </a:rPr>
              <a:t>внимание</a:t>
            </a:r>
          </a:p>
          <a:p>
            <a:pPr marL="9144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Важность </a:t>
            </a:r>
            <a:r>
              <a:rPr lang="ru-RU" sz="2000" b="1" dirty="0">
                <a:latin typeface="+mn-lt"/>
                <a:ea typeface="+mn-ea"/>
                <a:cs typeface="+mn-cs"/>
              </a:rPr>
              <a:t>признания</a:t>
            </a:r>
            <a:r>
              <a:rPr lang="ru-RU" sz="2000" dirty="0">
                <a:latin typeface="+mn-lt"/>
                <a:ea typeface="+mn-ea"/>
                <a:cs typeface="+mn-cs"/>
              </a:rPr>
              <a:t> (на что-либо)</a:t>
            </a:r>
          </a:p>
          <a:p>
            <a:pPr marL="9144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Подтверждение</a:t>
            </a:r>
            <a:r>
              <a:rPr lang="ru-RU" sz="2000" b="1" dirty="0">
                <a:latin typeface="+mn-lt"/>
                <a:ea typeface="+mn-ea"/>
                <a:cs typeface="+mn-cs"/>
              </a:rPr>
              <a:t> статуса</a:t>
            </a:r>
          </a:p>
          <a:p>
            <a:pPr marL="9144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Опасная</a:t>
            </a:r>
            <a:r>
              <a:rPr lang="ru-RU" sz="2000" b="1" dirty="0">
                <a:latin typeface="+mn-lt"/>
                <a:ea typeface="+mn-ea"/>
                <a:cs typeface="+mn-cs"/>
              </a:rPr>
              <a:t> неопределенность </a:t>
            </a:r>
            <a:r>
              <a:rPr lang="ru-RU" sz="2000" dirty="0">
                <a:latin typeface="+mn-lt"/>
                <a:ea typeface="+mn-ea"/>
                <a:cs typeface="+mn-cs"/>
              </a:rPr>
              <a:t>(внутренняя тревога)</a:t>
            </a:r>
          </a:p>
          <a:p>
            <a:pPr marL="9144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Необходимость </a:t>
            </a:r>
            <a:r>
              <a:rPr lang="ru-RU" sz="2000" b="1" dirty="0">
                <a:latin typeface="+mn-lt"/>
                <a:ea typeface="+mn-ea"/>
                <a:cs typeface="+mn-cs"/>
              </a:rPr>
              <a:t>«выпустить пар»</a:t>
            </a:r>
          </a:p>
          <a:p>
            <a:pPr marL="9144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  <a:ea typeface="+mn-ea"/>
                <a:cs typeface="+mn-cs"/>
              </a:rPr>
              <a:t>Важность</a:t>
            </a:r>
            <a:r>
              <a:rPr lang="ru-RU" sz="2000" b="1" dirty="0">
                <a:latin typeface="+mn-lt"/>
                <a:ea typeface="+mn-ea"/>
                <a:cs typeface="+mn-cs"/>
              </a:rPr>
              <a:t> контроля </a:t>
            </a:r>
            <a:r>
              <a:rPr lang="ru-RU" sz="2000" dirty="0">
                <a:latin typeface="+mn-lt"/>
                <a:ea typeface="+mn-ea"/>
                <a:cs typeface="+mn-cs"/>
              </a:rPr>
              <a:t>(или ее видимости)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381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00743" y="402000"/>
            <a:ext cx="7234570" cy="551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Модель поведенческих стилей </a:t>
            </a:r>
            <a:r>
              <a:rPr lang="en-US" sz="3600" dirty="0"/>
              <a:t>DISC</a:t>
            </a:r>
            <a:endParaRPr lang="ru-RU" sz="3600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26F733E-D15D-C5A1-4E1B-0205026C6FC5}"/>
              </a:ext>
            </a:extLst>
          </p:cNvPr>
          <p:cNvGrpSpPr/>
          <p:nvPr/>
        </p:nvGrpSpPr>
        <p:grpSpPr>
          <a:xfrm>
            <a:off x="3242343" y="1223630"/>
            <a:ext cx="8480808" cy="5160541"/>
            <a:chOff x="1929284" y="803868"/>
            <a:chExt cx="8480808" cy="5160541"/>
          </a:xfrm>
        </p:grpSpPr>
        <p:pic>
          <p:nvPicPr>
            <p:cNvPr id="2050" name="Picture 2" descr="Picture background">
              <a:extLst>
                <a:ext uri="{FF2B5EF4-FFF2-40B4-BE49-F238E27FC236}">
                  <a16:creationId xmlns:a16="http://schemas.microsoft.com/office/drawing/2014/main" id="{1FE6607F-4826-42A2-D875-63A59C70B3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90" t="8742" r="8063" b="10152"/>
            <a:stretch/>
          </p:blipFill>
          <p:spPr bwMode="auto">
            <a:xfrm>
              <a:off x="1949380" y="803868"/>
              <a:ext cx="8460712" cy="5160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4E7E329-64BC-CF5F-0509-823C40983090}"/>
                </a:ext>
              </a:extLst>
            </p:cNvPr>
            <p:cNvSpPr txBox="1"/>
            <p:nvPr/>
          </p:nvSpPr>
          <p:spPr>
            <a:xfrm>
              <a:off x="8273071" y="4401178"/>
              <a:ext cx="118173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C000"/>
                  </a:solidFill>
                </a:rPr>
                <a:t>Influence</a:t>
              </a:r>
            </a:p>
            <a:p>
              <a:r>
                <a:rPr lang="ru-RU" b="1" dirty="0">
                  <a:solidFill>
                    <a:srgbClr val="FFC000"/>
                  </a:solidFill>
                </a:rPr>
                <a:t>Влияние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A71BBCB-C8D5-9E7C-DA04-C29F8E98CD90}"/>
                </a:ext>
              </a:extLst>
            </p:cNvPr>
            <p:cNvSpPr txBox="1"/>
            <p:nvPr/>
          </p:nvSpPr>
          <p:spPr>
            <a:xfrm>
              <a:off x="6095999" y="3447071"/>
              <a:ext cx="1339214" cy="954107"/>
            </a:xfrm>
            <a:prstGeom prst="rect">
              <a:avLst/>
            </a:prstGeom>
            <a:solidFill>
              <a:srgbClr val="F3EA67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убедительный</a:t>
              </a:r>
            </a:p>
            <a:p>
              <a:r>
                <a:rPr lang="ru-RU" sz="1400" dirty="0"/>
                <a:t>общительный</a:t>
              </a:r>
            </a:p>
            <a:p>
              <a:r>
                <a:rPr lang="ru-RU" sz="1400" dirty="0"/>
                <a:t>энтузиаст</a:t>
              </a:r>
            </a:p>
            <a:p>
              <a:r>
                <a:rPr lang="ru-RU" sz="1400" dirty="0"/>
                <a:t>открытый </a:t>
              </a: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1DA19B7-6F22-4E7A-E912-99730F823EBB}"/>
                </a:ext>
              </a:extLst>
            </p:cNvPr>
            <p:cNvSpPr/>
            <p:nvPr/>
          </p:nvSpPr>
          <p:spPr>
            <a:xfrm>
              <a:off x="1929284" y="813916"/>
              <a:ext cx="993950" cy="211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08B33CF-5187-E009-AAC6-A93544CD96FA}"/>
              </a:ext>
            </a:extLst>
          </p:cNvPr>
          <p:cNvSpPr txBox="1"/>
          <p:nvPr/>
        </p:nvSpPr>
        <p:spPr>
          <a:xfrm>
            <a:off x="1189131" y="1311959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3"/>
              </a:rPr>
              <a:t>https://disc-test.org/ru/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2603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000" dirty="0"/>
              <a:t>Доминирующий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5526468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Принимает решения самостоятельно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Держит дистанцию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Требователен к результату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Не боится непопулярных решений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Готовность действовать быстро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Высокая уверенность в собственной правоте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Стремление контролировать ситуацию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Не боится конфликтов и рисков</a:t>
            </a: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2" name="Picture 2" descr="«Служебный роман»: фильм, вдохновленный неудачной экранизацией - МК">
            <a:extLst>
              <a:ext uri="{FF2B5EF4-FFF2-40B4-BE49-F238E27FC236}">
                <a16:creationId xmlns:a16="http://schemas.microsoft.com/office/drawing/2014/main" id="{6CA86F14-497A-CA91-7397-18213D25E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969" y="1537189"/>
            <a:ext cx="5238750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861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9" y="856180"/>
            <a:ext cx="5096249" cy="11280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4000" dirty="0"/>
              <a:t>Доминирующий: в чем сложность общения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5526468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Не всегда предсказуемая реакция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Готов идти на эскалацию конфликта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Плохо слышит собеседника (на своей «волне»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Иногда завышенная самооценка</a:t>
            </a: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Рисунок 3" descr="Изображение выглядит как Человеческое лицо, человек, одежда, кур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1FB412-B0B3-6079-E807-0AB3AC132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9"/>
          <a:stretch/>
        </p:blipFill>
        <p:spPr>
          <a:xfrm>
            <a:off x="5627850" y="547910"/>
            <a:ext cx="6067327" cy="57621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603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000" dirty="0"/>
              <a:t>Влияющий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4990803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Любит общение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Эмоционален 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Легко вступает в контакт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Хорошо чувствует социальную ситуацию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Умеет влиять на людей (через эмоции и образ)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Следит за впечатлением, которое производит человек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13E33BB3-CE28-BBEC-33AF-A8D08B63A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998" y="1482558"/>
            <a:ext cx="4762500" cy="37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035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4000" dirty="0"/>
              <a:t>Влияющий: в чем сложность общения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4990803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Может </a:t>
            </a:r>
            <a:r>
              <a:rPr lang="ru-RU" sz="2000" b="1" dirty="0"/>
              <a:t>много говорить </a:t>
            </a:r>
            <a:r>
              <a:rPr lang="ru-RU" sz="2000" dirty="0"/>
              <a:t>и </a:t>
            </a:r>
            <a:r>
              <a:rPr lang="ru-RU" sz="2000" b="1" dirty="0"/>
              <a:t>уходить от сути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Может</a:t>
            </a:r>
            <a:r>
              <a:rPr lang="ru-RU" sz="2000" b="1" dirty="0"/>
              <a:t> манипулировать другими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Может воспринимать критическую обратную связь </a:t>
            </a:r>
            <a:r>
              <a:rPr lang="ru-RU" sz="2000" b="1" dirty="0"/>
              <a:t>слишком лично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Бывает</a:t>
            </a:r>
            <a:r>
              <a:rPr lang="ru-RU" sz="2000" b="1" dirty="0"/>
              <a:t> чрезмерно оптимистичен</a:t>
            </a:r>
            <a:endParaRPr lang="ru-RU" sz="2000" dirty="0"/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Рисунок 5" descr="Изображение выглядит как человек, Человеческое лицо, одежда, на открытом воздух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2B12BFB-D6CB-906D-225F-5A3ADA8E5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837" y="1868994"/>
            <a:ext cx="6038400" cy="4528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982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4000" dirty="0"/>
              <a:t>Стремящийся к постоянству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4990803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Осторожность 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Стремление не конфликтовать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Потребность в безопасности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Постепенность в принятии решений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Привычка к понятному образу жизни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Способность приспосабливаться к обстоятельствам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18" name="Picture 2" descr="Биография и личная жизнь: Андрей Мягков - Экспресс газета">
            <a:extLst>
              <a:ext uri="{FF2B5EF4-FFF2-40B4-BE49-F238E27FC236}">
                <a16:creationId xmlns:a16="http://schemas.microsoft.com/office/drawing/2014/main" id="{C852723F-17F5-03B9-684C-390AEB571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563" y="1336743"/>
            <a:ext cx="5579352" cy="418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494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575342"/>
            <a:ext cx="4560584" cy="140890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4000" dirty="0"/>
              <a:t>Стремящийся к постоянству: в чем сложность общения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5526468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Может </a:t>
            </a:r>
            <a:r>
              <a:rPr lang="ru-RU" sz="2000" b="1" dirty="0"/>
              <a:t>не сразу говорить о несогласии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Склонен избегать открытых конфликтов, из-за чего проблемы могут </a:t>
            </a:r>
            <a:r>
              <a:rPr lang="ru-RU" sz="2000" b="1" dirty="0"/>
              <a:t>оставаться невысказанными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Может слишком долго учитывать интересы других и </a:t>
            </a:r>
            <a:r>
              <a:rPr lang="ru-RU" sz="2000" b="1" dirty="0"/>
              <a:t>откладывать собственное решение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Рисунок 6" descr="Изображение выглядит как человек, Человеческое лицо, одежда, женщ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BE9138A-83F0-7CC4-515C-A3FA89278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61"/>
          <a:stretch/>
        </p:blipFill>
        <p:spPr>
          <a:xfrm>
            <a:off x="5664816" y="1273428"/>
            <a:ext cx="6030360" cy="50753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599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000" dirty="0"/>
              <a:t>Контролирующий 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4990803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Рациональность 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Интерес к устройству вещей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Логика 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Внимание к деталям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Стремление разобраться, прежде чем действовать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Требовательность к качеству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Опора на компетентность и логику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266" name="Picture 2" descr="Сенсационные операции по омоложению, или Кто скрывался за образом булгаковского профессора Преображенского">
            <a:extLst>
              <a:ext uri="{FF2B5EF4-FFF2-40B4-BE49-F238E27FC236}">
                <a16:creationId xmlns:a16="http://schemas.microsoft.com/office/drawing/2014/main" id="{39B8AF0C-FB12-0305-BA1E-206E09688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5" r="23238"/>
          <a:stretch/>
        </p:blipFill>
        <p:spPr bwMode="auto">
          <a:xfrm>
            <a:off x="5739704" y="1083484"/>
            <a:ext cx="5916631" cy="479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74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2928-1C98-D046-3018-5997E9E3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03" name="Rectangle 7202">
            <a:extLst>
              <a:ext uri="{FF2B5EF4-FFF2-40B4-BE49-F238E27FC236}">
                <a16:creationId xmlns:a16="http://schemas.microsoft.com/office/drawing/2014/main" id="{8287DDEA-46CA-B2C2-B17F-0BFE3DE02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C29C2F9-F576-1CA1-14BF-A479BBB0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9" y="856180"/>
            <a:ext cx="5096249" cy="11280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4000" dirty="0"/>
              <a:t>Контролирующий: в чем сложность общения </a:t>
            </a:r>
            <a:endParaRPr lang="en-US" sz="4000" dirty="0"/>
          </a:p>
        </p:txBody>
      </p:sp>
      <p:grpSp>
        <p:nvGrpSpPr>
          <p:cNvPr id="7205" name="Group 7204">
            <a:extLst>
              <a:ext uri="{FF2B5EF4-FFF2-40B4-BE49-F238E27FC236}">
                <a16:creationId xmlns:a16="http://schemas.microsoft.com/office/drawing/2014/main" id="{1C7BE329-0C12-4C7D-2FE4-8D5F1745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206" name="Rectangle 7205">
              <a:extLst>
                <a:ext uri="{FF2B5EF4-FFF2-40B4-BE49-F238E27FC236}">
                  <a16:creationId xmlns:a16="http://schemas.microsoft.com/office/drawing/2014/main" id="{8C7A6FD2-E6A6-A0B9-E9F6-7478574EA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07" name="Rectangle 7206">
              <a:extLst>
                <a:ext uri="{FF2B5EF4-FFF2-40B4-BE49-F238E27FC236}">
                  <a16:creationId xmlns:a16="http://schemas.microsoft.com/office/drawing/2014/main" id="{FDDCB501-4462-E3AB-4FE3-D790FA0B4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CE8DD86E-385E-D5E1-0F21-67A9FE3E4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E7F50D79-665E-D397-FC23-D9346A85A494}"/>
              </a:ext>
            </a:extLst>
          </p:cNvPr>
          <p:cNvSpPr txBox="1">
            <a:spLocks/>
          </p:cNvSpPr>
          <p:nvPr/>
        </p:nvSpPr>
        <p:spPr>
          <a:xfrm>
            <a:off x="159341" y="2330505"/>
            <a:ext cx="4990803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Может </a:t>
            </a:r>
            <a:r>
              <a:rPr lang="ru-RU" sz="2000" b="1" dirty="0"/>
              <a:t>слишком долго анализировать</a:t>
            </a:r>
            <a:r>
              <a:rPr lang="ru-RU" sz="2000" dirty="0"/>
              <a:t>, прежде чем принять решение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Задает много уточняющих вопросов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Склонен замечать </a:t>
            </a:r>
            <a:r>
              <a:rPr lang="ru-RU" sz="2000" b="1" dirty="0"/>
              <a:t>ошибки, риски и несоответствия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Может испытывать трудности с ситуациями, где нужно действовать при </a:t>
            </a:r>
            <a:r>
              <a:rPr lang="ru-RU" sz="2000" b="1" dirty="0"/>
              <a:t>неполной информации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9915BEBC-963B-8558-B8C1-C45DAA8EA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13" name="Rectangle 7212">
            <a:extLst>
              <a:ext uri="{FF2B5EF4-FFF2-40B4-BE49-F238E27FC236}">
                <a16:creationId xmlns:a16="http://schemas.microsoft.com/office/drawing/2014/main" id="{0C762077-E863-9E03-DD7B-CED7F34AC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Рисунок 3" descr="Изображение выглядит как Человеческое лицо, человек, на открытом воздухе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0D5FD8D-C649-D8E1-199F-78CE18D41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05"/>
          <a:stretch/>
        </p:blipFill>
        <p:spPr>
          <a:xfrm>
            <a:off x="5656906" y="1416818"/>
            <a:ext cx="6038269" cy="49847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336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72998" y="893591"/>
            <a:ext cx="9273811" cy="20807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Формула для запоминания</a:t>
            </a:r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14FE92B-7F8E-58FC-7B16-81C3DBCC3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509" y="1719047"/>
            <a:ext cx="9696660" cy="336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 → результат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71463"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«Что это даст и как быстро?»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→ люди и эмоции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71463"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«Кого это увлечет и почему это интересно?»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 → безопасность и отношения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71463"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«Что изменится и как мы пройдем через это вместе?»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 → факты и качество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71463"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«Почему это правильно и чем это доказано?»</a:t>
            </a:r>
          </a:p>
        </p:txBody>
      </p:sp>
    </p:spTree>
    <p:extLst>
      <p:ext uri="{BB962C8B-B14F-4D97-AF65-F5344CB8AC3E}">
        <p14:creationId xmlns:p14="http://schemas.microsoft.com/office/powerpoint/2010/main" val="2134749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72999" y="893591"/>
            <a:ext cx="6058914" cy="20807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Помощь ИИ в понимании психотипа сотрудника</a:t>
            </a:r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D95304-D7C5-F8CE-2FA4-F87CA56847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945" t="11575" r="21428" b="44909"/>
          <a:stretch/>
        </p:blipFill>
        <p:spPr>
          <a:xfrm>
            <a:off x="5773484" y="1021680"/>
            <a:ext cx="5865244" cy="32908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E52A05-3894-CB02-F220-FE45FC6B04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40" t="9524" r="25067" b="35006"/>
          <a:stretch/>
        </p:blipFill>
        <p:spPr>
          <a:xfrm>
            <a:off x="579528" y="2178269"/>
            <a:ext cx="5187427" cy="40982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B2AD37-6844-6FE1-6E26-F803F497BB0D}"/>
              </a:ext>
            </a:extLst>
          </p:cNvPr>
          <p:cNvSpPr txBox="1"/>
          <p:nvPr/>
        </p:nvSpPr>
        <p:spPr>
          <a:xfrm>
            <a:off x="6346483" y="5073262"/>
            <a:ext cx="51874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❌ мнения, слухи, домыслы</a:t>
            </a:r>
          </a:p>
          <a:p>
            <a:br>
              <a:rPr lang="ru-RU" dirty="0"/>
            </a:br>
            <a:r>
              <a:rPr lang="ru-RU" dirty="0"/>
              <a:t>✅ факты и наблюдаемое поведение</a:t>
            </a:r>
          </a:p>
        </p:txBody>
      </p:sp>
    </p:spTree>
    <p:extLst>
      <p:ext uri="{BB962C8B-B14F-4D97-AF65-F5344CB8AC3E}">
        <p14:creationId xmlns:p14="http://schemas.microsoft.com/office/powerpoint/2010/main" val="3498149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72998" y="893591"/>
            <a:ext cx="9273811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Угадайте тип личности</a:t>
            </a:r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r>
              <a:rPr lang="ru-RU" sz="2000" dirty="0"/>
              <a:t>В работе предпочитает сначала разобраться в информации. Задает много уточняющих вопросов, обращает внимание на противоречия и не любит принимать решение, если считает, что недостаточно данных. Может показаться медленным, однако его решения обычно хорошо обоснованы.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65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72998" y="893591"/>
            <a:ext cx="9273811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Угадайте тип личности</a:t>
            </a:r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r>
              <a:rPr lang="ru-RU" sz="2000" dirty="0"/>
              <a:t>Человек легко устанавливает контакт с незнакомыми людьми. Любит выступать, рассказывать истории и эмоционально вовлекать аудиторию. Часто думает вслух, быстро загорается новыми идеями и способен увлечь ими окружающих, даже если первоначальный план еще не до конца проработан.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40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72998" y="893591"/>
            <a:ext cx="9273811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Угадайте тип личности</a:t>
            </a:r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r>
              <a:rPr lang="ru-RU" sz="2000" dirty="0"/>
              <a:t>Спокойно относится к изменениям, если понимает их необходимость, но не любит создавать напряжение в отношениях. В конфликте скорее попытается найти приемлемое для всех решение. Люди часто обращаются к нему за поддержкой, потому что он умеет слушать и не торопится навязывать собственное мнение.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18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72998" y="893591"/>
            <a:ext cx="9273811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Угадайте тип личности</a:t>
            </a:r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r>
              <a:rPr lang="ru-RU" sz="2000" dirty="0"/>
              <a:t>Руководитель постоянно повышает планку для команды. Быстро принимает решения, открыто спорит с теми, кто предлагает менее амбициозный вариант, и считает, что слишком долгое обсуждение мешает двигаться вперед. Не боится конфликтов, если считает, что они помогают добиться результата.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39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C2153-3F2D-A889-0F46-A593A829F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ru-RU" sz="5400" dirty="0"/>
              <a:t>Содержание тренинга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90E1F0-D3FB-DFF8-AD22-F8D8DA389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Зачем эмоциональный интеллект руководителю</a:t>
            </a:r>
          </a:p>
          <a:p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Считываем состояние собеседника</a:t>
            </a:r>
          </a:p>
          <a:p>
            <a:r>
              <a:rPr lang="ru-RU" sz="2400" dirty="0"/>
              <a:t>Оказываем влияние на других</a:t>
            </a:r>
          </a:p>
        </p:txBody>
      </p:sp>
    </p:spTree>
    <p:extLst>
      <p:ext uri="{BB962C8B-B14F-4D97-AF65-F5344CB8AC3E}">
        <p14:creationId xmlns:p14="http://schemas.microsoft.com/office/powerpoint/2010/main" val="1435674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602147" y="495159"/>
            <a:ext cx="9646176" cy="1005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Трансляция собственной позиции</a:t>
            </a:r>
          </a:p>
        </p:txBody>
      </p:sp>
      <p:pic>
        <p:nvPicPr>
          <p:cNvPr id="4104" name="Picture 8" descr="Picture background">
            <a:extLst>
              <a:ext uri="{FF2B5EF4-FFF2-40B4-BE49-F238E27FC236}">
                <a16:creationId xmlns:a16="http://schemas.microsoft.com/office/drawing/2014/main" id="{8D93318A-982E-E33E-ADB1-12F5EB2F2C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2"/>
          <a:stretch/>
        </p:blipFill>
        <p:spPr bwMode="auto">
          <a:xfrm>
            <a:off x="1597757" y="1889090"/>
            <a:ext cx="8408355" cy="428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343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602147" y="495159"/>
            <a:ext cx="9646176" cy="1005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Рациональное и эмоциональное влияние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502E58F-3836-95C8-407C-AA627BC08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47" y="1899139"/>
            <a:ext cx="5299452" cy="370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AE4C1764-7BAD-1132-E608-A73C1DB10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445184"/>
            <a:ext cx="5637426" cy="394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8377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00743" y="402000"/>
            <a:ext cx="7234570" cy="551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Влияние на Доминирующего</a:t>
            </a:r>
          </a:p>
        </p:txBody>
      </p:sp>
      <p:sp>
        <p:nvSpPr>
          <p:cNvPr id="7" name="Заголовок 7">
            <a:extLst>
              <a:ext uri="{FF2B5EF4-FFF2-40B4-BE49-F238E27FC236}">
                <a16:creationId xmlns:a16="http://schemas.microsoft.com/office/drawing/2014/main" id="{DA07C807-BD91-5EBD-EAEB-98810EE9F47D}"/>
              </a:ext>
            </a:extLst>
          </p:cNvPr>
          <p:cNvSpPr txBox="1">
            <a:spLocks/>
          </p:cNvSpPr>
          <p:nvPr/>
        </p:nvSpPr>
        <p:spPr>
          <a:xfrm>
            <a:off x="579529" y="1800944"/>
            <a:ext cx="5716132" cy="1916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001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Говорить через </a:t>
            </a:r>
            <a:r>
              <a:rPr lang="ru-RU" sz="2000" b="1" dirty="0"/>
              <a:t>результат</a:t>
            </a:r>
            <a:endParaRPr lang="ru-RU" sz="2000" dirty="0"/>
          </a:p>
          <a:p>
            <a:pPr marL="8001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Давать </a:t>
            </a:r>
            <a:r>
              <a:rPr lang="ru-RU" sz="2000" b="1" dirty="0"/>
              <a:t>выбор</a:t>
            </a:r>
            <a:r>
              <a:rPr lang="ru-RU" sz="2000" dirty="0"/>
              <a:t>, а не инструкцию</a:t>
            </a:r>
          </a:p>
          <a:p>
            <a:pPr marL="8001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Быть </a:t>
            </a:r>
            <a:r>
              <a:rPr lang="ru-RU" sz="2000" b="1" dirty="0"/>
              <a:t>кратким</a:t>
            </a:r>
            <a:r>
              <a:rPr lang="ru-RU" sz="2000" dirty="0"/>
              <a:t> и </a:t>
            </a:r>
            <a:r>
              <a:rPr lang="ru-RU" sz="2000" b="1" dirty="0"/>
              <a:t>уверенным</a:t>
            </a:r>
          </a:p>
          <a:p>
            <a:pPr marL="8001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Показывать </a:t>
            </a:r>
            <a:r>
              <a:rPr lang="ru-RU" sz="2000" b="1" dirty="0"/>
              <a:t>вызов</a:t>
            </a:r>
            <a:r>
              <a:rPr lang="ru-RU" sz="2000" dirty="0"/>
              <a:t> и </a:t>
            </a:r>
            <a:r>
              <a:rPr lang="ru-RU" sz="2000" b="1" dirty="0"/>
              <a:t>выгоду</a:t>
            </a:r>
            <a:endParaRPr lang="ru-RU" sz="20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 descr="Был больше, чем просто Жеглов: об этой роли Высоцкого в «Месте встречи» не знаем">
            <a:extLst>
              <a:ext uri="{FF2B5EF4-FFF2-40B4-BE49-F238E27FC236}">
                <a16:creationId xmlns:a16="http://schemas.microsoft.com/office/drawing/2014/main" id="{EA36A6A1-30BE-6859-83E4-B2CC1D588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933" y="1276840"/>
            <a:ext cx="5262846" cy="296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BD562F-CCC1-3073-B89E-AF85E83A4415}"/>
              </a:ext>
            </a:extLst>
          </p:cNvPr>
          <p:cNvSpPr txBox="1"/>
          <p:nvPr/>
        </p:nvSpPr>
        <p:spPr>
          <a:xfrm>
            <a:off x="866553" y="5087683"/>
            <a:ext cx="104588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❌ «Нам нужно внедрить новую систему, потому что сотрудники жалуются…»</a:t>
            </a:r>
          </a:p>
          <a:p>
            <a:br>
              <a:rPr lang="ru-RU" dirty="0"/>
            </a:br>
            <a:r>
              <a:rPr lang="ru-RU" dirty="0"/>
              <a:t>✅ «С этой системой сократим срок обработки заказа на 30%. Есть два варианта внедрения — я предлагаю выбрать один сегодня».</a:t>
            </a:r>
          </a:p>
        </p:txBody>
      </p:sp>
    </p:spTree>
    <p:extLst>
      <p:ext uri="{BB962C8B-B14F-4D97-AF65-F5344CB8AC3E}">
        <p14:creationId xmlns:p14="http://schemas.microsoft.com/office/powerpoint/2010/main" val="189957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00743" y="402000"/>
            <a:ext cx="7234570" cy="551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Влияние на Влияющего</a:t>
            </a:r>
          </a:p>
        </p:txBody>
      </p:sp>
      <p:sp>
        <p:nvSpPr>
          <p:cNvPr id="7" name="Заголовок 7">
            <a:extLst>
              <a:ext uri="{FF2B5EF4-FFF2-40B4-BE49-F238E27FC236}">
                <a16:creationId xmlns:a16="http://schemas.microsoft.com/office/drawing/2014/main" id="{DA07C807-BD91-5EBD-EAEB-98810EE9F47D}"/>
              </a:ext>
            </a:extLst>
          </p:cNvPr>
          <p:cNvSpPr txBox="1">
            <a:spLocks/>
          </p:cNvSpPr>
          <p:nvPr/>
        </p:nvSpPr>
        <p:spPr>
          <a:xfrm>
            <a:off x="579529" y="1208090"/>
            <a:ext cx="6602462" cy="2880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Устанавливать </a:t>
            </a:r>
            <a:r>
              <a:rPr lang="ru-RU" sz="2000" b="1" dirty="0"/>
              <a:t>личный контакт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Показывать </a:t>
            </a:r>
            <a:r>
              <a:rPr lang="ru-RU" sz="2000" b="1" dirty="0"/>
              <a:t>эмоциональную привлекательность </a:t>
            </a:r>
            <a:r>
              <a:rPr lang="ru-RU" sz="2000" dirty="0"/>
              <a:t>идеи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Давать </a:t>
            </a:r>
            <a:r>
              <a:rPr lang="ru-RU" sz="2000" b="1" dirty="0"/>
              <a:t>возможность быть заметным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Использовать </a:t>
            </a:r>
            <a:r>
              <a:rPr lang="ru-RU" sz="2000" b="1" dirty="0"/>
              <a:t>признание</a:t>
            </a:r>
            <a:endParaRPr lang="ru-RU" sz="20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 descr="Иконы стиля по-советски: на кого хотели быть похожими наши мамы | theDay">
            <a:extLst>
              <a:ext uri="{FF2B5EF4-FFF2-40B4-BE49-F238E27FC236}">
                <a16:creationId xmlns:a16="http://schemas.microsoft.com/office/drawing/2014/main" id="{3EECCEE7-3838-57EF-AC3D-A1560A029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731" y="717977"/>
            <a:ext cx="3370154" cy="337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4C0BDB-8F1D-F990-AA52-9ACB828A7811}"/>
              </a:ext>
            </a:extLst>
          </p:cNvPr>
          <p:cNvSpPr txBox="1"/>
          <p:nvPr/>
        </p:nvSpPr>
        <p:spPr>
          <a:xfrm>
            <a:off x="1170153" y="4627631"/>
            <a:ext cx="98516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❌ «Вот расчет эффективности проекта на 14 страницах».</a:t>
            </a:r>
          </a:p>
          <a:p>
            <a:br>
              <a:rPr lang="ru-RU" dirty="0"/>
            </a:br>
            <a:r>
              <a:rPr lang="ru-RU" dirty="0"/>
              <a:t>✅ «Представь, как изменится работа отдела после запуска. Мне кажется, именно ты сможешь лучше всех презентовать эту идею руководству».</a:t>
            </a:r>
          </a:p>
        </p:txBody>
      </p:sp>
    </p:spTree>
    <p:extLst>
      <p:ext uri="{BB962C8B-B14F-4D97-AF65-F5344CB8AC3E}">
        <p14:creationId xmlns:p14="http://schemas.microsoft.com/office/powerpoint/2010/main" val="347185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00743" y="402000"/>
            <a:ext cx="7234570" cy="551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Влияние на Стремящегося к постоянству</a:t>
            </a:r>
          </a:p>
        </p:txBody>
      </p:sp>
      <p:sp>
        <p:nvSpPr>
          <p:cNvPr id="7" name="Заголовок 7">
            <a:extLst>
              <a:ext uri="{FF2B5EF4-FFF2-40B4-BE49-F238E27FC236}">
                <a16:creationId xmlns:a16="http://schemas.microsoft.com/office/drawing/2014/main" id="{DA07C807-BD91-5EBD-EAEB-98810EE9F47D}"/>
              </a:ext>
            </a:extLst>
          </p:cNvPr>
          <p:cNvSpPr txBox="1">
            <a:spLocks/>
          </p:cNvSpPr>
          <p:nvPr/>
        </p:nvSpPr>
        <p:spPr>
          <a:xfrm>
            <a:off x="823966" y="1154683"/>
            <a:ext cx="5411636" cy="3095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Снижать </a:t>
            </a:r>
            <a:r>
              <a:rPr lang="ru-RU" sz="2000" b="1" dirty="0"/>
              <a:t>неопределенность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Показывать </a:t>
            </a:r>
            <a:r>
              <a:rPr lang="ru-RU" sz="2000" b="1" dirty="0"/>
              <a:t>заботу о людях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Давать </a:t>
            </a:r>
            <a:r>
              <a:rPr lang="ru-RU" sz="2000" b="1" dirty="0"/>
              <a:t>время привыкнуть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Предлагать </a:t>
            </a:r>
            <a:r>
              <a:rPr lang="ru-RU" sz="2000" b="1" dirty="0"/>
              <a:t>поддержку</a:t>
            </a:r>
            <a:endParaRPr lang="ru-RU" sz="20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10242" name="Picture 2" descr="Кем на самом деле был Семенын Семеныч Горбунков из &quot;Бриллиантовой руки&quot;? / Назад в СССР / Back in USSR">
            <a:extLst>
              <a:ext uri="{FF2B5EF4-FFF2-40B4-BE49-F238E27FC236}">
                <a16:creationId xmlns:a16="http://schemas.microsoft.com/office/drawing/2014/main" id="{4F24E9B5-8272-A578-D4C2-59B5380159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0" r="7592"/>
          <a:stretch/>
        </p:blipFill>
        <p:spPr bwMode="auto">
          <a:xfrm>
            <a:off x="6736343" y="1154683"/>
            <a:ext cx="4791285" cy="309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DBECBB-1798-4EBC-9E18-AE104C04F3E5}"/>
              </a:ext>
            </a:extLst>
          </p:cNvPr>
          <p:cNvSpPr txBox="1"/>
          <p:nvPr/>
        </p:nvSpPr>
        <p:spPr>
          <a:xfrm>
            <a:off x="1070866" y="4716165"/>
            <a:ext cx="101832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❌ «С понедельника все работаем по-новому».</a:t>
            </a:r>
          </a:p>
          <a:p>
            <a:br>
              <a:rPr lang="ru-RU" dirty="0"/>
            </a:br>
            <a:r>
              <a:rPr lang="ru-RU" dirty="0"/>
              <a:t>✅ «Изменения начнем постепенно. Первую неделю протестируем новый порядок вместе, я буду рядом, а затем скорректируем то, что окажется неудобным».</a:t>
            </a:r>
          </a:p>
        </p:txBody>
      </p:sp>
    </p:spTree>
    <p:extLst>
      <p:ext uri="{BB962C8B-B14F-4D97-AF65-F5344CB8AC3E}">
        <p14:creationId xmlns:p14="http://schemas.microsoft.com/office/powerpoint/2010/main" val="383866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00743" y="402000"/>
            <a:ext cx="7234570" cy="551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Влияние на Контролирующего</a:t>
            </a:r>
          </a:p>
        </p:txBody>
      </p:sp>
      <p:sp>
        <p:nvSpPr>
          <p:cNvPr id="7" name="Заголовок 7">
            <a:extLst>
              <a:ext uri="{FF2B5EF4-FFF2-40B4-BE49-F238E27FC236}">
                <a16:creationId xmlns:a16="http://schemas.microsoft.com/office/drawing/2014/main" id="{DA07C807-BD91-5EBD-EAEB-98810EE9F47D}"/>
              </a:ext>
            </a:extLst>
          </p:cNvPr>
          <p:cNvSpPr txBox="1">
            <a:spLocks/>
          </p:cNvSpPr>
          <p:nvPr/>
        </p:nvSpPr>
        <p:spPr>
          <a:xfrm>
            <a:off x="823965" y="1017448"/>
            <a:ext cx="6335556" cy="2780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Аргументировать </a:t>
            </a:r>
            <a:r>
              <a:rPr lang="ru-RU" sz="2000" b="1" dirty="0"/>
              <a:t>фактами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Давать </a:t>
            </a:r>
            <a:r>
              <a:rPr lang="ru-RU" sz="2000" b="1" dirty="0"/>
              <a:t>время</a:t>
            </a:r>
            <a:r>
              <a:rPr lang="ru-RU" sz="2000" dirty="0"/>
              <a:t> на </a:t>
            </a:r>
            <a:r>
              <a:rPr lang="ru-RU" sz="2000" b="1" dirty="0"/>
              <a:t>анализ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Показывать </a:t>
            </a:r>
            <a:r>
              <a:rPr lang="ru-RU" sz="2000" b="1" dirty="0"/>
              <a:t>риски</a:t>
            </a:r>
            <a:r>
              <a:rPr lang="ru-RU" sz="2000" dirty="0"/>
              <a:t> и </a:t>
            </a:r>
            <a:r>
              <a:rPr lang="ru-RU" sz="2000" b="1" dirty="0"/>
              <a:t>способы их контроля</a:t>
            </a:r>
          </a:p>
          <a:p>
            <a:pPr marL="6858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/>
              <a:t>Соблюдать </a:t>
            </a:r>
            <a:r>
              <a:rPr lang="ru-RU" sz="2000" b="1" dirty="0"/>
              <a:t>логику</a:t>
            </a:r>
            <a:r>
              <a:rPr lang="ru-RU" sz="2000" dirty="0"/>
              <a:t> и </a:t>
            </a:r>
            <a:r>
              <a:rPr lang="ru-RU" sz="2000" b="1" dirty="0"/>
              <a:t>структуру</a:t>
            </a:r>
            <a:endParaRPr lang="ru-RU" sz="2000" dirty="0">
              <a:latin typeface="+mn-lt"/>
              <a:ea typeface="+mn-ea"/>
              <a:cs typeface="+mn-cs"/>
            </a:endParaRPr>
          </a:p>
        </p:txBody>
      </p:sp>
      <p:pic>
        <p:nvPicPr>
          <p:cNvPr id="12290" name="Picture 2" descr="Что скрывают звезды: операция из-за «Оскара» и разноцветные глаза - 18 марта 2019 | НГС.ру">
            <a:extLst>
              <a:ext uri="{FF2B5EF4-FFF2-40B4-BE49-F238E27FC236}">
                <a16:creationId xmlns:a16="http://schemas.microsoft.com/office/drawing/2014/main" id="{AE18AD36-0BFC-C0E0-C4A7-35053DBD0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263" y="789783"/>
            <a:ext cx="3838471" cy="287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E6C0F0-6E29-B692-3268-E587A2B963BE}"/>
              </a:ext>
            </a:extLst>
          </p:cNvPr>
          <p:cNvSpPr txBox="1"/>
          <p:nvPr/>
        </p:nvSpPr>
        <p:spPr>
          <a:xfrm>
            <a:off x="1083941" y="4576721"/>
            <a:ext cx="101029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❌ «Все уже используют этот подход, давай и мы попробуем».</a:t>
            </a:r>
          </a:p>
          <a:p>
            <a:br>
              <a:rPr lang="ru-RU" dirty="0"/>
            </a:br>
            <a:r>
              <a:rPr lang="ru-RU" dirty="0"/>
              <a:t>✅ «По результатам трех пилотов новый процесс сократил количество ошибок на 18%. Вот данные, критерии оценки и основные риски внедрения».</a:t>
            </a:r>
          </a:p>
        </p:txBody>
      </p:sp>
    </p:spTree>
    <p:extLst>
      <p:ext uri="{BB962C8B-B14F-4D97-AF65-F5344CB8AC3E}">
        <p14:creationId xmlns:p14="http://schemas.microsoft.com/office/powerpoint/2010/main" val="213314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AEBF60C-B79B-9287-9C42-1EB4DEC8DB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1" r="15838" b="1147"/>
          <a:stretch/>
        </p:blipFill>
        <p:spPr bwMode="auto">
          <a:xfrm>
            <a:off x="6847951" y="1228869"/>
            <a:ext cx="4843306" cy="515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C15C0AD7-5077-EEA4-0212-BCBD14607BD8}"/>
              </a:ext>
            </a:extLst>
          </p:cNvPr>
          <p:cNvSpPr txBox="1">
            <a:spLocks/>
          </p:cNvSpPr>
          <p:nvPr/>
        </p:nvSpPr>
        <p:spPr>
          <a:xfrm>
            <a:off x="500743" y="984026"/>
            <a:ext cx="7256343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>
              <a:spcAft>
                <a:spcPts val="600"/>
              </a:spcAft>
            </a:pPr>
            <a:r>
              <a:rPr lang="ru-RU" sz="3600" dirty="0"/>
              <a:t>Подводим итоги:</a:t>
            </a:r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457200">
              <a:spcAft>
                <a:spcPts val="600"/>
              </a:spcAft>
            </a:pPr>
            <a:endParaRPr lang="ru-RU" sz="3600" dirty="0"/>
          </a:p>
          <a:p>
            <a:pPr marL="9144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latin typeface="+mn-lt"/>
                <a:ea typeface="+mn-ea"/>
                <a:cs typeface="+mn-cs"/>
              </a:rPr>
              <a:t>Что </a:t>
            </a:r>
            <a:r>
              <a:rPr lang="ru-RU" sz="2000" b="1" dirty="0">
                <a:latin typeface="+mn-lt"/>
                <a:ea typeface="+mn-ea"/>
                <a:cs typeface="+mn-cs"/>
              </a:rPr>
              <a:t>берёте в работу</a:t>
            </a:r>
          </a:p>
          <a:p>
            <a:pPr marL="9144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latin typeface="+mn-lt"/>
                <a:ea typeface="+mn-ea"/>
                <a:cs typeface="+mn-cs"/>
              </a:rPr>
              <a:t>Один основной </a:t>
            </a:r>
            <a:r>
              <a:rPr lang="ru-RU" sz="2000" b="1" dirty="0">
                <a:latin typeface="+mn-lt"/>
                <a:ea typeface="+mn-ea"/>
                <a:cs typeface="+mn-cs"/>
              </a:rPr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41807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24121904-B2DC-7E74-AE6E-F62DC8DD3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2615997"/>
          </a:xfrm>
        </p:spPr>
        <p:txBody>
          <a:bodyPr anchor="ctr">
            <a:normAutofit/>
          </a:bodyPr>
          <a:lstStyle/>
          <a:p>
            <a:r>
              <a:rPr lang="ru-RU" sz="2000" dirty="0"/>
              <a:t>Вопросы?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Рисунок 6" descr="Изображение выглядит как текст, снимок экрана, Цвет электрик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31AD3D-17A9-F25E-AFF9-D3579CEDD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2" t="20073" r="18552" b="20693"/>
          <a:stretch/>
        </p:blipFill>
        <p:spPr>
          <a:xfrm>
            <a:off x="8972020" y="1756944"/>
            <a:ext cx="2642717" cy="4062247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графический дизайн, Графи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227367-9970-3F01-F585-03B1D1A73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3" t="26819" r="15304" b="21256"/>
          <a:stretch/>
        </p:blipFill>
        <p:spPr>
          <a:xfrm>
            <a:off x="5873188" y="1756944"/>
            <a:ext cx="2808339" cy="406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261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2930</TotalTime>
  <Words>1202</Words>
  <Application>Microsoft Office PowerPoint</Application>
  <PresentationFormat>Широкоэкранный</PresentationFormat>
  <Paragraphs>207</Paragraphs>
  <Slides>41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7" baseType="lpstr">
      <vt:lpstr>Aptos</vt:lpstr>
      <vt:lpstr>Aptos Display</vt:lpstr>
      <vt:lpstr>Arial</vt:lpstr>
      <vt:lpstr>quote-cjk-patch</vt:lpstr>
      <vt:lpstr>Тема Office</vt:lpstr>
      <vt:lpstr>think-cell Slide</vt:lpstr>
      <vt:lpstr>Управление командой в эпоху турбулентности и постоянных изменений</vt:lpstr>
      <vt:lpstr>Никита Сергеев</vt:lpstr>
      <vt:lpstr>Содержание тренинга</vt:lpstr>
      <vt:lpstr>Вопрос  </vt:lpstr>
      <vt:lpstr>Что такое эмоциональный интеллект (EQ)</vt:lpstr>
      <vt:lpstr>Зачем EQ руководителю </vt:lpstr>
      <vt:lpstr>Наши эмоции</vt:lpstr>
      <vt:lpstr>Практика: определение состояния соседа справа / слева</vt:lpstr>
      <vt:lpstr>Внутренние факторы, влияющие на наше состояние</vt:lpstr>
      <vt:lpstr>Как повышать энергию и удовольствие</vt:lpstr>
      <vt:lpstr>Как повышать энергию и удовольствие</vt:lpstr>
      <vt:lpstr>Что нас заряжает</vt:lpstr>
      <vt:lpstr>Стресс и напряжение не победить без физики: позы силы</vt:lpstr>
      <vt:lpstr>Практика: поза силы</vt:lpstr>
      <vt:lpstr>Содержание тренинга</vt:lpstr>
      <vt:lpstr>Потребности и мотивация</vt:lpstr>
      <vt:lpstr>Презентация PowerPoint</vt:lpstr>
      <vt:lpstr>Презентация PowerPoint</vt:lpstr>
      <vt:lpstr>Доминирующий</vt:lpstr>
      <vt:lpstr>Доминирующий: в чем сложность общения</vt:lpstr>
      <vt:lpstr>Влияющий</vt:lpstr>
      <vt:lpstr>Влияющий: в чем сложность общения</vt:lpstr>
      <vt:lpstr>Стремящийся к постоянству</vt:lpstr>
      <vt:lpstr>Стремящийся к постоянству: в чем сложность общения</vt:lpstr>
      <vt:lpstr>Контролирующий </vt:lpstr>
      <vt:lpstr>Контролирующий: в чем сложность общения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Содержание тренинга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Лидерство и коммуникация</dc:title>
  <dc:creator>Nikita Sergey</dc:creator>
  <cp:lastModifiedBy>Nikita Sergey</cp:lastModifiedBy>
  <cp:revision>206</cp:revision>
  <dcterms:created xsi:type="dcterms:W3CDTF">2022-12-17T09:18:59Z</dcterms:created>
  <dcterms:modified xsi:type="dcterms:W3CDTF">2026-10-06T12:14:40Z</dcterms:modified>
</cp:coreProperties>
</file>