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Default Extension="pptx" ContentType="application/vnd.openxmlformats-officedocument.presentationml.presentation"/>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ms-office.activeX"/>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activeX/activeX1.xml" ContentType="application/vnd.ms-office.activeX+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notesSlides/notesSlide18.xml" ContentType="application/vnd.openxmlformats-officedocument.presentationml.notesSlide+xml"/>
  <Default Extension="wmf" ContentType="image/x-wmf"/>
  <Override PartName="/ppt/notesSlides/notesSlide36.xml" ContentType="application/vnd.openxmlformats-officedocument.presentationml.notes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57" r:id="rId2"/>
    <p:sldId id="288" r:id="rId3"/>
    <p:sldId id="287" r:id="rId4"/>
    <p:sldId id="432" r:id="rId5"/>
    <p:sldId id="433" r:id="rId6"/>
    <p:sldId id="434" r:id="rId7"/>
    <p:sldId id="431" r:id="rId8"/>
    <p:sldId id="436" r:id="rId9"/>
    <p:sldId id="430" r:id="rId10"/>
    <p:sldId id="429" r:id="rId11"/>
    <p:sldId id="428" r:id="rId12"/>
    <p:sldId id="427" r:id="rId13"/>
    <p:sldId id="426" r:id="rId14"/>
    <p:sldId id="425" r:id="rId15"/>
    <p:sldId id="424" r:id="rId16"/>
    <p:sldId id="423" r:id="rId17"/>
    <p:sldId id="422" r:id="rId18"/>
    <p:sldId id="421" r:id="rId19"/>
    <p:sldId id="420" r:id="rId20"/>
    <p:sldId id="419" r:id="rId21"/>
    <p:sldId id="418" r:id="rId22"/>
    <p:sldId id="417" r:id="rId23"/>
    <p:sldId id="416" r:id="rId24"/>
    <p:sldId id="415" r:id="rId25"/>
    <p:sldId id="414" r:id="rId26"/>
    <p:sldId id="413" r:id="rId27"/>
    <p:sldId id="412" r:id="rId28"/>
    <p:sldId id="411" r:id="rId29"/>
    <p:sldId id="410" r:id="rId30"/>
    <p:sldId id="409" r:id="rId31"/>
    <p:sldId id="408" r:id="rId32"/>
    <p:sldId id="407" r:id="rId33"/>
    <p:sldId id="406" r:id="rId34"/>
    <p:sldId id="405" r:id="rId35"/>
    <p:sldId id="404" r:id="rId36"/>
    <p:sldId id="403" r:id="rId37"/>
    <p:sldId id="402" r:id="rId38"/>
    <p:sldId id="401" r:id="rId39"/>
    <p:sldId id="386" r:id="rId40"/>
    <p:sldId id="385" r:id="rId41"/>
    <p:sldId id="266" r:id="rId42"/>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1D3152"/>
    <a:srgbClr val="E8563C"/>
    <a:srgbClr val="EA7D3B"/>
    <a:srgbClr val="1D3252"/>
  </p:clrMru>
  <p:extLst>
    <p:ext uri="{E76CE94A-603C-4142-B9EB-6D1370010A27}">
      <p14:discardImageEditData xmlns="" xmlns:p14="http://schemas.microsoft.com/office/powerpoint/2010/main" val="0"/>
    </p:ext>
    <p:ext uri="{D31A062A-798A-4329-ABDD-BBA856620510}">
      <p14:defaultImageDpi xmlns=""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67" autoAdjust="0"/>
    <p:restoredTop sz="86377" autoAdjust="0"/>
  </p:normalViewPr>
  <p:slideViewPr>
    <p:cSldViewPr snapToGrid="0">
      <p:cViewPr>
        <p:scale>
          <a:sx n="71" d="100"/>
          <a:sy n="71" d="100"/>
        </p:scale>
        <p:origin x="-1830" y="-720"/>
      </p:cViewPr>
      <p:guideLst>
        <p:guide orient="horz" pos="2160"/>
        <p:guide pos="3840"/>
      </p:guideLst>
    </p:cSldViewPr>
  </p:slideViewPr>
  <p:outlineViewPr>
    <p:cViewPr>
      <p:scale>
        <a:sx n="33" d="100"/>
        <a:sy n="33" d="100"/>
      </p:scale>
      <p:origin x="216" y="0"/>
    </p:cViewPr>
  </p:outlin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5512D11A-5CC6-11CF-8D67-00AA00BDCE1D}" ax:persistence="persistStream" r:id="rId1"/>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8.vml.rels><?xml version="1.0" encoding="UTF-8" standalone="yes"?>
<Relationships xmlns="http://schemas.openxmlformats.org/package/2006/relationships"><Relationship Id="rId2" Type="http://schemas.openxmlformats.org/officeDocument/2006/relationships/image" Target="../media/image28.wmf"/><Relationship Id="rId1" Type="http://schemas.openxmlformats.org/officeDocument/2006/relationships/image" Target="../media/image7.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493B967-1F10-4E0A-9DAD-9EB16276EB3A}" type="datetimeFigureOut">
              <a:rPr lang="ru-RU" smtClean="0"/>
              <a:t>24.08.2023</a:t>
            </a:fld>
            <a:endParaRPr lang="ru-RU"/>
          </a:p>
        </p:txBody>
      </p:sp>
      <p:sp>
        <p:nvSpPr>
          <p:cNvPr id="4" name="Образ слайда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3488B01-AC10-4422-8DA5-0B8EA2B1A185}" type="slidenum">
              <a:rPr lang="ru-RU" smtClean="0"/>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2000" b="1" dirty="0" smtClean="0">
                <a:latin typeface="Times New Roman" pitchFamily="18" charset="0"/>
                <a:cs typeface="Times New Roman" pitchFamily="18" charset="0"/>
              </a:rPr>
              <a:t>Старший преподаватель кафедры комплексной безопасности и физической культуры АСОУ Никитин Виктор Васильевич</a:t>
            </a:r>
            <a:endParaRPr lang="ru-RU" sz="2000" b="1" dirty="0">
              <a:latin typeface="Times New Roman" pitchFamily="18" charset="0"/>
              <a:cs typeface="Times New Roman" pitchFamily="18" charset="0"/>
            </a:endParaRPr>
          </a:p>
        </p:txBody>
      </p:sp>
      <p:sp>
        <p:nvSpPr>
          <p:cNvPr id="4" name="Номер слайда 3"/>
          <p:cNvSpPr>
            <a:spLocks noGrp="1"/>
          </p:cNvSpPr>
          <p:nvPr>
            <p:ph type="sldNum" sz="quarter" idx="10"/>
          </p:nvPr>
        </p:nvSpPr>
        <p:spPr/>
        <p:txBody>
          <a:bodyPr/>
          <a:lstStyle/>
          <a:p>
            <a:fld id="{F3488B01-AC10-4422-8DA5-0B8EA2B1A185}" type="slidenum">
              <a:rPr lang="ru-RU" smtClean="0"/>
              <a:t>2</a:t>
            </a:fld>
            <a:endParaRPr lang="ru-RU"/>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b="1" dirty="0" smtClean="0">
                <a:latin typeface="Times New Roman" pitchFamily="18" charset="0"/>
                <a:cs typeface="Times New Roman" pitchFamily="18" charset="0"/>
              </a:rPr>
              <a:t>Старший преподаватель кафедры комплексной безопасности и физической культуры АСОУ Никитин Виктор Васильевич</a:t>
            </a:r>
          </a:p>
          <a:p>
            <a:endParaRPr lang="ru-RU" dirty="0" smtClean="0"/>
          </a:p>
          <a:p>
            <a:endParaRPr lang="ru-RU" dirty="0"/>
          </a:p>
        </p:txBody>
      </p:sp>
      <p:sp>
        <p:nvSpPr>
          <p:cNvPr id="4" name="Номер слайда 3"/>
          <p:cNvSpPr>
            <a:spLocks noGrp="1"/>
          </p:cNvSpPr>
          <p:nvPr>
            <p:ph type="sldNum" sz="quarter" idx="10"/>
          </p:nvPr>
        </p:nvSpPr>
        <p:spPr/>
        <p:txBody>
          <a:bodyPr/>
          <a:lstStyle/>
          <a:p>
            <a:fld id="{F3488B01-AC10-4422-8DA5-0B8EA2B1A185}" type="slidenum">
              <a:rPr lang="ru-RU" smtClean="0"/>
              <a:t>11</a:t>
            </a:fld>
            <a:endParaRPr lang="ru-RU"/>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b="1" dirty="0" smtClean="0">
                <a:latin typeface="Times New Roman" pitchFamily="18" charset="0"/>
                <a:cs typeface="Times New Roman" pitchFamily="18" charset="0"/>
              </a:rPr>
              <a:t>Старший преподаватель кафедры комплексной безопасности и физической культуры АСОУ Никитин Виктор Васильевич</a:t>
            </a:r>
          </a:p>
          <a:p>
            <a:endParaRPr lang="ru-RU" dirty="0"/>
          </a:p>
        </p:txBody>
      </p:sp>
      <p:sp>
        <p:nvSpPr>
          <p:cNvPr id="4" name="Номер слайда 3"/>
          <p:cNvSpPr>
            <a:spLocks noGrp="1"/>
          </p:cNvSpPr>
          <p:nvPr>
            <p:ph type="sldNum" sz="quarter" idx="10"/>
          </p:nvPr>
        </p:nvSpPr>
        <p:spPr/>
        <p:txBody>
          <a:bodyPr/>
          <a:lstStyle/>
          <a:p>
            <a:fld id="{F3488B01-AC10-4422-8DA5-0B8EA2B1A185}" type="slidenum">
              <a:rPr lang="ru-RU" smtClean="0"/>
              <a:t>12</a:t>
            </a:fld>
            <a:endParaRPr lang="ru-RU"/>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b="1" dirty="0" smtClean="0">
                <a:latin typeface="Times New Roman" pitchFamily="18" charset="0"/>
                <a:cs typeface="Times New Roman" pitchFamily="18" charset="0"/>
              </a:rPr>
              <a:t>Старший преподаватель кафедры комплексной безопасности и физической культуры АСОУ Никитин Виктор Васильевич</a:t>
            </a:r>
          </a:p>
          <a:p>
            <a:endParaRPr lang="ru-RU" dirty="0"/>
          </a:p>
        </p:txBody>
      </p:sp>
      <p:sp>
        <p:nvSpPr>
          <p:cNvPr id="4" name="Номер слайда 3"/>
          <p:cNvSpPr>
            <a:spLocks noGrp="1"/>
          </p:cNvSpPr>
          <p:nvPr>
            <p:ph type="sldNum" sz="quarter" idx="10"/>
          </p:nvPr>
        </p:nvSpPr>
        <p:spPr/>
        <p:txBody>
          <a:bodyPr/>
          <a:lstStyle/>
          <a:p>
            <a:fld id="{F3488B01-AC10-4422-8DA5-0B8EA2B1A185}" type="slidenum">
              <a:rPr lang="ru-RU" smtClean="0"/>
              <a:t>13</a:t>
            </a:fld>
            <a:endParaRPr lang="ru-RU"/>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b="1" dirty="0" smtClean="0">
                <a:latin typeface="Times New Roman" pitchFamily="18" charset="0"/>
                <a:cs typeface="Times New Roman" pitchFamily="18" charset="0"/>
              </a:rPr>
              <a:t>Старший преподаватель кафедры комплексной безопасности и физической культуры АСОУ Никитин Виктор Васильевич</a:t>
            </a:r>
          </a:p>
          <a:p>
            <a:endParaRPr lang="ru-RU" dirty="0"/>
          </a:p>
        </p:txBody>
      </p:sp>
      <p:sp>
        <p:nvSpPr>
          <p:cNvPr id="4" name="Номер слайда 3"/>
          <p:cNvSpPr>
            <a:spLocks noGrp="1"/>
          </p:cNvSpPr>
          <p:nvPr>
            <p:ph type="sldNum" sz="quarter" idx="10"/>
          </p:nvPr>
        </p:nvSpPr>
        <p:spPr/>
        <p:txBody>
          <a:bodyPr/>
          <a:lstStyle/>
          <a:p>
            <a:fld id="{F3488B01-AC10-4422-8DA5-0B8EA2B1A185}" type="slidenum">
              <a:rPr lang="ru-RU" smtClean="0"/>
              <a:t>14</a:t>
            </a:fld>
            <a:endParaRPr lang="ru-RU"/>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b="1" dirty="0" smtClean="0">
                <a:latin typeface="Times New Roman" pitchFamily="18" charset="0"/>
                <a:cs typeface="Times New Roman" pitchFamily="18" charset="0"/>
              </a:rPr>
              <a:t>Старший преподаватель кафедры комплексной безопасности и физической культуры АСОУ Никитин Виктор Васильевич</a:t>
            </a:r>
          </a:p>
          <a:p>
            <a:endParaRPr lang="ru-RU" dirty="0"/>
          </a:p>
        </p:txBody>
      </p:sp>
      <p:sp>
        <p:nvSpPr>
          <p:cNvPr id="4" name="Номер слайда 3"/>
          <p:cNvSpPr>
            <a:spLocks noGrp="1"/>
          </p:cNvSpPr>
          <p:nvPr>
            <p:ph type="sldNum" sz="quarter" idx="10"/>
          </p:nvPr>
        </p:nvSpPr>
        <p:spPr/>
        <p:txBody>
          <a:bodyPr/>
          <a:lstStyle/>
          <a:p>
            <a:fld id="{F3488B01-AC10-4422-8DA5-0B8EA2B1A185}" type="slidenum">
              <a:rPr lang="ru-RU" smtClean="0"/>
              <a:t>15</a:t>
            </a:fld>
            <a:endParaRPr lang="ru-RU"/>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b="1" dirty="0" smtClean="0">
                <a:latin typeface="Times New Roman" pitchFamily="18" charset="0"/>
                <a:cs typeface="Times New Roman" pitchFamily="18" charset="0"/>
              </a:rPr>
              <a:t>Старший преподаватель кафедры комплексной безопасности и физической культуры АСОУ Никитин Виктор Васильевич</a:t>
            </a:r>
          </a:p>
          <a:p>
            <a:endParaRPr lang="ru-RU" dirty="0" smtClean="0"/>
          </a:p>
          <a:p>
            <a:endParaRPr lang="ru-RU" dirty="0"/>
          </a:p>
        </p:txBody>
      </p:sp>
      <p:sp>
        <p:nvSpPr>
          <p:cNvPr id="4" name="Номер слайда 3"/>
          <p:cNvSpPr>
            <a:spLocks noGrp="1"/>
          </p:cNvSpPr>
          <p:nvPr>
            <p:ph type="sldNum" sz="quarter" idx="10"/>
          </p:nvPr>
        </p:nvSpPr>
        <p:spPr/>
        <p:txBody>
          <a:bodyPr/>
          <a:lstStyle/>
          <a:p>
            <a:fld id="{F3488B01-AC10-4422-8DA5-0B8EA2B1A185}" type="slidenum">
              <a:rPr lang="ru-RU" smtClean="0"/>
              <a:t>16</a:t>
            </a:fld>
            <a:endParaRPr lang="ru-RU"/>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b="1" dirty="0" smtClean="0">
                <a:latin typeface="Times New Roman" pitchFamily="18" charset="0"/>
                <a:cs typeface="Times New Roman" pitchFamily="18" charset="0"/>
              </a:rPr>
              <a:t>Старший преподаватель кафедры комплексной безопасности и физической культуры АСОУ Никитин Виктор Васильевич</a:t>
            </a:r>
          </a:p>
          <a:p>
            <a:endParaRPr lang="ru-RU" dirty="0"/>
          </a:p>
        </p:txBody>
      </p:sp>
      <p:sp>
        <p:nvSpPr>
          <p:cNvPr id="4" name="Номер слайда 3"/>
          <p:cNvSpPr>
            <a:spLocks noGrp="1"/>
          </p:cNvSpPr>
          <p:nvPr>
            <p:ph type="sldNum" sz="quarter" idx="10"/>
          </p:nvPr>
        </p:nvSpPr>
        <p:spPr/>
        <p:txBody>
          <a:bodyPr/>
          <a:lstStyle/>
          <a:p>
            <a:fld id="{F3488B01-AC10-4422-8DA5-0B8EA2B1A185}" type="slidenum">
              <a:rPr lang="ru-RU" smtClean="0"/>
              <a:t>17</a:t>
            </a:fld>
            <a:endParaRPr lang="ru-RU"/>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b="1" dirty="0" smtClean="0">
                <a:latin typeface="Times New Roman" pitchFamily="18" charset="0"/>
                <a:cs typeface="Times New Roman" pitchFamily="18" charset="0"/>
              </a:rPr>
              <a:t>Старший преподаватель кафедры комплексной безопасности и физической культуры АСОУ Никитин Виктор Васильевич</a:t>
            </a:r>
          </a:p>
          <a:p>
            <a:endParaRPr lang="ru-RU" dirty="0"/>
          </a:p>
        </p:txBody>
      </p:sp>
      <p:sp>
        <p:nvSpPr>
          <p:cNvPr id="4" name="Номер слайда 3"/>
          <p:cNvSpPr>
            <a:spLocks noGrp="1"/>
          </p:cNvSpPr>
          <p:nvPr>
            <p:ph type="sldNum" sz="quarter" idx="10"/>
          </p:nvPr>
        </p:nvSpPr>
        <p:spPr/>
        <p:txBody>
          <a:bodyPr/>
          <a:lstStyle/>
          <a:p>
            <a:fld id="{F3488B01-AC10-4422-8DA5-0B8EA2B1A185}" type="slidenum">
              <a:rPr lang="ru-RU" smtClean="0"/>
              <a:t>18</a:t>
            </a:fld>
            <a:endParaRPr lang="ru-RU"/>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b="1" dirty="0" smtClean="0">
                <a:latin typeface="Times New Roman" pitchFamily="18" charset="0"/>
                <a:cs typeface="Times New Roman" pitchFamily="18" charset="0"/>
              </a:rPr>
              <a:t>Старший преподаватель кафедры комплексной безопасности и физической культуры АСОУ Никитин Виктор Васильевич</a:t>
            </a:r>
          </a:p>
          <a:p>
            <a:endParaRPr lang="ru-RU" dirty="0"/>
          </a:p>
        </p:txBody>
      </p:sp>
      <p:sp>
        <p:nvSpPr>
          <p:cNvPr id="4" name="Номер слайда 3"/>
          <p:cNvSpPr>
            <a:spLocks noGrp="1"/>
          </p:cNvSpPr>
          <p:nvPr>
            <p:ph type="sldNum" sz="quarter" idx="10"/>
          </p:nvPr>
        </p:nvSpPr>
        <p:spPr/>
        <p:txBody>
          <a:bodyPr/>
          <a:lstStyle/>
          <a:p>
            <a:fld id="{F3488B01-AC10-4422-8DA5-0B8EA2B1A185}" type="slidenum">
              <a:rPr lang="ru-RU" smtClean="0"/>
              <a:t>19</a:t>
            </a:fld>
            <a:endParaRPr lang="ru-RU"/>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b="1" dirty="0" smtClean="0">
                <a:latin typeface="Times New Roman" pitchFamily="18" charset="0"/>
                <a:cs typeface="Times New Roman" pitchFamily="18" charset="0"/>
              </a:rPr>
              <a:t>Старший преподаватель кафедры комплексной безопасности и физической культуры АСОУ Никитин Виктор Васильевич</a:t>
            </a:r>
          </a:p>
          <a:p>
            <a:endParaRPr lang="ru-RU" dirty="0"/>
          </a:p>
        </p:txBody>
      </p:sp>
      <p:sp>
        <p:nvSpPr>
          <p:cNvPr id="4" name="Номер слайда 3"/>
          <p:cNvSpPr>
            <a:spLocks noGrp="1"/>
          </p:cNvSpPr>
          <p:nvPr>
            <p:ph type="sldNum" sz="quarter" idx="10"/>
          </p:nvPr>
        </p:nvSpPr>
        <p:spPr/>
        <p:txBody>
          <a:bodyPr/>
          <a:lstStyle/>
          <a:p>
            <a:fld id="{F3488B01-AC10-4422-8DA5-0B8EA2B1A185}" type="slidenum">
              <a:rPr lang="ru-RU" smtClean="0"/>
              <a:t>20</a:t>
            </a:fld>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b="1" dirty="0" smtClean="0">
                <a:latin typeface="Times New Roman" pitchFamily="18" charset="0"/>
                <a:cs typeface="Times New Roman" pitchFamily="18" charset="0"/>
              </a:rPr>
              <a:t>Старший преподаватель кафедры комплексной безопасности и физической культуры АСОУ Никитин Виктор Васильевич</a:t>
            </a:r>
          </a:p>
          <a:p>
            <a:endParaRPr lang="ru-RU" dirty="0"/>
          </a:p>
        </p:txBody>
      </p:sp>
      <p:sp>
        <p:nvSpPr>
          <p:cNvPr id="4" name="Номер слайда 3"/>
          <p:cNvSpPr>
            <a:spLocks noGrp="1"/>
          </p:cNvSpPr>
          <p:nvPr>
            <p:ph type="sldNum" sz="quarter" idx="10"/>
          </p:nvPr>
        </p:nvSpPr>
        <p:spPr/>
        <p:txBody>
          <a:bodyPr/>
          <a:lstStyle/>
          <a:p>
            <a:fld id="{F3488B01-AC10-4422-8DA5-0B8EA2B1A185}" type="slidenum">
              <a:rPr lang="ru-RU" smtClean="0"/>
              <a:t>3</a:t>
            </a:fld>
            <a:endParaRPr lang="ru-RU"/>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b="1" dirty="0" smtClean="0">
                <a:latin typeface="Times New Roman" pitchFamily="18" charset="0"/>
                <a:cs typeface="Times New Roman" pitchFamily="18" charset="0"/>
              </a:rPr>
              <a:t>Старший преподаватель кафедры комплексной безопасности и физической культуры АСОУ Никитин Виктор Васильевич</a:t>
            </a:r>
          </a:p>
          <a:p>
            <a:endParaRPr lang="ru-RU" dirty="0"/>
          </a:p>
        </p:txBody>
      </p:sp>
      <p:sp>
        <p:nvSpPr>
          <p:cNvPr id="4" name="Номер слайда 3"/>
          <p:cNvSpPr>
            <a:spLocks noGrp="1"/>
          </p:cNvSpPr>
          <p:nvPr>
            <p:ph type="sldNum" sz="quarter" idx="10"/>
          </p:nvPr>
        </p:nvSpPr>
        <p:spPr/>
        <p:txBody>
          <a:bodyPr/>
          <a:lstStyle/>
          <a:p>
            <a:fld id="{F3488B01-AC10-4422-8DA5-0B8EA2B1A185}" type="slidenum">
              <a:rPr lang="ru-RU" smtClean="0"/>
              <a:t>21</a:t>
            </a:fld>
            <a:endParaRPr lang="ru-RU"/>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b="1" dirty="0" smtClean="0">
                <a:latin typeface="Times New Roman" pitchFamily="18" charset="0"/>
                <a:cs typeface="Times New Roman" pitchFamily="18" charset="0"/>
              </a:rPr>
              <a:t>Старший преподаватель кафедры комплексной безопасности и физической культуры АСОУ Никитин Виктор Васильевич</a:t>
            </a:r>
          </a:p>
          <a:p>
            <a:endParaRPr lang="ru-RU" dirty="0" smtClean="0"/>
          </a:p>
          <a:p>
            <a:endParaRPr lang="ru-RU" dirty="0"/>
          </a:p>
        </p:txBody>
      </p:sp>
      <p:sp>
        <p:nvSpPr>
          <p:cNvPr id="4" name="Номер слайда 3"/>
          <p:cNvSpPr>
            <a:spLocks noGrp="1"/>
          </p:cNvSpPr>
          <p:nvPr>
            <p:ph type="sldNum" sz="quarter" idx="10"/>
          </p:nvPr>
        </p:nvSpPr>
        <p:spPr/>
        <p:txBody>
          <a:bodyPr/>
          <a:lstStyle/>
          <a:p>
            <a:fld id="{F3488B01-AC10-4422-8DA5-0B8EA2B1A185}" type="slidenum">
              <a:rPr lang="ru-RU" smtClean="0"/>
              <a:t>22</a:t>
            </a:fld>
            <a:endParaRPr lang="ru-RU"/>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b="1" dirty="0" smtClean="0">
                <a:latin typeface="Times New Roman" pitchFamily="18" charset="0"/>
                <a:cs typeface="Times New Roman" pitchFamily="18" charset="0"/>
              </a:rPr>
              <a:t>Старший преподаватель кафедры комплексной безопасности и физической культуры АСОУ Никитин Виктор Васильевич</a:t>
            </a:r>
          </a:p>
          <a:p>
            <a:endParaRPr lang="ru-RU" dirty="0"/>
          </a:p>
        </p:txBody>
      </p:sp>
      <p:sp>
        <p:nvSpPr>
          <p:cNvPr id="4" name="Номер слайда 3"/>
          <p:cNvSpPr>
            <a:spLocks noGrp="1"/>
          </p:cNvSpPr>
          <p:nvPr>
            <p:ph type="sldNum" sz="quarter" idx="10"/>
          </p:nvPr>
        </p:nvSpPr>
        <p:spPr/>
        <p:txBody>
          <a:bodyPr/>
          <a:lstStyle/>
          <a:p>
            <a:fld id="{F3488B01-AC10-4422-8DA5-0B8EA2B1A185}" type="slidenum">
              <a:rPr lang="ru-RU" smtClean="0"/>
              <a:t>23</a:t>
            </a:fld>
            <a:endParaRPr lang="ru-RU"/>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b="1" dirty="0" smtClean="0">
                <a:latin typeface="Times New Roman" pitchFamily="18" charset="0"/>
                <a:cs typeface="Times New Roman" pitchFamily="18" charset="0"/>
              </a:rPr>
              <a:t>Старший преподаватель кафедры комплексной безопасности и физической культуры АСОУ Никитин Виктор Васильевич</a:t>
            </a:r>
          </a:p>
          <a:p>
            <a:endParaRPr lang="ru-RU" dirty="0" smtClean="0"/>
          </a:p>
          <a:p>
            <a:endParaRPr lang="ru-RU" dirty="0"/>
          </a:p>
        </p:txBody>
      </p:sp>
      <p:sp>
        <p:nvSpPr>
          <p:cNvPr id="4" name="Номер слайда 3"/>
          <p:cNvSpPr>
            <a:spLocks noGrp="1"/>
          </p:cNvSpPr>
          <p:nvPr>
            <p:ph type="sldNum" sz="quarter" idx="10"/>
          </p:nvPr>
        </p:nvSpPr>
        <p:spPr/>
        <p:txBody>
          <a:bodyPr/>
          <a:lstStyle/>
          <a:p>
            <a:fld id="{F3488B01-AC10-4422-8DA5-0B8EA2B1A185}" type="slidenum">
              <a:rPr lang="ru-RU" smtClean="0"/>
              <a:t>24</a:t>
            </a:fld>
            <a:endParaRPr lang="ru-RU"/>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b="1" dirty="0" smtClean="0">
                <a:latin typeface="Times New Roman" pitchFamily="18" charset="0"/>
                <a:cs typeface="Times New Roman" pitchFamily="18" charset="0"/>
              </a:rPr>
              <a:t>Старший преподаватель кафедры комплексной безопасности и физической культуры АСОУ Никитин Виктор Васильевич</a:t>
            </a:r>
          </a:p>
          <a:p>
            <a:endParaRPr lang="ru-RU" dirty="0" smtClean="0"/>
          </a:p>
          <a:p>
            <a:endParaRPr lang="ru-RU" dirty="0"/>
          </a:p>
        </p:txBody>
      </p:sp>
      <p:sp>
        <p:nvSpPr>
          <p:cNvPr id="4" name="Номер слайда 3"/>
          <p:cNvSpPr>
            <a:spLocks noGrp="1"/>
          </p:cNvSpPr>
          <p:nvPr>
            <p:ph type="sldNum" sz="quarter" idx="10"/>
          </p:nvPr>
        </p:nvSpPr>
        <p:spPr/>
        <p:txBody>
          <a:bodyPr/>
          <a:lstStyle/>
          <a:p>
            <a:fld id="{F3488B01-AC10-4422-8DA5-0B8EA2B1A185}" type="slidenum">
              <a:rPr lang="ru-RU" smtClean="0"/>
              <a:t>25</a:t>
            </a:fld>
            <a:endParaRPr lang="ru-RU"/>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b="1" dirty="0" smtClean="0">
                <a:latin typeface="Times New Roman" pitchFamily="18" charset="0"/>
                <a:cs typeface="Times New Roman" pitchFamily="18" charset="0"/>
              </a:rPr>
              <a:t>Старший преподаватель кафедры комплексной безопасности и физической культуры АСОУ Никитин Виктор Васильевич</a:t>
            </a:r>
          </a:p>
          <a:p>
            <a:endParaRPr lang="ru-RU" dirty="0"/>
          </a:p>
        </p:txBody>
      </p:sp>
      <p:sp>
        <p:nvSpPr>
          <p:cNvPr id="4" name="Номер слайда 3"/>
          <p:cNvSpPr>
            <a:spLocks noGrp="1"/>
          </p:cNvSpPr>
          <p:nvPr>
            <p:ph type="sldNum" sz="quarter" idx="10"/>
          </p:nvPr>
        </p:nvSpPr>
        <p:spPr/>
        <p:txBody>
          <a:bodyPr/>
          <a:lstStyle/>
          <a:p>
            <a:fld id="{F3488B01-AC10-4422-8DA5-0B8EA2B1A185}" type="slidenum">
              <a:rPr lang="ru-RU" smtClean="0"/>
              <a:t>26</a:t>
            </a:fld>
            <a:endParaRPr lang="ru-RU"/>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b="1" dirty="0" smtClean="0">
                <a:latin typeface="Times New Roman" pitchFamily="18" charset="0"/>
                <a:cs typeface="Times New Roman" pitchFamily="18" charset="0"/>
              </a:rPr>
              <a:t>Старший преподаватель кафедры комплексной безопасности и физической культуры АСОУ Никитин Виктор Васильевич</a:t>
            </a:r>
          </a:p>
          <a:p>
            <a:endParaRPr lang="ru-RU" dirty="0"/>
          </a:p>
        </p:txBody>
      </p:sp>
      <p:sp>
        <p:nvSpPr>
          <p:cNvPr id="4" name="Номер слайда 3"/>
          <p:cNvSpPr>
            <a:spLocks noGrp="1"/>
          </p:cNvSpPr>
          <p:nvPr>
            <p:ph type="sldNum" sz="quarter" idx="10"/>
          </p:nvPr>
        </p:nvSpPr>
        <p:spPr/>
        <p:txBody>
          <a:bodyPr/>
          <a:lstStyle/>
          <a:p>
            <a:fld id="{F3488B01-AC10-4422-8DA5-0B8EA2B1A185}" type="slidenum">
              <a:rPr lang="ru-RU" smtClean="0"/>
              <a:t>27</a:t>
            </a:fld>
            <a:endParaRPr lang="ru-RU"/>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b="1" dirty="0" smtClean="0">
                <a:latin typeface="Times New Roman" pitchFamily="18" charset="0"/>
                <a:cs typeface="Times New Roman" pitchFamily="18" charset="0"/>
              </a:rPr>
              <a:t>Старший преподаватель кафедры комплексной безопасности и физической культуры АСОУ Никитин Виктор Васильевич</a:t>
            </a:r>
          </a:p>
          <a:p>
            <a:endParaRPr lang="ru-RU" dirty="0"/>
          </a:p>
        </p:txBody>
      </p:sp>
      <p:sp>
        <p:nvSpPr>
          <p:cNvPr id="4" name="Номер слайда 3"/>
          <p:cNvSpPr>
            <a:spLocks noGrp="1"/>
          </p:cNvSpPr>
          <p:nvPr>
            <p:ph type="sldNum" sz="quarter" idx="10"/>
          </p:nvPr>
        </p:nvSpPr>
        <p:spPr/>
        <p:txBody>
          <a:bodyPr/>
          <a:lstStyle/>
          <a:p>
            <a:fld id="{F3488B01-AC10-4422-8DA5-0B8EA2B1A185}" type="slidenum">
              <a:rPr lang="ru-RU" smtClean="0"/>
              <a:t>28</a:t>
            </a:fld>
            <a:endParaRPr lang="ru-RU"/>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b="1" dirty="0" smtClean="0">
                <a:latin typeface="Times New Roman" pitchFamily="18" charset="0"/>
                <a:cs typeface="Times New Roman" pitchFamily="18" charset="0"/>
              </a:rPr>
              <a:t>Старший преподаватель кафедры комплексной безопасности и физической культуры АСОУ Никитин Виктор Васильевич</a:t>
            </a:r>
          </a:p>
          <a:p>
            <a:endParaRPr lang="ru-RU" dirty="0"/>
          </a:p>
        </p:txBody>
      </p:sp>
      <p:sp>
        <p:nvSpPr>
          <p:cNvPr id="4" name="Номер слайда 3"/>
          <p:cNvSpPr>
            <a:spLocks noGrp="1"/>
          </p:cNvSpPr>
          <p:nvPr>
            <p:ph type="sldNum" sz="quarter" idx="10"/>
          </p:nvPr>
        </p:nvSpPr>
        <p:spPr/>
        <p:txBody>
          <a:bodyPr/>
          <a:lstStyle/>
          <a:p>
            <a:fld id="{F3488B01-AC10-4422-8DA5-0B8EA2B1A185}" type="slidenum">
              <a:rPr lang="ru-RU" smtClean="0"/>
              <a:t>29</a:t>
            </a:fld>
            <a:endParaRPr lang="ru-RU"/>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b="1" dirty="0" smtClean="0">
                <a:latin typeface="Times New Roman" pitchFamily="18" charset="0"/>
                <a:cs typeface="Times New Roman" pitchFamily="18" charset="0"/>
              </a:rPr>
              <a:t>Старший преподаватель кафедры комплексной безопасности и физической культуры АСОУ Никитин Виктор Васильевич</a:t>
            </a:r>
          </a:p>
          <a:p>
            <a:endParaRPr lang="ru-RU" dirty="0" smtClean="0"/>
          </a:p>
          <a:p>
            <a:endParaRPr lang="ru-RU" dirty="0"/>
          </a:p>
        </p:txBody>
      </p:sp>
      <p:sp>
        <p:nvSpPr>
          <p:cNvPr id="4" name="Номер слайда 3"/>
          <p:cNvSpPr>
            <a:spLocks noGrp="1"/>
          </p:cNvSpPr>
          <p:nvPr>
            <p:ph type="sldNum" sz="quarter" idx="10"/>
          </p:nvPr>
        </p:nvSpPr>
        <p:spPr/>
        <p:txBody>
          <a:bodyPr/>
          <a:lstStyle/>
          <a:p>
            <a:fld id="{F3488B01-AC10-4422-8DA5-0B8EA2B1A185}" type="slidenum">
              <a:rPr lang="ru-RU" smtClean="0"/>
              <a:t>30</a:t>
            </a:fld>
            <a:endParaRPr lang="ru-R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b="1" dirty="0" smtClean="0">
                <a:latin typeface="Times New Roman" pitchFamily="18" charset="0"/>
                <a:cs typeface="Times New Roman" pitchFamily="18" charset="0"/>
              </a:rPr>
              <a:t>Старший преподаватель кафедры комплексной безопасности и физической культуры АСОУ Никитин Виктор Васильевич</a:t>
            </a:r>
          </a:p>
          <a:p>
            <a:endParaRPr lang="ru-RU" dirty="0"/>
          </a:p>
        </p:txBody>
      </p:sp>
      <p:sp>
        <p:nvSpPr>
          <p:cNvPr id="4" name="Номер слайда 3"/>
          <p:cNvSpPr>
            <a:spLocks noGrp="1"/>
          </p:cNvSpPr>
          <p:nvPr>
            <p:ph type="sldNum" sz="quarter" idx="10"/>
          </p:nvPr>
        </p:nvSpPr>
        <p:spPr/>
        <p:txBody>
          <a:bodyPr/>
          <a:lstStyle/>
          <a:p>
            <a:fld id="{F3488B01-AC10-4422-8DA5-0B8EA2B1A185}" type="slidenum">
              <a:rPr lang="ru-RU" smtClean="0"/>
              <a:t>4</a:t>
            </a:fld>
            <a:endParaRPr lang="ru-RU"/>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b="1" dirty="0" smtClean="0">
                <a:latin typeface="Times New Roman" pitchFamily="18" charset="0"/>
                <a:cs typeface="Times New Roman" pitchFamily="18" charset="0"/>
              </a:rPr>
              <a:t>Старший преподаватель кафедры комплексной безопасности и физической культуры АСОУ Никитин Виктор Васильевич</a:t>
            </a:r>
          </a:p>
          <a:p>
            <a:endParaRPr lang="ru-RU" dirty="0"/>
          </a:p>
        </p:txBody>
      </p:sp>
      <p:sp>
        <p:nvSpPr>
          <p:cNvPr id="4" name="Номер слайда 3"/>
          <p:cNvSpPr>
            <a:spLocks noGrp="1"/>
          </p:cNvSpPr>
          <p:nvPr>
            <p:ph type="sldNum" sz="quarter" idx="10"/>
          </p:nvPr>
        </p:nvSpPr>
        <p:spPr/>
        <p:txBody>
          <a:bodyPr/>
          <a:lstStyle/>
          <a:p>
            <a:fld id="{F3488B01-AC10-4422-8DA5-0B8EA2B1A185}" type="slidenum">
              <a:rPr lang="ru-RU" smtClean="0"/>
              <a:t>31</a:t>
            </a:fld>
            <a:endParaRPr lang="ru-RU"/>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b="1" dirty="0" smtClean="0">
                <a:latin typeface="Times New Roman" pitchFamily="18" charset="0"/>
                <a:cs typeface="Times New Roman" pitchFamily="18" charset="0"/>
              </a:rPr>
              <a:t>Старший преподаватель кафедры комплексной безопасности и физической культуры АСОУ Никитин Виктор Васильевич</a:t>
            </a:r>
          </a:p>
          <a:p>
            <a:endParaRPr lang="ru-RU" dirty="0"/>
          </a:p>
        </p:txBody>
      </p:sp>
      <p:sp>
        <p:nvSpPr>
          <p:cNvPr id="4" name="Номер слайда 3"/>
          <p:cNvSpPr>
            <a:spLocks noGrp="1"/>
          </p:cNvSpPr>
          <p:nvPr>
            <p:ph type="sldNum" sz="quarter" idx="10"/>
          </p:nvPr>
        </p:nvSpPr>
        <p:spPr/>
        <p:txBody>
          <a:bodyPr/>
          <a:lstStyle/>
          <a:p>
            <a:fld id="{F3488B01-AC10-4422-8DA5-0B8EA2B1A185}" type="slidenum">
              <a:rPr lang="ru-RU" smtClean="0"/>
              <a:t>33</a:t>
            </a:fld>
            <a:endParaRPr lang="ru-RU"/>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b="1" dirty="0" smtClean="0">
                <a:latin typeface="Times New Roman" pitchFamily="18" charset="0"/>
                <a:cs typeface="Times New Roman" pitchFamily="18" charset="0"/>
              </a:rPr>
              <a:t>Старший преподаватель кафедры комплексной безопасности и физической культуры АСОУ Никитин Виктор Васильевич</a:t>
            </a:r>
          </a:p>
          <a:p>
            <a:endParaRPr lang="ru-RU" dirty="0"/>
          </a:p>
        </p:txBody>
      </p:sp>
      <p:sp>
        <p:nvSpPr>
          <p:cNvPr id="4" name="Номер слайда 3"/>
          <p:cNvSpPr>
            <a:spLocks noGrp="1"/>
          </p:cNvSpPr>
          <p:nvPr>
            <p:ph type="sldNum" sz="quarter" idx="10"/>
          </p:nvPr>
        </p:nvSpPr>
        <p:spPr/>
        <p:txBody>
          <a:bodyPr/>
          <a:lstStyle/>
          <a:p>
            <a:fld id="{F3488B01-AC10-4422-8DA5-0B8EA2B1A185}" type="slidenum">
              <a:rPr lang="ru-RU" smtClean="0"/>
              <a:t>34</a:t>
            </a:fld>
            <a:endParaRPr lang="ru-RU"/>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b="1" dirty="0" smtClean="0">
                <a:latin typeface="Times New Roman" pitchFamily="18" charset="0"/>
                <a:cs typeface="Times New Roman" pitchFamily="18" charset="0"/>
              </a:rPr>
              <a:t>Старший преподаватель кафедры комплексной безопасности и физической культуры АСОУ Никитин Виктор Васильевич</a:t>
            </a:r>
          </a:p>
          <a:p>
            <a:endParaRPr lang="ru-RU" dirty="0"/>
          </a:p>
        </p:txBody>
      </p:sp>
      <p:sp>
        <p:nvSpPr>
          <p:cNvPr id="4" name="Номер слайда 3"/>
          <p:cNvSpPr>
            <a:spLocks noGrp="1"/>
          </p:cNvSpPr>
          <p:nvPr>
            <p:ph type="sldNum" sz="quarter" idx="10"/>
          </p:nvPr>
        </p:nvSpPr>
        <p:spPr/>
        <p:txBody>
          <a:bodyPr/>
          <a:lstStyle/>
          <a:p>
            <a:fld id="{F3488B01-AC10-4422-8DA5-0B8EA2B1A185}" type="slidenum">
              <a:rPr lang="ru-RU" smtClean="0"/>
              <a:t>35</a:t>
            </a:fld>
            <a:endParaRPr lang="ru-RU"/>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b="1" dirty="0" smtClean="0">
                <a:latin typeface="Times New Roman" pitchFamily="18" charset="0"/>
                <a:cs typeface="Times New Roman" pitchFamily="18" charset="0"/>
              </a:rPr>
              <a:t>Старший преподаватель кафедры комплексной безопасности и физической культуры АСОУ Никитин Виктор Васильевич</a:t>
            </a:r>
          </a:p>
          <a:p>
            <a:endParaRPr lang="ru-RU" dirty="0" smtClean="0"/>
          </a:p>
          <a:p>
            <a:endParaRPr lang="ru-RU" dirty="0"/>
          </a:p>
        </p:txBody>
      </p:sp>
      <p:sp>
        <p:nvSpPr>
          <p:cNvPr id="4" name="Номер слайда 3"/>
          <p:cNvSpPr>
            <a:spLocks noGrp="1"/>
          </p:cNvSpPr>
          <p:nvPr>
            <p:ph type="sldNum" sz="quarter" idx="10"/>
          </p:nvPr>
        </p:nvSpPr>
        <p:spPr/>
        <p:txBody>
          <a:bodyPr/>
          <a:lstStyle/>
          <a:p>
            <a:fld id="{F3488B01-AC10-4422-8DA5-0B8EA2B1A185}" type="slidenum">
              <a:rPr lang="ru-RU" smtClean="0"/>
              <a:t>36</a:t>
            </a:fld>
            <a:endParaRPr lang="ru-RU"/>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b="1" dirty="0" smtClean="0">
                <a:latin typeface="Times New Roman" pitchFamily="18" charset="0"/>
                <a:cs typeface="Times New Roman" pitchFamily="18" charset="0"/>
              </a:rPr>
              <a:t>Старший преподаватель кафедры комплексной безопасности и физической культуры АСОУ Никитин Виктор Васильевич</a:t>
            </a:r>
          </a:p>
          <a:p>
            <a:endParaRPr lang="ru-RU" dirty="0"/>
          </a:p>
        </p:txBody>
      </p:sp>
      <p:sp>
        <p:nvSpPr>
          <p:cNvPr id="4" name="Номер слайда 3"/>
          <p:cNvSpPr>
            <a:spLocks noGrp="1"/>
          </p:cNvSpPr>
          <p:nvPr>
            <p:ph type="sldNum" sz="quarter" idx="10"/>
          </p:nvPr>
        </p:nvSpPr>
        <p:spPr/>
        <p:txBody>
          <a:bodyPr/>
          <a:lstStyle/>
          <a:p>
            <a:fld id="{F3488B01-AC10-4422-8DA5-0B8EA2B1A185}" type="slidenum">
              <a:rPr lang="ru-RU" smtClean="0"/>
              <a:t>37</a:t>
            </a:fld>
            <a:endParaRPr lang="ru-RU"/>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b="1" dirty="0" smtClean="0">
                <a:latin typeface="Times New Roman" pitchFamily="18" charset="0"/>
                <a:cs typeface="Times New Roman" pitchFamily="18" charset="0"/>
              </a:rPr>
              <a:t>Старший преподаватель кафедры комплексной безопасности и физической культуры АСОУ Никитин Виктор Васильевич</a:t>
            </a:r>
          </a:p>
          <a:p>
            <a:endParaRPr lang="ru-RU" dirty="0"/>
          </a:p>
        </p:txBody>
      </p:sp>
      <p:sp>
        <p:nvSpPr>
          <p:cNvPr id="4" name="Номер слайда 3"/>
          <p:cNvSpPr>
            <a:spLocks noGrp="1"/>
          </p:cNvSpPr>
          <p:nvPr>
            <p:ph type="sldNum" sz="quarter" idx="10"/>
          </p:nvPr>
        </p:nvSpPr>
        <p:spPr/>
        <p:txBody>
          <a:bodyPr/>
          <a:lstStyle/>
          <a:p>
            <a:fld id="{F3488B01-AC10-4422-8DA5-0B8EA2B1A185}" type="slidenum">
              <a:rPr lang="ru-RU" smtClean="0"/>
              <a:t>38</a:t>
            </a:fld>
            <a:endParaRPr lang="ru-RU"/>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b="1" dirty="0" smtClean="0">
                <a:latin typeface="Times New Roman" pitchFamily="18" charset="0"/>
                <a:cs typeface="Times New Roman" pitchFamily="18" charset="0"/>
              </a:rPr>
              <a:t>Старший преподаватель кафедры комплексной безопасности и физической культуры АСОУ Никитин Виктор Васильевич</a:t>
            </a:r>
          </a:p>
          <a:p>
            <a:endParaRPr lang="ru-RU" dirty="0"/>
          </a:p>
        </p:txBody>
      </p:sp>
      <p:sp>
        <p:nvSpPr>
          <p:cNvPr id="4" name="Номер слайда 3"/>
          <p:cNvSpPr>
            <a:spLocks noGrp="1"/>
          </p:cNvSpPr>
          <p:nvPr>
            <p:ph type="sldNum" sz="quarter" idx="10"/>
          </p:nvPr>
        </p:nvSpPr>
        <p:spPr/>
        <p:txBody>
          <a:bodyPr/>
          <a:lstStyle/>
          <a:p>
            <a:fld id="{F3488B01-AC10-4422-8DA5-0B8EA2B1A185}" type="slidenum">
              <a:rPr lang="ru-RU" smtClean="0"/>
              <a:t>39</a:t>
            </a:fld>
            <a:endParaRPr lang="ru-RU"/>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b="1" dirty="0" smtClean="0">
                <a:latin typeface="Times New Roman" pitchFamily="18" charset="0"/>
                <a:cs typeface="Times New Roman" pitchFamily="18" charset="0"/>
              </a:rPr>
              <a:t>Старший преподаватель кафедры комплексной безопасности и физической культуры АСОУ Никитин Виктор Васильевич</a:t>
            </a:r>
          </a:p>
          <a:p>
            <a:endParaRPr lang="ru-RU" dirty="0"/>
          </a:p>
        </p:txBody>
      </p:sp>
      <p:sp>
        <p:nvSpPr>
          <p:cNvPr id="4" name="Номер слайда 3"/>
          <p:cNvSpPr>
            <a:spLocks noGrp="1"/>
          </p:cNvSpPr>
          <p:nvPr>
            <p:ph type="sldNum" sz="quarter" idx="10"/>
          </p:nvPr>
        </p:nvSpPr>
        <p:spPr/>
        <p:txBody>
          <a:bodyPr/>
          <a:lstStyle/>
          <a:p>
            <a:fld id="{F3488B01-AC10-4422-8DA5-0B8EA2B1A185}" type="slidenum">
              <a:rPr lang="ru-RU" smtClean="0"/>
              <a:t>40</a:t>
            </a:fld>
            <a:endParaRPr lang="ru-RU"/>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b="1" dirty="0" smtClean="0">
                <a:latin typeface="Times New Roman" pitchFamily="18" charset="0"/>
                <a:cs typeface="Times New Roman" pitchFamily="18" charset="0"/>
              </a:rPr>
              <a:t>Старший преподаватель кафедры комплексной безопасности и физической культуры АСОУ Никитин Виктор Васильевич</a:t>
            </a:r>
          </a:p>
          <a:p>
            <a:endParaRPr lang="ru-RU" dirty="0"/>
          </a:p>
        </p:txBody>
      </p:sp>
      <p:sp>
        <p:nvSpPr>
          <p:cNvPr id="4" name="Номер слайда 3"/>
          <p:cNvSpPr>
            <a:spLocks noGrp="1"/>
          </p:cNvSpPr>
          <p:nvPr>
            <p:ph type="sldNum" sz="quarter" idx="10"/>
          </p:nvPr>
        </p:nvSpPr>
        <p:spPr/>
        <p:txBody>
          <a:bodyPr/>
          <a:lstStyle/>
          <a:p>
            <a:fld id="{F3488B01-AC10-4422-8DA5-0B8EA2B1A185}" type="slidenum">
              <a:rPr lang="ru-RU" smtClean="0"/>
              <a:t>41</a:t>
            </a:fld>
            <a:endParaRPr lang="ru-R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b="1" dirty="0" smtClean="0">
                <a:latin typeface="Times New Roman" pitchFamily="18" charset="0"/>
                <a:cs typeface="Times New Roman" pitchFamily="18" charset="0"/>
              </a:rPr>
              <a:t>Старший преподаватель кафедры комплексной безопасности и физической культуры АСОУ Никитин Виктор Васильевич</a:t>
            </a:r>
          </a:p>
          <a:p>
            <a:endParaRPr lang="ru-RU" dirty="0"/>
          </a:p>
        </p:txBody>
      </p:sp>
      <p:sp>
        <p:nvSpPr>
          <p:cNvPr id="4" name="Номер слайда 3"/>
          <p:cNvSpPr>
            <a:spLocks noGrp="1"/>
          </p:cNvSpPr>
          <p:nvPr>
            <p:ph type="sldNum" sz="quarter" idx="10"/>
          </p:nvPr>
        </p:nvSpPr>
        <p:spPr/>
        <p:txBody>
          <a:bodyPr/>
          <a:lstStyle/>
          <a:p>
            <a:fld id="{F3488B01-AC10-4422-8DA5-0B8EA2B1A185}" type="slidenum">
              <a:rPr lang="ru-RU" smtClean="0"/>
              <a:t>5</a:t>
            </a:fld>
            <a:endParaRPr lang="ru-RU"/>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b="1" dirty="0" smtClean="0">
                <a:latin typeface="Times New Roman" pitchFamily="18" charset="0"/>
                <a:cs typeface="Times New Roman" pitchFamily="18" charset="0"/>
              </a:rPr>
              <a:t>Старший преподаватель кафедры комплексной безопасности и физической культуры АСОУ Никитин Виктор Васильевич</a:t>
            </a:r>
          </a:p>
          <a:p>
            <a:endParaRPr lang="ru-RU" dirty="0"/>
          </a:p>
        </p:txBody>
      </p:sp>
      <p:sp>
        <p:nvSpPr>
          <p:cNvPr id="4" name="Номер слайда 3"/>
          <p:cNvSpPr>
            <a:spLocks noGrp="1"/>
          </p:cNvSpPr>
          <p:nvPr>
            <p:ph type="sldNum" sz="quarter" idx="10"/>
          </p:nvPr>
        </p:nvSpPr>
        <p:spPr/>
        <p:txBody>
          <a:bodyPr/>
          <a:lstStyle/>
          <a:p>
            <a:fld id="{F3488B01-AC10-4422-8DA5-0B8EA2B1A185}" type="slidenum">
              <a:rPr lang="ru-RU" smtClean="0"/>
              <a:t>6</a:t>
            </a:fld>
            <a:endParaRPr lang="ru-RU"/>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b="1" dirty="0" smtClean="0">
                <a:latin typeface="Times New Roman" pitchFamily="18" charset="0"/>
                <a:cs typeface="Times New Roman" pitchFamily="18" charset="0"/>
              </a:rPr>
              <a:t>Старший преподаватель кафедры комплексной безопасности и физической культуры АСОУ Никитин Виктор Васильевич</a:t>
            </a:r>
          </a:p>
          <a:p>
            <a:endParaRPr lang="ru-RU" dirty="0"/>
          </a:p>
        </p:txBody>
      </p:sp>
      <p:sp>
        <p:nvSpPr>
          <p:cNvPr id="4" name="Номер слайда 3"/>
          <p:cNvSpPr>
            <a:spLocks noGrp="1"/>
          </p:cNvSpPr>
          <p:nvPr>
            <p:ph type="sldNum" sz="quarter" idx="10"/>
          </p:nvPr>
        </p:nvSpPr>
        <p:spPr/>
        <p:txBody>
          <a:bodyPr/>
          <a:lstStyle/>
          <a:p>
            <a:fld id="{F3488B01-AC10-4422-8DA5-0B8EA2B1A185}" type="slidenum">
              <a:rPr lang="ru-RU" smtClean="0"/>
              <a:t>7</a:t>
            </a:fld>
            <a:endParaRPr lang="ru-RU"/>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b="1" dirty="0" smtClean="0">
                <a:latin typeface="Times New Roman" pitchFamily="18" charset="0"/>
                <a:cs typeface="Times New Roman" pitchFamily="18" charset="0"/>
              </a:rPr>
              <a:t>Старший преподаватель кафедры комплексной безопасности и физической культуры АСОУ Никитин Виктор Васильевич</a:t>
            </a:r>
          </a:p>
          <a:p>
            <a:endParaRPr lang="ru-RU" dirty="0"/>
          </a:p>
        </p:txBody>
      </p:sp>
      <p:sp>
        <p:nvSpPr>
          <p:cNvPr id="4" name="Номер слайда 3"/>
          <p:cNvSpPr>
            <a:spLocks noGrp="1"/>
          </p:cNvSpPr>
          <p:nvPr>
            <p:ph type="sldNum" sz="quarter" idx="10"/>
          </p:nvPr>
        </p:nvSpPr>
        <p:spPr/>
        <p:txBody>
          <a:bodyPr/>
          <a:lstStyle/>
          <a:p>
            <a:fld id="{F3488B01-AC10-4422-8DA5-0B8EA2B1A185}" type="slidenum">
              <a:rPr lang="ru-RU" smtClean="0"/>
              <a:t>8</a:t>
            </a:fld>
            <a:endParaRPr lang="ru-RU"/>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b="1" dirty="0" smtClean="0">
                <a:latin typeface="Times New Roman" pitchFamily="18" charset="0"/>
                <a:cs typeface="Times New Roman" pitchFamily="18" charset="0"/>
              </a:rPr>
              <a:t>Старший преподаватель кафедры комплексной безопасности и физической культуры АСОУ Никитин Виктор Васильевич</a:t>
            </a:r>
          </a:p>
          <a:p>
            <a:endParaRPr lang="ru-RU" dirty="0"/>
          </a:p>
        </p:txBody>
      </p:sp>
      <p:sp>
        <p:nvSpPr>
          <p:cNvPr id="4" name="Номер слайда 3"/>
          <p:cNvSpPr>
            <a:spLocks noGrp="1"/>
          </p:cNvSpPr>
          <p:nvPr>
            <p:ph type="sldNum" sz="quarter" idx="10"/>
          </p:nvPr>
        </p:nvSpPr>
        <p:spPr/>
        <p:txBody>
          <a:bodyPr/>
          <a:lstStyle/>
          <a:p>
            <a:fld id="{F3488B01-AC10-4422-8DA5-0B8EA2B1A185}" type="slidenum">
              <a:rPr lang="ru-RU" smtClean="0"/>
              <a:t>9</a:t>
            </a:fld>
            <a:endParaRPr lang="ru-RU"/>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b="1" dirty="0" smtClean="0">
                <a:latin typeface="Times New Roman" pitchFamily="18" charset="0"/>
                <a:cs typeface="Times New Roman" pitchFamily="18" charset="0"/>
              </a:rPr>
              <a:t>Старший преподаватель кафедры комплексной безопасности и физической культуры АСОУ Никитин Виктор Васильевич</a:t>
            </a:r>
          </a:p>
          <a:p>
            <a:endParaRPr lang="ru-RU" dirty="0"/>
          </a:p>
        </p:txBody>
      </p:sp>
      <p:sp>
        <p:nvSpPr>
          <p:cNvPr id="4" name="Номер слайда 3"/>
          <p:cNvSpPr>
            <a:spLocks noGrp="1"/>
          </p:cNvSpPr>
          <p:nvPr>
            <p:ph type="sldNum" sz="quarter" idx="10"/>
          </p:nvPr>
        </p:nvSpPr>
        <p:spPr/>
        <p:txBody>
          <a:bodyPr/>
          <a:lstStyle/>
          <a:p>
            <a:fld id="{F3488B01-AC10-4422-8DA5-0B8EA2B1A185}" type="slidenum">
              <a:rPr lang="ru-RU" smtClean="0"/>
              <a:t>10</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459E0557-F0F4-4FB6-8A8F-E622F6CDCDC8}"/>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xmlns="" id="{0C20ACE0-FA06-480A-BFBC-CDB1D672C9E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xmlns="" id="{BFE0F7B1-465D-4107-9D80-E4123096FAE3}"/>
              </a:ext>
            </a:extLst>
          </p:cNvPr>
          <p:cNvSpPr>
            <a:spLocks noGrp="1"/>
          </p:cNvSpPr>
          <p:nvPr>
            <p:ph type="dt" sz="half" idx="10"/>
          </p:nvPr>
        </p:nvSpPr>
        <p:spPr/>
        <p:txBody>
          <a:bodyPr/>
          <a:lstStyle/>
          <a:p>
            <a:fld id="{1AB2DC7E-CB1F-4C00-B5E4-51470AD6F340}" type="datetimeFigureOut">
              <a:rPr lang="ru-RU" smtClean="0"/>
              <a:pPr/>
              <a:t>24.08.2023</a:t>
            </a:fld>
            <a:endParaRPr lang="ru-RU"/>
          </a:p>
        </p:txBody>
      </p:sp>
      <p:sp>
        <p:nvSpPr>
          <p:cNvPr id="5" name="Нижний колонтитул 4">
            <a:extLst>
              <a:ext uri="{FF2B5EF4-FFF2-40B4-BE49-F238E27FC236}">
                <a16:creationId xmlns:a16="http://schemas.microsoft.com/office/drawing/2014/main" xmlns="" id="{6EB5B155-0941-4F92-AAFC-CF8D673E2E2E}"/>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xmlns="" id="{C735527B-E15A-49CB-A562-7AEE660283A5}"/>
              </a:ext>
            </a:extLst>
          </p:cNvPr>
          <p:cNvSpPr>
            <a:spLocks noGrp="1"/>
          </p:cNvSpPr>
          <p:nvPr>
            <p:ph type="sldNum" sz="quarter" idx="12"/>
          </p:nvPr>
        </p:nvSpPr>
        <p:spPr/>
        <p:txBody>
          <a:bodyPr/>
          <a:lstStyle/>
          <a:p>
            <a:fld id="{237B1946-0402-40E2-A633-3AA9383479AD}" type="slidenum">
              <a:rPr lang="ru-RU" smtClean="0"/>
              <a:pPr/>
              <a:t>‹#›</a:t>
            </a:fld>
            <a:endParaRPr lang="ru-RU"/>
          </a:p>
        </p:txBody>
      </p:sp>
    </p:spTree>
    <p:extLst>
      <p:ext uri="{BB962C8B-B14F-4D97-AF65-F5344CB8AC3E}">
        <p14:creationId xmlns="" xmlns:p14="http://schemas.microsoft.com/office/powerpoint/2010/main" val="554713844"/>
      </p:ext>
    </p:extLst>
  </p:cSld>
  <p:clrMapOvr>
    <a:masterClrMapping/>
  </p:clrMapOvr>
  <p:transition spd="slow">
    <p:wedg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8320911C-1CF7-4505-BF16-EC7A0982AFE5}"/>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xmlns="" id="{39A0C6CB-F800-47EF-BE23-28BB75F8DA90}"/>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xmlns="" id="{E667AD75-A2E5-4C2D-BA20-F994EDC30ED0}"/>
              </a:ext>
            </a:extLst>
          </p:cNvPr>
          <p:cNvSpPr>
            <a:spLocks noGrp="1"/>
          </p:cNvSpPr>
          <p:nvPr>
            <p:ph type="dt" sz="half" idx="10"/>
          </p:nvPr>
        </p:nvSpPr>
        <p:spPr/>
        <p:txBody>
          <a:bodyPr/>
          <a:lstStyle/>
          <a:p>
            <a:fld id="{1AB2DC7E-CB1F-4C00-B5E4-51470AD6F340}" type="datetimeFigureOut">
              <a:rPr lang="ru-RU" smtClean="0"/>
              <a:pPr/>
              <a:t>24.08.2023</a:t>
            </a:fld>
            <a:endParaRPr lang="ru-RU"/>
          </a:p>
        </p:txBody>
      </p:sp>
      <p:sp>
        <p:nvSpPr>
          <p:cNvPr id="5" name="Нижний колонтитул 4">
            <a:extLst>
              <a:ext uri="{FF2B5EF4-FFF2-40B4-BE49-F238E27FC236}">
                <a16:creationId xmlns:a16="http://schemas.microsoft.com/office/drawing/2014/main" xmlns="" id="{1ECDB68C-E59E-4A4E-8854-C2062636E16A}"/>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xmlns="" id="{43910B6D-6788-4B52-95EB-515F350CB19B}"/>
              </a:ext>
            </a:extLst>
          </p:cNvPr>
          <p:cNvSpPr>
            <a:spLocks noGrp="1"/>
          </p:cNvSpPr>
          <p:nvPr>
            <p:ph type="sldNum" sz="quarter" idx="12"/>
          </p:nvPr>
        </p:nvSpPr>
        <p:spPr/>
        <p:txBody>
          <a:bodyPr/>
          <a:lstStyle/>
          <a:p>
            <a:fld id="{237B1946-0402-40E2-A633-3AA9383479AD}" type="slidenum">
              <a:rPr lang="ru-RU" smtClean="0"/>
              <a:pPr/>
              <a:t>‹#›</a:t>
            </a:fld>
            <a:endParaRPr lang="ru-RU"/>
          </a:p>
        </p:txBody>
      </p:sp>
    </p:spTree>
    <p:extLst>
      <p:ext uri="{BB962C8B-B14F-4D97-AF65-F5344CB8AC3E}">
        <p14:creationId xmlns="" xmlns:p14="http://schemas.microsoft.com/office/powerpoint/2010/main" val="338454077"/>
      </p:ext>
    </p:extLst>
  </p:cSld>
  <p:clrMapOvr>
    <a:masterClrMapping/>
  </p:clrMapOvr>
  <p:transition spd="slow">
    <p:wedg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xmlns="" id="{4467E1E5-7598-4855-8E03-BAAC47A752FC}"/>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xmlns="" id="{BAD45A53-E45C-47AE-8CD0-4520D7C786BF}"/>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xmlns="" id="{AD158899-EEBA-4EAE-8F2F-832B5201004D}"/>
              </a:ext>
            </a:extLst>
          </p:cNvPr>
          <p:cNvSpPr>
            <a:spLocks noGrp="1"/>
          </p:cNvSpPr>
          <p:nvPr>
            <p:ph type="dt" sz="half" idx="10"/>
          </p:nvPr>
        </p:nvSpPr>
        <p:spPr/>
        <p:txBody>
          <a:bodyPr/>
          <a:lstStyle/>
          <a:p>
            <a:fld id="{1AB2DC7E-CB1F-4C00-B5E4-51470AD6F340}" type="datetimeFigureOut">
              <a:rPr lang="ru-RU" smtClean="0"/>
              <a:pPr/>
              <a:t>24.08.2023</a:t>
            </a:fld>
            <a:endParaRPr lang="ru-RU"/>
          </a:p>
        </p:txBody>
      </p:sp>
      <p:sp>
        <p:nvSpPr>
          <p:cNvPr id="5" name="Нижний колонтитул 4">
            <a:extLst>
              <a:ext uri="{FF2B5EF4-FFF2-40B4-BE49-F238E27FC236}">
                <a16:creationId xmlns:a16="http://schemas.microsoft.com/office/drawing/2014/main" xmlns="" id="{AEFC8A74-5139-4B37-8633-F3F81FEE5DC5}"/>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xmlns="" id="{F56E8858-530E-4B82-9D4F-E7B5E45FD52D}"/>
              </a:ext>
            </a:extLst>
          </p:cNvPr>
          <p:cNvSpPr>
            <a:spLocks noGrp="1"/>
          </p:cNvSpPr>
          <p:nvPr>
            <p:ph type="sldNum" sz="quarter" idx="12"/>
          </p:nvPr>
        </p:nvSpPr>
        <p:spPr/>
        <p:txBody>
          <a:bodyPr/>
          <a:lstStyle/>
          <a:p>
            <a:fld id="{237B1946-0402-40E2-A633-3AA9383479AD}" type="slidenum">
              <a:rPr lang="ru-RU" smtClean="0"/>
              <a:pPr/>
              <a:t>‹#›</a:t>
            </a:fld>
            <a:endParaRPr lang="ru-RU"/>
          </a:p>
        </p:txBody>
      </p:sp>
    </p:spTree>
    <p:extLst>
      <p:ext uri="{BB962C8B-B14F-4D97-AF65-F5344CB8AC3E}">
        <p14:creationId xmlns="" xmlns:p14="http://schemas.microsoft.com/office/powerpoint/2010/main" val="3813460162"/>
      </p:ext>
    </p:extLst>
  </p:cSld>
  <p:clrMapOvr>
    <a:masterClrMapping/>
  </p:clrMapOvr>
  <p:transition spd="slow">
    <p:wedg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D3045095-BE2A-4B16-B8AF-C127AB4784C3}"/>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xmlns="" id="{EEBA65F0-F0C2-489F-A0C5-4D2897A24E14}"/>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xmlns="" id="{84B4E7D4-D5ED-4765-89EE-80869E23B92F}"/>
              </a:ext>
            </a:extLst>
          </p:cNvPr>
          <p:cNvSpPr>
            <a:spLocks noGrp="1"/>
          </p:cNvSpPr>
          <p:nvPr>
            <p:ph type="dt" sz="half" idx="10"/>
          </p:nvPr>
        </p:nvSpPr>
        <p:spPr/>
        <p:txBody>
          <a:bodyPr/>
          <a:lstStyle/>
          <a:p>
            <a:fld id="{1AB2DC7E-CB1F-4C00-B5E4-51470AD6F340}" type="datetimeFigureOut">
              <a:rPr lang="ru-RU" smtClean="0"/>
              <a:pPr/>
              <a:t>24.08.2023</a:t>
            </a:fld>
            <a:endParaRPr lang="ru-RU"/>
          </a:p>
        </p:txBody>
      </p:sp>
      <p:sp>
        <p:nvSpPr>
          <p:cNvPr id="5" name="Нижний колонтитул 4">
            <a:extLst>
              <a:ext uri="{FF2B5EF4-FFF2-40B4-BE49-F238E27FC236}">
                <a16:creationId xmlns:a16="http://schemas.microsoft.com/office/drawing/2014/main" xmlns="" id="{C4FAA022-34F8-47E4-8DBA-58805AA37F49}"/>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xmlns="" id="{6DC0315F-84C1-48D6-86DC-7E5EA98CB062}"/>
              </a:ext>
            </a:extLst>
          </p:cNvPr>
          <p:cNvSpPr>
            <a:spLocks noGrp="1"/>
          </p:cNvSpPr>
          <p:nvPr>
            <p:ph type="sldNum" sz="quarter" idx="12"/>
          </p:nvPr>
        </p:nvSpPr>
        <p:spPr/>
        <p:txBody>
          <a:bodyPr/>
          <a:lstStyle/>
          <a:p>
            <a:fld id="{237B1946-0402-40E2-A633-3AA9383479AD}" type="slidenum">
              <a:rPr lang="ru-RU" smtClean="0"/>
              <a:pPr/>
              <a:t>‹#›</a:t>
            </a:fld>
            <a:endParaRPr lang="ru-RU"/>
          </a:p>
        </p:txBody>
      </p:sp>
    </p:spTree>
    <p:extLst>
      <p:ext uri="{BB962C8B-B14F-4D97-AF65-F5344CB8AC3E}">
        <p14:creationId xmlns="" xmlns:p14="http://schemas.microsoft.com/office/powerpoint/2010/main" val="2860831658"/>
      </p:ext>
    </p:extLst>
  </p:cSld>
  <p:clrMapOvr>
    <a:masterClrMapping/>
  </p:clrMapOvr>
  <p:transition spd="slow">
    <p:wedg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935DA78E-264C-4D92-BA9D-D1B29062BB84}"/>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xmlns="" id="{C5761DAC-A74E-4F7D-B4C5-AEDF5147664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xmlns="" id="{907C82DD-A455-400F-BB0E-E6F6AD1135A6}"/>
              </a:ext>
            </a:extLst>
          </p:cNvPr>
          <p:cNvSpPr>
            <a:spLocks noGrp="1"/>
          </p:cNvSpPr>
          <p:nvPr>
            <p:ph type="dt" sz="half" idx="10"/>
          </p:nvPr>
        </p:nvSpPr>
        <p:spPr/>
        <p:txBody>
          <a:bodyPr/>
          <a:lstStyle/>
          <a:p>
            <a:fld id="{1AB2DC7E-CB1F-4C00-B5E4-51470AD6F340}" type="datetimeFigureOut">
              <a:rPr lang="ru-RU" smtClean="0"/>
              <a:pPr/>
              <a:t>24.08.2023</a:t>
            </a:fld>
            <a:endParaRPr lang="ru-RU"/>
          </a:p>
        </p:txBody>
      </p:sp>
      <p:sp>
        <p:nvSpPr>
          <p:cNvPr id="5" name="Нижний колонтитул 4">
            <a:extLst>
              <a:ext uri="{FF2B5EF4-FFF2-40B4-BE49-F238E27FC236}">
                <a16:creationId xmlns:a16="http://schemas.microsoft.com/office/drawing/2014/main" xmlns="" id="{E2E8FAB9-A284-4909-ADD9-1EB7C90D1772}"/>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xmlns="" id="{D242F770-76F7-4C55-9F04-486A9C640AC5}"/>
              </a:ext>
            </a:extLst>
          </p:cNvPr>
          <p:cNvSpPr>
            <a:spLocks noGrp="1"/>
          </p:cNvSpPr>
          <p:nvPr>
            <p:ph type="sldNum" sz="quarter" idx="12"/>
          </p:nvPr>
        </p:nvSpPr>
        <p:spPr/>
        <p:txBody>
          <a:bodyPr/>
          <a:lstStyle/>
          <a:p>
            <a:fld id="{237B1946-0402-40E2-A633-3AA9383479AD}" type="slidenum">
              <a:rPr lang="ru-RU" smtClean="0"/>
              <a:pPr/>
              <a:t>‹#›</a:t>
            </a:fld>
            <a:endParaRPr lang="ru-RU"/>
          </a:p>
        </p:txBody>
      </p:sp>
    </p:spTree>
    <p:extLst>
      <p:ext uri="{BB962C8B-B14F-4D97-AF65-F5344CB8AC3E}">
        <p14:creationId xmlns="" xmlns:p14="http://schemas.microsoft.com/office/powerpoint/2010/main" val="1316937600"/>
      </p:ext>
    </p:extLst>
  </p:cSld>
  <p:clrMapOvr>
    <a:masterClrMapping/>
  </p:clrMapOvr>
  <p:transition spd="slow">
    <p:wedg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AD474836-C56D-4584-B862-67DDDDE2A81A}"/>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xmlns="" id="{A8B004D6-CAA4-488F-B040-AF68414DDCE6}"/>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xmlns="" id="{D91D8EDF-D8A7-4BC1-A14A-F91E8664479C}"/>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xmlns="" id="{9F7EDC92-9116-4243-B27E-6D766CA9B231}"/>
              </a:ext>
            </a:extLst>
          </p:cNvPr>
          <p:cNvSpPr>
            <a:spLocks noGrp="1"/>
          </p:cNvSpPr>
          <p:nvPr>
            <p:ph type="dt" sz="half" idx="10"/>
          </p:nvPr>
        </p:nvSpPr>
        <p:spPr/>
        <p:txBody>
          <a:bodyPr/>
          <a:lstStyle/>
          <a:p>
            <a:fld id="{1AB2DC7E-CB1F-4C00-B5E4-51470AD6F340}" type="datetimeFigureOut">
              <a:rPr lang="ru-RU" smtClean="0"/>
              <a:pPr/>
              <a:t>24.08.2023</a:t>
            </a:fld>
            <a:endParaRPr lang="ru-RU"/>
          </a:p>
        </p:txBody>
      </p:sp>
      <p:sp>
        <p:nvSpPr>
          <p:cNvPr id="6" name="Нижний колонтитул 5">
            <a:extLst>
              <a:ext uri="{FF2B5EF4-FFF2-40B4-BE49-F238E27FC236}">
                <a16:creationId xmlns:a16="http://schemas.microsoft.com/office/drawing/2014/main" xmlns="" id="{3549158E-A27B-4D57-AB4F-CA51FCC2D007}"/>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xmlns="" id="{78E78619-CAB2-4D25-8133-46A85F1E8056}"/>
              </a:ext>
            </a:extLst>
          </p:cNvPr>
          <p:cNvSpPr>
            <a:spLocks noGrp="1"/>
          </p:cNvSpPr>
          <p:nvPr>
            <p:ph type="sldNum" sz="quarter" idx="12"/>
          </p:nvPr>
        </p:nvSpPr>
        <p:spPr/>
        <p:txBody>
          <a:bodyPr/>
          <a:lstStyle/>
          <a:p>
            <a:fld id="{237B1946-0402-40E2-A633-3AA9383479AD}" type="slidenum">
              <a:rPr lang="ru-RU" smtClean="0"/>
              <a:pPr/>
              <a:t>‹#›</a:t>
            </a:fld>
            <a:endParaRPr lang="ru-RU"/>
          </a:p>
        </p:txBody>
      </p:sp>
    </p:spTree>
    <p:extLst>
      <p:ext uri="{BB962C8B-B14F-4D97-AF65-F5344CB8AC3E}">
        <p14:creationId xmlns="" xmlns:p14="http://schemas.microsoft.com/office/powerpoint/2010/main" val="2122903850"/>
      </p:ext>
    </p:extLst>
  </p:cSld>
  <p:clrMapOvr>
    <a:masterClrMapping/>
  </p:clrMapOvr>
  <p:transition spd="slow">
    <p:wedg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FD4D3DC3-422B-467B-8503-9B1A16EFD8B9}"/>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xmlns="" id="{85A0C33A-FC5A-4DD4-89DB-65B44B411A8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xmlns="" id="{117CD692-5C22-425C-B3B3-974245CE5933}"/>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xmlns="" id="{70FAD2B2-81C4-474D-B7B3-95BE5B38CF8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xmlns="" id="{06D5BF1F-1B43-4C68-A996-6AB1C9ADA8ED}"/>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xmlns="" id="{B612F824-4587-4E4E-9692-D0E7DA13C265}"/>
              </a:ext>
            </a:extLst>
          </p:cNvPr>
          <p:cNvSpPr>
            <a:spLocks noGrp="1"/>
          </p:cNvSpPr>
          <p:nvPr>
            <p:ph type="dt" sz="half" idx="10"/>
          </p:nvPr>
        </p:nvSpPr>
        <p:spPr/>
        <p:txBody>
          <a:bodyPr/>
          <a:lstStyle/>
          <a:p>
            <a:fld id="{1AB2DC7E-CB1F-4C00-B5E4-51470AD6F340}" type="datetimeFigureOut">
              <a:rPr lang="ru-RU" smtClean="0"/>
              <a:pPr/>
              <a:t>24.08.2023</a:t>
            </a:fld>
            <a:endParaRPr lang="ru-RU"/>
          </a:p>
        </p:txBody>
      </p:sp>
      <p:sp>
        <p:nvSpPr>
          <p:cNvPr id="8" name="Нижний колонтитул 7">
            <a:extLst>
              <a:ext uri="{FF2B5EF4-FFF2-40B4-BE49-F238E27FC236}">
                <a16:creationId xmlns:a16="http://schemas.microsoft.com/office/drawing/2014/main" xmlns="" id="{E9B4D93B-CA30-43CF-9066-793082D4EE28}"/>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xmlns="" id="{45B567AA-EB72-41D7-A034-4935316B1A7B}"/>
              </a:ext>
            </a:extLst>
          </p:cNvPr>
          <p:cNvSpPr>
            <a:spLocks noGrp="1"/>
          </p:cNvSpPr>
          <p:nvPr>
            <p:ph type="sldNum" sz="quarter" idx="12"/>
          </p:nvPr>
        </p:nvSpPr>
        <p:spPr/>
        <p:txBody>
          <a:bodyPr/>
          <a:lstStyle/>
          <a:p>
            <a:fld id="{237B1946-0402-40E2-A633-3AA9383479AD}" type="slidenum">
              <a:rPr lang="ru-RU" smtClean="0"/>
              <a:pPr/>
              <a:t>‹#›</a:t>
            </a:fld>
            <a:endParaRPr lang="ru-RU"/>
          </a:p>
        </p:txBody>
      </p:sp>
    </p:spTree>
    <p:extLst>
      <p:ext uri="{BB962C8B-B14F-4D97-AF65-F5344CB8AC3E}">
        <p14:creationId xmlns="" xmlns:p14="http://schemas.microsoft.com/office/powerpoint/2010/main" val="562738044"/>
      </p:ext>
    </p:extLst>
  </p:cSld>
  <p:clrMapOvr>
    <a:masterClrMapping/>
  </p:clrMapOvr>
  <p:transition spd="slow">
    <p:wedg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9EB52E3D-82DF-427E-B09B-2FF1ED705E84}"/>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xmlns="" id="{10C8B406-7C51-44BE-A8C0-33DF8158F398}"/>
              </a:ext>
            </a:extLst>
          </p:cNvPr>
          <p:cNvSpPr>
            <a:spLocks noGrp="1"/>
          </p:cNvSpPr>
          <p:nvPr>
            <p:ph type="dt" sz="half" idx="10"/>
          </p:nvPr>
        </p:nvSpPr>
        <p:spPr/>
        <p:txBody>
          <a:bodyPr/>
          <a:lstStyle/>
          <a:p>
            <a:fld id="{1AB2DC7E-CB1F-4C00-B5E4-51470AD6F340}" type="datetimeFigureOut">
              <a:rPr lang="ru-RU" smtClean="0"/>
              <a:pPr/>
              <a:t>24.08.2023</a:t>
            </a:fld>
            <a:endParaRPr lang="ru-RU"/>
          </a:p>
        </p:txBody>
      </p:sp>
      <p:sp>
        <p:nvSpPr>
          <p:cNvPr id="4" name="Нижний колонтитул 3">
            <a:extLst>
              <a:ext uri="{FF2B5EF4-FFF2-40B4-BE49-F238E27FC236}">
                <a16:creationId xmlns:a16="http://schemas.microsoft.com/office/drawing/2014/main" xmlns="" id="{CCA8F8BF-CC94-432E-B313-4A2233F18AC1}"/>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xmlns="" id="{24229212-7CCF-4114-89CB-2D6E87E39855}"/>
              </a:ext>
            </a:extLst>
          </p:cNvPr>
          <p:cNvSpPr>
            <a:spLocks noGrp="1"/>
          </p:cNvSpPr>
          <p:nvPr>
            <p:ph type="sldNum" sz="quarter" idx="12"/>
          </p:nvPr>
        </p:nvSpPr>
        <p:spPr/>
        <p:txBody>
          <a:bodyPr/>
          <a:lstStyle/>
          <a:p>
            <a:fld id="{237B1946-0402-40E2-A633-3AA9383479AD}" type="slidenum">
              <a:rPr lang="ru-RU" smtClean="0"/>
              <a:pPr/>
              <a:t>‹#›</a:t>
            </a:fld>
            <a:endParaRPr lang="ru-RU"/>
          </a:p>
        </p:txBody>
      </p:sp>
    </p:spTree>
    <p:extLst>
      <p:ext uri="{BB962C8B-B14F-4D97-AF65-F5344CB8AC3E}">
        <p14:creationId xmlns="" xmlns:p14="http://schemas.microsoft.com/office/powerpoint/2010/main" val="499785366"/>
      </p:ext>
    </p:extLst>
  </p:cSld>
  <p:clrMapOvr>
    <a:masterClrMapping/>
  </p:clrMapOvr>
  <p:transition spd="slow">
    <p:wedg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xmlns="" id="{69EAD6CE-084E-4D72-9975-6724189DF9A3}"/>
              </a:ext>
            </a:extLst>
          </p:cNvPr>
          <p:cNvSpPr>
            <a:spLocks noGrp="1"/>
          </p:cNvSpPr>
          <p:nvPr>
            <p:ph type="dt" sz="half" idx="10"/>
          </p:nvPr>
        </p:nvSpPr>
        <p:spPr/>
        <p:txBody>
          <a:bodyPr/>
          <a:lstStyle/>
          <a:p>
            <a:fld id="{1AB2DC7E-CB1F-4C00-B5E4-51470AD6F340}" type="datetimeFigureOut">
              <a:rPr lang="ru-RU" smtClean="0"/>
              <a:pPr/>
              <a:t>24.08.2023</a:t>
            </a:fld>
            <a:endParaRPr lang="ru-RU"/>
          </a:p>
        </p:txBody>
      </p:sp>
      <p:sp>
        <p:nvSpPr>
          <p:cNvPr id="3" name="Нижний колонтитул 2">
            <a:extLst>
              <a:ext uri="{FF2B5EF4-FFF2-40B4-BE49-F238E27FC236}">
                <a16:creationId xmlns:a16="http://schemas.microsoft.com/office/drawing/2014/main" xmlns="" id="{6DC73590-85B2-4910-ABC1-925730DB4390}"/>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xmlns="" id="{D3DDA83C-8A1E-402A-9E85-44CF2F0B1A31}"/>
              </a:ext>
            </a:extLst>
          </p:cNvPr>
          <p:cNvSpPr>
            <a:spLocks noGrp="1"/>
          </p:cNvSpPr>
          <p:nvPr>
            <p:ph type="sldNum" sz="quarter" idx="12"/>
          </p:nvPr>
        </p:nvSpPr>
        <p:spPr/>
        <p:txBody>
          <a:bodyPr/>
          <a:lstStyle/>
          <a:p>
            <a:fld id="{237B1946-0402-40E2-A633-3AA9383479AD}" type="slidenum">
              <a:rPr lang="ru-RU" smtClean="0"/>
              <a:pPr/>
              <a:t>‹#›</a:t>
            </a:fld>
            <a:endParaRPr lang="ru-RU"/>
          </a:p>
        </p:txBody>
      </p:sp>
    </p:spTree>
    <p:extLst>
      <p:ext uri="{BB962C8B-B14F-4D97-AF65-F5344CB8AC3E}">
        <p14:creationId xmlns="" xmlns:p14="http://schemas.microsoft.com/office/powerpoint/2010/main" val="3887592749"/>
      </p:ext>
    </p:extLst>
  </p:cSld>
  <p:clrMapOvr>
    <a:masterClrMapping/>
  </p:clrMapOvr>
  <p:transition spd="slow">
    <p:wedg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93079F44-D86B-479C-B638-392A5BE8A538}"/>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xmlns="" id="{8F7E6806-C7FB-4452-9A3F-675E9E315B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xmlns="" id="{F3052B03-F7F3-4F1B-9869-E1E663A24F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xmlns="" id="{7B58A937-E939-4D0A-A9AC-4BA015459DBD}"/>
              </a:ext>
            </a:extLst>
          </p:cNvPr>
          <p:cNvSpPr>
            <a:spLocks noGrp="1"/>
          </p:cNvSpPr>
          <p:nvPr>
            <p:ph type="dt" sz="half" idx="10"/>
          </p:nvPr>
        </p:nvSpPr>
        <p:spPr/>
        <p:txBody>
          <a:bodyPr/>
          <a:lstStyle/>
          <a:p>
            <a:fld id="{1AB2DC7E-CB1F-4C00-B5E4-51470AD6F340}" type="datetimeFigureOut">
              <a:rPr lang="ru-RU" smtClean="0"/>
              <a:pPr/>
              <a:t>24.08.2023</a:t>
            </a:fld>
            <a:endParaRPr lang="ru-RU"/>
          </a:p>
        </p:txBody>
      </p:sp>
      <p:sp>
        <p:nvSpPr>
          <p:cNvPr id="6" name="Нижний колонтитул 5">
            <a:extLst>
              <a:ext uri="{FF2B5EF4-FFF2-40B4-BE49-F238E27FC236}">
                <a16:creationId xmlns:a16="http://schemas.microsoft.com/office/drawing/2014/main" xmlns="" id="{109227FF-E4A4-4914-AD13-7441D1FE16FA}"/>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xmlns="" id="{587784FD-073C-43EC-8EC2-73DDA57188DF}"/>
              </a:ext>
            </a:extLst>
          </p:cNvPr>
          <p:cNvSpPr>
            <a:spLocks noGrp="1"/>
          </p:cNvSpPr>
          <p:nvPr>
            <p:ph type="sldNum" sz="quarter" idx="12"/>
          </p:nvPr>
        </p:nvSpPr>
        <p:spPr/>
        <p:txBody>
          <a:bodyPr/>
          <a:lstStyle/>
          <a:p>
            <a:fld id="{237B1946-0402-40E2-A633-3AA9383479AD}" type="slidenum">
              <a:rPr lang="ru-RU" smtClean="0"/>
              <a:pPr/>
              <a:t>‹#›</a:t>
            </a:fld>
            <a:endParaRPr lang="ru-RU"/>
          </a:p>
        </p:txBody>
      </p:sp>
    </p:spTree>
    <p:extLst>
      <p:ext uri="{BB962C8B-B14F-4D97-AF65-F5344CB8AC3E}">
        <p14:creationId xmlns="" xmlns:p14="http://schemas.microsoft.com/office/powerpoint/2010/main" val="330131483"/>
      </p:ext>
    </p:extLst>
  </p:cSld>
  <p:clrMapOvr>
    <a:masterClrMapping/>
  </p:clrMapOvr>
  <p:transition spd="slow">
    <p:wedg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B5FC2CAD-1E4B-48B3-88DF-F2E2735E26CA}"/>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xmlns="" id="{46DCC4E5-1E2C-4E7C-B230-40A0153E2D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xmlns="" id="{3AB8D3F2-460F-4CA3-BA06-EDB0091F2B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xmlns="" id="{93E37DD0-932F-46BC-94DD-63A2AA68C6C1}"/>
              </a:ext>
            </a:extLst>
          </p:cNvPr>
          <p:cNvSpPr>
            <a:spLocks noGrp="1"/>
          </p:cNvSpPr>
          <p:nvPr>
            <p:ph type="dt" sz="half" idx="10"/>
          </p:nvPr>
        </p:nvSpPr>
        <p:spPr/>
        <p:txBody>
          <a:bodyPr/>
          <a:lstStyle/>
          <a:p>
            <a:fld id="{1AB2DC7E-CB1F-4C00-B5E4-51470AD6F340}" type="datetimeFigureOut">
              <a:rPr lang="ru-RU" smtClean="0"/>
              <a:pPr/>
              <a:t>24.08.2023</a:t>
            </a:fld>
            <a:endParaRPr lang="ru-RU"/>
          </a:p>
        </p:txBody>
      </p:sp>
      <p:sp>
        <p:nvSpPr>
          <p:cNvPr id="6" name="Нижний колонтитул 5">
            <a:extLst>
              <a:ext uri="{FF2B5EF4-FFF2-40B4-BE49-F238E27FC236}">
                <a16:creationId xmlns:a16="http://schemas.microsoft.com/office/drawing/2014/main" xmlns="" id="{0F85A7DB-4A34-4FC1-A8AA-7764E02D4D0C}"/>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xmlns="" id="{44F28923-DF10-4753-B090-2A6EF91D1CD1}"/>
              </a:ext>
            </a:extLst>
          </p:cNvPr>
          <p:cNvSpPr>
            <a:spLocks noGrp="1"/>
          </p:cNvSpPr>
          <p:nvPr>
            <p:ph type="sldNum" sz="quarter" idx="12"/>
          </p:nvPr>
        </p:nvSpPr>
        <p:spPr/>
        <p:txBody>
          <a:bodyPr/>
          <a:lstStyle/>
          <a:p>
            <a:fld id="{237B1946-0402-40E2-A633-3AA9383479AD}" type="slidenum">
              <a:rPr lang="ru-RU" smtClean="0"/>
              <a:pPr/>
              <a:t>‹#›</a:t>
            </a:fld>
            <a:endParaRPr lang="ru-RU"/>
          </a:p>
        </p:txBody>
      </p:sp>
    </p:spTree>
    <p:extLst>
      <p:ext uri="{BB962C8B-B14F-4D97-AF65-F5344CB8AC3E}">
        <p14:creationId xmlns="" xmlns:p14="http://schemas.microsoft.com/office/powerpoint/2010/main" val="2667004500"/>
      </p:ext>
    </p:extLst>
  </p:cSld>
  <p:clrMapOvr>
    <a:masterClrMapping/>
  </p:clrMapOvr>
  <p:transition spd="slow">
    <p:wedg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894BD18E-82C3-4F38-88C8-90430F2D8DC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xmlns="" id="{AD3C1840-B7ED-4F37-A382-46277DB4264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xmlns="" id="{CB663DE6-C7B8-4D00-9C05-1F658B0704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B2DC7E-CB1F-4C00-B5E4-51470AD6F340}" type="datetimeFigureOut">
              <a:rPr lang="ru-RU" smtClean="0"/>
              <a:pPr/>
              <a:t>24.08.2023</a:t>
            </a:fld>
            <a:endParaRPr lang="ru-RU"/>
          </a:p>
        </p:txBody>
      </p:sp>
      <p:sp>
        <p:nvSpPr>
          <p:cNvPr id="5" name="Нижний колонтитул 4">
            <a:extLst>
              <a:ext uri="{FF2B5EF4-FFF2-40B4-BE49-F238E27FC236}">
                <a16:creationId xmlns:a16="http://schemas.microsoft.com/office/drawing/2014/main" xmlns="" id="{BC89A535-B82A-43F9-BB6F-3EDDD5F1B5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xmlns="" id="{5AB797C1-5DCD-47E5-90E4-E2DA6AD24F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7B1946-0402-40E2-A633-3AA9383479AD}" type="slidenum">
              <a:rPr lang="ru-RU" smtClean="0"/>
              <a:pPr/>
              <a:t>‹#›</a:t>
            </a:fld>
            <a:endParaRPr lang="ru-RU"/>
          </a:p>
        </p:txBody>
      </p:sp>
    </p:spTree>
    <p:extLst>
      <p:ext uri="{BB962C8B-B14F-4D97-AF65-F5344CB8AC3E}">
        <p14:creationId xmlns="" xmlns:p14="http://schemas.microsoft.com/office/powerpoint/2010/main" val="3559151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edg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hyperlink" Target="mailto:NIKITINMVD@RAMBLER.RU" TargetMode="Externa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hyperlink" Target="mailto:kaf.kombez@asou-mo.ru" TargetMode="Externa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notesSlide" Target="../notesSlides/notesSlide9.xml"/><Relationship Id="rId7" Type="http://schemas.openxmlformats.org/officeDocument/2006/relationships/hyperlink" Target="https://meduza.io/feature/2020/10/15/da-nastanet-sudnyy-den" TargetMode="External"/><Relationship Id="rId2" Type="http://schemas.openxmlformats.org/officeDocument/2006/relationships/slideLayout" Target="../slideLayouts/slideLayout1.xml"/><Relationship Id="rId1" Type="http://schemas.openxmlformats.org/officeDocument/2006/relationships/vmlDrawing" Target="../drawings/vmlDrawing8.v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package" Target="../embeddings/____________Microsoft_Office_PowerPoint8.pptx"/><Relationship Id="rId9" Type="http://schemas.openxmlformats.org/officeDocument/2006/relationships/image" Target="../media/image18.jpeg"/></Relationships>
</file>

<file path=ppt/slides/_rels/slide11.xml.rels><?xml version="1.0" encoding="UTF-8" standalone="yes"?>
<Relationships xmlns="http://schemas.openxmlformats.org/package/2006/relationships"><Relationship Id="rId8" Type="http://schemas.openxmlformats.org/officeDocument/2006/relationships/hyperlink" Target="https://ovdinfo.org/articles/2018/10/27/delo-novogo-velichiya-kto-eti-lyudi-i-za-chto-ih-sudyat-gid-ovd-info" TargetMode="External"/><Relationship Id="rId3" Type="http://schemas.openxmlformats.org/officeDocument/2006/relationships/notesSlide" Target="../notesSlides/notesSlide10.xml"/><Relationship Id="rId7" Type="http://schemas.openxmlformats.org/officeDocument/2006/relationships/hyperlink" Target="https://ovdinfo.org/articles/2019/05/13/delo-seti-kto-eti-lyudi-i-za-chto-ih-sudyat-gid-ovd-info" TargetMode="External"/><Relationship Id="rId2" Type="http://schemas.openxmlformats.org/officeDocument/2006/relationships/slideLayout" Target="../slideLayouts/slideLayout1.xml"/><Relationship Id="rId1" Type="http://schemas.openxmlformats.org/officeDocument/2006/relationships/vmlDrawing" Target="../drawings/vmlDrawing9.v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package" Target="../embeddings/____________Microsoft_Office_PowerPoint9.pptx"/><Relationship Id="rId9" Type="http://schemas.openxmlformats.org/officeDocument/2006/relationships/image" Target="../media/image19.png"/></Relationships>
</file>

<file path=ppt/slides/_rels/slide12.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notesSlide" Target="../notesSlides/notesSlide11.xml"/><Relationship Id="rId7" Type="http://schemas.openxmlformats.org/officeDocument/2006/relationships/hyperlink" Target="https://ovdinfo.org/story/dela-ob-opravdanii-terrorizma-posle-vzryva-v-arhangelske" TargetMode="External"/><Relationship Id="rId2" Type="http://schemas.openxmlformats.org/officeDocument/2006/relationships/slideLayout" Target="../slideLayouts/slideLayout1.xml"/><Relationship Id="rId1" Type="http://schemas.openxmlformats.org/officeDocument/2006/relationships/vmlDrawing" Target="../drawings/vmlDrawing10.v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package" Target="../embeddings/____________Microsoft_Office_PowerPoint10.pptx"/></Relationships>
</file>

<file path=ppt/slides/_rels/slide13.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notesSlide" Target="../notesSlides/notesSlide12.xml"/><Relationship Id="rId7" Type="http://schemas.openxmlformats.org/officeDocument/2006/relationships/hyperlink" Target="https://&#1084;&#1074;&#1076;.&#1088;&#1092;/reports" TargetMode="External"/><Relationship Id="rId2" Type="http://schemas.openxmlformats.org/officeDocument/2006/relationships/slideLayout" Target="../slideLayouts/slideLayout1.xml"/><Relationship Id="rId1" Type="http://schemas.openxmlformats.org/officeDocument/2006/relationships/vmlDrawing" Target="../drawings/vmlDrawing11.v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package" Target="../embeddings/____________Microsoft_Office_PowerPoint11.pptx"/></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22.jpeg"/><Relationship Id="rId2" Type="http://schemas.openxmlformats.org/officeDocument/2006/relationships/slideLayout" Target="../slideLayouts/slideLayout1.xml"/><Relationship Id="rId1" Type="http://schemas.openxmlformats.org/officeDocument/2006/relationships/vmlDrawing" Target="../drawings/vmlDrawing12.v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package" Target="../embeddings/____________Microsoft_Office_PowerPoint12.pptx"/></Relationships>
</file>

<file path=ppt/slides/_rels/slide15.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notesSlide" Target="../notesSlides/notesSlide14.xml"/><Relationship Id="rId7" Type="http://schemas.openxmlformats.org/officeDocument/2006/relationships/hyperlink" Target="https://tass.ru/info/5930296" TargetMode="External"/><Relationship Id="rId2" Type="http://schemas.openxmlformats.org/officeDocument/2006/relationships/slideLayout" Target="../slideLayouts/slideLayout1.xml"/><Relationship Id="rId1" Type="http://schemas.openxmlformats.org/officeDocument/2006/relationships/vmlDrawing" Target="../drawings/vmlDrawing13.v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package" Target="../embeddings/____________Microsoft_Office_PowerPoint13.pptx"/></Relationships>
</file>

<file path=ppt/slides/_rels/slide16.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notesSlide" Target="../notesSlides/notesSlide15.xml"/><Relationship Id="rId7" Type="http://schemas.openxmlformats.org/officeDocument/2006/relationships/hyperlink" Target="https://tass.ru/proisshestviya/12687017" TargetMode="External"/><Relationship Id="rId2" Type="http://schemas.openxmlformats.org/officeDocument/2006/relationships/slideLayout" Target="../slideLayouts/slideLayout1.xml"/><Relationship Id="rId1" Type="http://schemas.openxmlformats.org/officeDocument/2006/relationships/vmlDrawing" Target="../drawings/vmlDrawing14.v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package" Target="../embeddings/____________Microsoft_Office_PowerPoint14.pptx"/></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25.jpeg"/><Relationship Id="rId2" Type="http://schemas.openxmlformats.org/officeDocument/2006/relationships/slideLayout" Target="../slideLayouts/slideLayout1.xml"/><Relationship Id="rId1" Type="http://schemas.openxmlformats.org/officeDocument/2006/relationships/vmlDrawing" Target="../drawings/vmlDrawing15.v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package" Target="../embeddings/____________Microsoft_Office_PowerPoint15.pptx"/></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26.jpeg"/><Relationship Id="rId2" Type="http://schemas.openxmlformats.org/officeDocument/2006/relationships/slideLayout" Target="../slideLayouts/slideLayout1.xml"/><Relationship Id="rId1" Type="http://schemas.openxmlformats.org/officeDocument/2006/relationships/vmlDrawing" Target="../drawings/vmlDrawing16.v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package" Target="../embeddings/____________Microsoft_Office_PowerPoint16.pptx"/></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27.jpeg"/><Relationship Id="rId2" Type="http://schemas.openxmlformats.org/officeDocument/2006/relationships/slideLayout" Target="../slideLayouts/slideLayout1.xml"/><Relationship Id="rId1" Type="http://schemas.openxmlformats.org/officeDocument/2006/relationships/vmlDrawing" Target="../drawings/vmlDrawing17.v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package" Target="../embeddings/____________Microsoft_Office_PowerPoint17.pptx"/></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6.jpe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package" Target="../embeddings/____________Microsoft_Office_PowerPoint1.pptx"/></Relationships>
</file>

<file path=ppt/slides/_rels/slide20.xml.rels><?xml version="1.0" encoding="UTF-8" standalone="yes"?>
<Relationships xmlns="http://schemas.openxmlformats.org/package/2006/relationships"><Relationship Id="rId8" Type="http://schemas.openxmlformats.org/officeDocument/2006/relationships/image" Target="../media/image29.jpeg"/><Relationship Id="rId13" Type="http://schemas.openxmlformats.org/officeDocument/2006/relationships/image" Target="../media/image31.jpeg"/><Relationship Id="rId18" Type="http://schemas.openxmlformats.org/officeDocument/2006/relationships/image" Target="../media/image35.jpeg"/><Relationship Id="rId3" Type="http://schemas.openxmlformats.org/officeDocument/2006/relationships/slideLayout" Target="../slideLayouts/slideLayout1.xml"/><Relationship Id="rId7" Type="http://schemas.openxmlformats.org/officeDocument/2006/relationships/image" Target="../media/image3.jpeg"/><Relationship Id="rId12" Type="http://schemas.openxmlformats.org/officeDocument/2006/relationships/hyperlink" Target="https://www.evening-kazan.ru/sites/default/files/images/nizhnekamsk1.jpg" TargetMode="External"/><Relationship Id="rId17" Type="http://schemas.openxmlformats.org/officeDocument/2006/relationships/image" Target="../media/image34.jpeg"/><Relationship Id="rId2" Type="http://schemas.openxmlformats.org/officeDocument/2006/relationships/control" Target="../activeX/activeX1.xml"/><Relationship Id="rId16" Type="http://schemas.openxmlformats.org/officeDocument/2006/relationships/image" Target="../media/image33.jpeg"/><Relationship Id="rId1" Type="http://schemas.openxmlformats.org/officeDocument/2006/relationships/vmlDrawing" Target="../drawings/vmlDrawing18.vml"/><Relationship Id="rId6" Type="http://schemas.openxmlformats.org/officeDocument/2006/relationships/image" Target="../media/image2.jpeg"/><Relationship Id="rId11" Type="http://schemas.openxmlformats.org/officeDocument/2006/relationships/image" Target="../media/image30.jpeg"/><Relationship Id="rId5" Type="http://schemas.openxmlformats.org/officeDocument/2006/relationships/package" Target="../embeddings/____________Microsoft_Office_PowerPoint18.pptx"/><Relationship Id="rId15" Type="http://schemas.openxmlformats.org/officeDocument/2006/relationships/image" Target="../media/image32.jpeg"/><Relationship Id="rId10" Type="http://schemas.openxmlformats.org/officeDocument/2006/relationships/hyperlink" Target="https://www.evening-kazan.ru/sites/default/files/storyimages/nizhnekamsk.jpg" TargetMode="External"/><Relationship Id="rId19" Type="http://schemas.openxmlformats.org/officeDocument/2006/relationships/hyperlink" Target="https://www.liveinternet.ru/?evening-kazan.ru" TargetMode="External"/><Relationship Id="rId4" Type="http://schemas.openxmlformats.org/officeDocument/2006/relationships/notesSlide" Target="../notesSlides/notesSlide19.xml"/><Relationship Id="rId9" Type="http://schemas.openxmlformats.org/officeDocument/2006/relationships/hyperlink" Target="https://www.evening-kazan.ru/articles/rebenok-poshel-v-shkolu-zdorovym-a-vernulsya-v-grobu-v-tatarstane-mama-pogibshego-posle-strelby-v-klasse" TargetMode="External"/><Relationship Id="rId14" Type="http://schemas.openxmlformats.org/officeDocument/2006/relationships/hyperlink" Target="https://www.evening-kazan.ru/sites/default/files/images/mama_s_synom1.jpg" TargetMode="Externa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36.jpeg"/><Relationship Id="rId2" Type="http://schemas.openxmlformats.org/officeDocument/2006/relationships/slideLayout" Target="../slideLayouts/slideLayout1.xml"/><Relationship Id="rId1" Type="http://schemas.openxmlformats.org/officeDocument/2006/relationships/vmlDrawing" Target="../drawings/vmlDrawing19.v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package" Target="../embeddings/____________Microsoft_Office_PowerPoint19.pptx"/></Relationships>
</file>

<file path=ppt/slides/_rels/slide22.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notesSlide" Target="../notesSlides/notesSlide21.xml"/><Relationship Id="rId7" Type="http://schemas.openxmlformats.org/officeDocument/2006/relationships/image" Target="../media/image37.jpeg"/><Relationship Id="rId2" Type="http://schemas.openxmlformats.org/officeDocument/2006/relationships/slideLayout" Target="../slideLayouts/slideLayout1.xml"/><Relationship Id="rId1" Type="http://schemas.openxmlformats.org/officeDocument/2006/relationships/vmlDrawing" Target="../drawings/vmlDrawing20.v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package" Target="../embeddings/____________Microsoft_Office_PowerPoint20.pptx"/></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39.jpeg"/><Relationship Id="rId2" Type="http://schemas.openxmlformats.org/officeDocument/2006/relationships/slideLayout" Target="../slideLayouts/slideLayout1.xml"/><Relationship Id="rId1" Type="http://schemas.openxmlformats.org/officeDocument/2006/relationships/vmlDrawing" Target="../drawings/vmlDrawing21.v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package" Target="../embeddings/____________Microsoft_Office_PowerPoint21.pptx"/></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40.jpeg"/><Relationship Id="rId2" Type="http://schemas.openxmlformats.org/officeDocument/2006/relationships/slideLayout" Target="../slideLayouts/slideLayout1.xml"/><Relationship Id="rId1" Type="http://schemas.openxmlformats.org/officeDocument/2006/relationships/vmlDrawing" Target="../drawings/vmlDrawing22.v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package" Target="../embeddings/____________Microsoft_Office_PowerPoint22.pptx"/></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image" Target="../media/image41.jpeg"/><Relationship Id="rId2" Type="http://schemas.openxmlformats.org/officeDocument/2006/relationships/slideLayout" Target="../slideLayouts/slideLayout1.xml"/><Relationship Id="rId1" Type="http://schemas.openxmlformats.org/officeDocument/2006/relationships/vmlDrawing" Target="../drawings/vmlDrawing23.v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package" Target="../embeddings/____________Microsoft_Office_PowerPoint23.pptx"/></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42.jpeg"/><Relationship Id="rId2" Type="http://schemas.openxmlformats.org/officeDocument/2006/relationships/slideLayout" Target="../slideLayouts/slideLayout1.xml"/><Relationship Id="rId1" Type="http://schemas.openxmlformats.org/officeDocument/2006/relationships/vmlDrawing" Target="../drawings/vmlDrawing24.v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package" Target="../embeddings/____________Microsoft_Office_PowerPoint24.pptx"/></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43.jpeg"/><Relationship Id="rId2" Type="http://schemas.openxmlformats.org/officeDocument/2006/relationships/slideLayout" Target="../slideLayouts/slideLayout1.xml"/><Relationship Id="rId1" Type="http://schemas.openxmlformats.org/officeDocument/2006/relationships/vmlDrawing" Target="../drawings/vmlDrawing25.v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package" Target="../embeddings/____________Microsoft_Office_PowerPoint25.pptx"/></Relationships>
</file>

<file path=ppt/slides/_rels/slide28.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notesSlide" Target="../notesSlides/notesSlide27.xml"/><Relationship Id="rId7" Type="http://schemas.openxmlformats.org/officeDocument/2006/relationships/image" Target="../media/image44.jpeg"/><Relationship Id="rId2" Type="http://schemas.openxmlformats.org/officeDocument/2006/relationships/slideLayout" Target="../slideLayouts/slideLayout1.xml"/><Relationship Id="rId1" Type="http://schemas.openxmlformats.org/officeDocument/2006/relationships/vmlDrawing" Target="../drawings/vmlDrawing26.v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package" Target="../embeddings/____________Microsoft_Office_PowerPoint26.pptx"/></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46.jpeg"/><Relationship Id="rId2" Type="http://schemas.openxmlformats.org/officeDocument/2006/relationships/slideLayout" Target="../slideLayouts/slideLayout1.xml"/><Relationship Id="rId1" Type="http://schemas.openxmlformats.org/officeDocument/2006/relationships/vmlDrawing" Target="../drawings/vmlDrawing27.v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package" Target="../embeddings/____________Microsoft_Office_PowerPoint27.pptx"/></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8.jpeg"/><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package" Target="../embeddings/____________Microsoft_Office_PowerPoint2.pptx"/></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9.xml"/><Relationship Id="rId7" Type="http://schemas.openxmlformats.org/officeDocument/2006/relationships/image" Target="../media/image47.jpeg"/><Relationship Id="rId2" Type="http://schemas.openxmlformats.org/officeDocument/2006/relationships/slideLayout" Target="../slideLayouts/slideLayout1.xml"/><Relationship Id="rId1" Type="http://schemas.openxmlformats.org/officeDocument/2006/relationships/vmlDrawing" Target="../drawings/vmlDrawing28.v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package" Target="../embeddings/____________Microsoft_Office_PowerPoint28.pptx"/></Relationships>
</file>

<file path=ppt/slides/_rels/slide31.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notesSlide" Target="../notesSlides/notesSlide30.xml"/><Relationship Id="rId7" Type="http://schemas.openxmlformats.org/officeDocument/2006/relationships/image" Target="../media/image48.jpeg"/><Relationship Id="rId2" Type="http://schemas.openxmlformats.org/officeDocument/2006/relationships/slideLayout" Target="../slideLayouts/slideLayout1.xml"/><Relationship Id="rId1" Type="http://schemas.openxmlformats.org/officeDocument/2006/relationships/vmlDrawing" Target="../drawings/vmlDrawing29.v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package" Target="../embeddings/____________Microsoft_Office_PowerPoint29.pptx"/></Relationships>
</file>

<file path=ppt/slides/_rels/slide32.xml.rels><?xml version="1.0" encoding="UTF-8" standalone="yes"?>
<Relationships xmlns="http://schemas.openxmlformats.org/package/2006/relationships"><Relationship Id="rId3" Type="http://schemas.openxmlformats.org/officeDocument/2006/relationships/package" Target="../embeddings/____________Microsoft_Office_PowerPoint30.pptx"/><Relationship Id="rId7" Type="http://schemas.openxmlformats.org/officeDocument/2006/relationships/image" Target="../media/image51.jpeg"/><Relationship Id="rId2" Type="http://schemas.openxmlformats.org/officeDocument/2006/relationships/slideLayout" Target="../slideLayouts/slideLayout1.xml"/><Relationship Id="rId1" Type="http://schemas.openxmlformats.org/officeDocument/2006/relationships/vmlDrawing" Target="../drawings/vmlDrawing30.vml"/><Relationship Id="rId6" Type="http://schemas.openxmlformats.org/officeDocument/2006/relationships/image" Target="../media/image3.jpeg"/><Relationship Id="rId5" Type="http://schemas.openxmlformats.org/officeDocument/2006/relationships/image" Target="../media/image50.png"/><Relationship Id="rId4" Type="http://schemas.openxmlformats.org/officeDocument/2006/relationships/image" Target="../media/image2.jpeg"/></Relationships>
</file>

<file path=ppt/slides/_rels/slide33.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notesSlide" Target="../notesSlides/notesSlide31.xml"/><Relationship Id="rId7" Type="http://schemas.openxmlformats.org/officeDocument/2006/relationships/hyperlink" Target="https://rtvi.com/news/chto-izvestno-o-vzryve-na-territorii-monastyrya-v-serpukhove/" TargetMode="External"/><Relationship Id="rId2" Type="http://schemas.openxmlformats.org/officeDocument/2006/relationships/slideLayout" Target="../slideLayouts/slideLayout1.xml"/><Relationship Id="rId1" Type="http://schemas.openxmlformats.org/officeDocument/2006/relationships/vmlDrawing" Target="../drawings/vmlDrawing31.v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package" Target="../embeddings/____________Microsoft_Office_PowerPoint31.pptx"/></Relationships>
</file>

<file path=ppt/slides/_rels/slide3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notesSlide" Target="../notesSlides/notesSlide32.xml"/><Relationship Id="rId7" Type="http://schemas.openxmlformats.org/officeDocument/2006/relationships/hyperlink" Target="https://rtvi.com/news/v-rossii-testiruyut-it-sistemu-vyyavlyayushchuyu-vooruzhennykh-lyudey-ryadom-so-shkolami/" TargetMode="External"/><Relationship Id="rId2" Type="http://schemas.openxmlformats.org/officeDocument/2006/relationships/slideLayout" Target="../slideLayouts/slideLayout1.xml"/><Relationship Id="rId1" Type="http://schemas.openxmlformats.org/officeDocument/2006/relationships/vmlDrawing" Target="../drawings/vmlDrawing32.v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package" Target="../embeddings/____________Microsoft_Office_PowerPoint32.pptx"/></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3.xml"/><Relationship Id="rId7" Type="http://schemas.openxmlformats.org/officeDocument/2006/relationships/image" Target="../media/image54.jpeg"/><Relationship Id="rId2" Type="http://schemas.openxmlformats.org/officeDocument/2006/relationships/slideLayout" Target="../slideLayouts/slideLayout1.xml"/><Relationship Id="rId1" Type="http://schemas.openxmlformats.org/officeDocument/2006/relationships/vmlDrawing" Target="../drawings/vmlDrawing33.v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package" Target="../embeddings/____________Microsoft_Office_PowerPoint33.pptx"/></Relationships>
</file>

<file path=ppt/slides/_rels/slide36.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notesSlide" Target="../notesSlides/notesSlide34.xml"/><Relationship Id="rId7" Type="http://schemas.openxmlformats.org/officeDocument/2006/relationships/image" Target="../media/image55.jpeg"/><Relationship Id="rId2" Type="http://schemas.openxmlformats.org/officeDocument/2006/relationships/slideLayout" Target="../slideLayouts/slideLayout1.xml"/><Relationship Id="rId1" Type="http://schemas.openxmlformats.org/officeDocument/2006/relationships/vmlDrawing" Target="../drawings/vmlDrawing34.v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package" Target="../embeddings/____________Microsoft_Office_PowerPoint34.pptx"/></Relationships>
</file>

<file path=ppt/slides/_rels/slide37.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notesSlide" Target="../notesSlides/notesSlide35.xml"/><Relationship Id="rId7" Type="http://schemas.openxmlformats.org/officeDocument/2006/relationships/image" Target="../media/image57.jpeg"/><Relationship Id="rId2" Type="http://schemas.openxmlformats.org/officeDocument/2006/relationships/slideLayout" Target="../slideLayouts/slideLayout1.xml"/><Relationship Id="rId1" Type="http://schemas.openxmlformats.org/officeDocument/2006/relationships/vmlDrawing" Target="../drawings/vmlDrawing35.v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package" Target="../embeddings/____________Microsoft_Office_PowerPoint35.pptx"/></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6.xml"/><Relationship Id="rId7" Type="http://schemas.openxmlformats.org/officeDocument/2006/relationships/image" Target="../media/image59.jpeg"/><Relationship Id="rId2" Type="http://schemas.openxmlformats.org/officeDocument/2006/relationships/slideLayout" Target="../slideLayouts/slideLayout1.xml"/><Relationship Id="rId1" Type="http://schemas.openxmlformats.org/officeDocument/2006/relationships/vmlDrawing" Target="../drawings/vmlDrawing36.v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package" Target="../embeddings/____________Microsoft_Office_PowerPoint36.pptx"/></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7.xml"/><Relationship Id="rId7" Type="http://schemas.openxmlformats.org/officeDocument/2006/relationships/image" Target="../media/image60.jpeg"/><Relationship Id="rId2" Type="http://schemas.openxmlformats.org/officeDocument/2006/relationships/slideLayout" Target="../slideLayouts/slideLayout1.xml"/><Relationship Id="rId1" Type="http://schemas.openxmlformats.org/officeDocument/2006/relationships/vmlDrawing" Target="../drawings/vmlDrawing37.v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package" Target="../embeddings/____________Microsoft_Office_PowerPoint37.pptx"/></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9.jpeg"/><Relationship Id="rId2" Type="http://schemas.openxmlformats.org/officeDocument/2006/relationships/slideLayout" Target="../slideLayouts/slideLayout1.xml"/><Relationship Id="rId1" Type="http://schemas.openxmlformats.org/officeDocument/2006/relationships/vmlDrawing" Target="../drawings/vmlDrawing3.v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package" Target="../embeddings/____________Microsoft_Office_PowerPoint3.pptx"/></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8.xml"/><Relationship Id="rId7" Type="http://schemas.openxmlformats.org/officeDocument/2006/relationships/image" Target="../media/image61.jpeg"/><Relationship Id="rId2" Type="http://schemas.openxmlformats.org/officeDocument/2006/relationships/slideLayout" Target="../slideLayouts/slideLayout1.xml"/><Relationship Id="rId1" Type="http://schemas.openxmlformats.org/officeDocument/2006/relationships/vmlDrawing" Target="../drawings/vmlDrawing38.v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package" Target="../embeddings/____________Microsoft_Office_PowerPoint38.pptx"/></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vmlDrawing" Target="../drawings/vmlDrawing39.vml"/><Relationship Id="rId6" Type="http://schemas.openxmlformats.org/officeDocument/2006/relationships/image" Target="../media/image3.jpeg"/><Relationship Id="rId5" Type="http://schemas.openxmlformats.org/officeDocument/2006/relationships/image" Target="../media/image62.jpeg"/><Relationship Id="rId4" Type="http://schemas.openxmlformats.org/officeDocument/2006/relationships/package" Target="../embeddings/____________Microsoft_Office_PowerPoint39.pptx"/></Relationships>
</file>

<file path=ppt/slides/_rels/slide5.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notesSlide" Target="../notesSlides/notesSlide4.xml"/><Relationship Id="rId7" Type="http://schemas.openxmlformats.org/officeDocument/2006/relationships/hyperlink" Target="https://www.mskagency.ru/materials/3204305" TargetMode="External"/><Relationship Id="rId2" Type="http://schemas.openxmlformats.org/officeDocument/2006/relationships/slideLayout" Target="../slideLayouts/slideLayout1.xml"/><Relationship Id="rId1" Type="http://schemas.openxmlformats.org/officeDocument/2006/relationships/vmlDrawing" Target="../drawings/vmlDrawing4.v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package" Target="../embeddings/____________Microsoft_Office_PowerPoint4.pptx"/></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notesSlide" Target="../notesSlides/notesSlide6.xml"/><Relationship Id="rId7" Type="http://schemas.openxmlformats.org/officeDocument/2006/relationships/image" Target="../media/image12.jpeg"/><Relationship Id="rId2" Type="http://schemas.openxmlformats.org/officeDocument/2006/relationships/slideLayout" Target="../slideLayouts/slideLayout1.xml"/><Relationship Id="rId1" Type="http://schemas.openxmlformats.org/officeDocument/2006/relationships/vmlDrawing" Target="../drawings/vmlDrawing5.v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package" Target="../embeddings/____________Microsoft_Office_PowerPoint5.pptx"/></Relationships>
</file>

<file path=ppt/slides/_rels/slide8.xml.rels><?xml version="1.0" encoding="UTF-8" standalone="yes"?>
<Relationships xmlns="http://schemas.openxmlformats.org/package/2006/relationships"><Relationship Id="rId8" Type="http://schemas.openxmlformats.org/officeDocument/2006/relationships/hyperlink" Target="https://smotrim.ru/article/2624741" TargetMode="External"/><Relationship Id="rId3" Type="http://schemas.openxmlformats.org/officeDocument/2006/relationships/notesSlide" Target="../notesSlides/notesSlide7.xml"/><Relationship Id="rId7" Type="http://schemas.openxmlformats.org/officeDocument/2006/relationships/hyperlink" Target="https://smotrim.ru/article/2623032" TargetMode="External"/><Relationship Id="rId2" Type="http://schemas.openxmlformats.org/officeDocument/2006/relationships/slideLayout" Target="../slideLayouts/slideLayout1.xml"/><Relationship Id="rId1" Type="http://schemas.openxmlformats.org/officeDocument/2006/relationships/vmlDrawing" Target="../drawings/vmlDrawing6.vml"/><Relationship Id="rId6" Type="http://schemas.openxmlformats.org/officeDocument/2006/relationships/image" Target="../media/image3.jpeg"/><Relationship Id="rId5" Type="http://schemas.openxmlformats.org/officeDocument/2006/relationships/image" Target="../media/image2.jpeg"/><Relationship Id="rId10" Type="http://schemas.openxmlformats.org/officeDocument/2006/relationships/image" Target="../media/image15.jpeg"/><Relationship Id="rId4" Type="http://schemas.openxmlformats.org/officeDocument/2006/relationships/package" Target="../embeddings/____________Microsoft_Office_PowerPoint6.pptx"/><Relationship Id="rId9" Type="http://schemas.openxmlformats.org/officeDocument/2006/relationships/image" Target="../media/image14.jpeg"/></Relationships>
</file>

<file path=ppt/slides/_rels/slide9.xml.rels><?xml version="1.0" encoding="UTF-8" standalone="yes"?>
<Relationships xmlns="http://schemas.openxmlformats.org/package/2006/relationships"><Relationship Id="rId8" Type="http://schemas.openxmlformats.org/officeDocument/2006/relationships/hyperlink" Target="https://ria.ru/20200218/1564933263.html" TargetMode="External"/><Relationship Id="rId3" Type="http://schemas.openxmlformats.org/officeDocument/2006/relationships/notesSlide" Target="../notesSlides/notesSlide8.xml"/><Relationship Id="rId7" Type="http://schemas.openxmlformats.org/officeDocument/2006/relationships/hyperlink" Target="https://tass.ru/obschestvo/17317371" TargetMode="External"/><Relationship Id="rId2" Type="http://schemas.openxmlformats.org/officeDocument/2006/relationships/slideLayout" Target="../slideLayouts/slideLayout1.xml"/><Relationship Id="rId1" Type="http://schemas.openxmlformats.org/officeDocument/2006/relationships/vmlDrawing" Target="../drawings/vmlDrawing7.v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package" Target="../embeddings/____________Microsoft_Office_PowerPoint7.pptx"/><Relationship Id="rId9"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097" name="Rectangle 1"/>
          <p:cNvSpPr>
            <a:spLocks noChangeArrowheads="1"/>
          </p:cNvSpPr>
          <p:nvPr/>
        </p:nvSpPr>
        <p:spPr bwMode="auto">
          <a:xfrm>
            <a:off x="295835" y="2203231"/>
            <a:ext cx="11685494" cy="3231654"/>
          </a:xfrm>
          <a:prstGeom prst="rect">
            <a:avLst/>
          </a:prstGeom>
          <a:solidFill>
            <a:schemeClr val="accent2">
              <a:lumMod val="40000"/>
              <a:lumOff val="6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3600" b="1" i="0" u="none" strike="noStrike" cap="none" normalizeH="0" baseline="0" dirty="0" smtClean="0">
              <a:ln>
                <a:noFill/>
              </a:ln>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lang="ru-RU" sz="3600" b="1" dirty="0" smtClean="0">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3600" b="1" i="0" u="none" strike="noStrike" cap="none" normalizeH="0" baseline="0" dirty="0" smtClean="0">
              <a:ln>
                <a:noFill/>
              </a:ln>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endParaRPr>
          </a:p>
          <a:p>
            <a:pPr lvl="0" algn="ctr" fontAlgn="base">
              <a:spcBef>
                <a:spcPct val="0"/>
              </a:spcBef>
              <a:spcAft>
                <a:spcPct val="0"/>
              </a:spcAft>
            </a:pPr>
            <a:r>
              <a:rPr lang="ru-RU" sz="3200" b="1"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«Актуальность </a:t>
            </a:r>
            <a:r>
              <a:rPr lang="ru-RU" sz="3200" b="1"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антитеррористической защищенности  образовательных </a:t>
            </a:r>
            <a:r>
              <a:rPr lang="ru-RU" sz="3200" b="1"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организаций. </a:t>
            </a:r>
            <a:r>
              <a:rPr lang="ru-RU" sz="3200" b="1"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Вопросы </a:t>
            </a:r>
            <a:r>
              <a:rPr lang="ru-RU" sz="3200" b="1"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профилактики </a:t>
            </a:r>
            <a:r>
              <a:rPr lang="ru-RU" sz="3200" b="1"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терроризма».</a:t>
            </a:r>
            <a:r>
              <a:rPr lang="ru-RU" sz="3200" b="1"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a:t>
            </a:r>
            <a:endParaRPr kumimoji="0" lang="ru-RU" sz="3200" b="1" i="0" u="none" strike="noStrike" cap="none" normalizeH="0" baseline="0" dirty="0" smtClean="0">
              <a:ln>
                <a:noFill/>
              </a:ln>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4" name="Rectangle 40"/>
          <p:cNvSpPr>
            <a:spLocks noGrp="1" noChangeArrowheads="1"/>
          </p:cNvSpPr>
          <p:nvPr>
            <p:ph type="subTitle" idx="1"/>
          </p:nvPr>
        </p:nvSpPr>
        <p:spPr bwMode="auto">
          <a:xfrm>
            <a:off x="0" y="0"/>
            <a:ext cx="11241088" cy="1102659"/>
          </a:xfrm>
          <a:prstGeom prst="rect">
            <a:avLst/>
          </a:prstGeom>
          <a:blipFill>
            <a:blip r:embed="rId3" cstate="print"/>
            <a:tile tx="0" ty="0" sx="100000" sy="100000" flip="none" algn="tl"/>
          </a:blipFill>
          <a:ln w="9525">
            <a:noFill/>
            <a:miter lim="800000"/>
            <a:headEnd/>
            <a:tailEnd/>
          </a:ln>
        </p:spPr>
        <p:txBody>
          <a:bodyPr wrap="none" anchor="ctr"/>
          <a:lstStyle/>
          <a:p>
            <a:r>
              <a:rPr lang="ru-RU" dirty="0" smtClean="0">
                <a:solidFill>
                  <a:srgbClr val="FF0000"/>
                </a:solidFill>
              </a:rPr>
              <a:t>                         </a:t>
            </a:r>
            <a:r>
              <a:rPr lang="ru-RU" sz="2800" b="1" dirty="0" smtClean="0">
                <a:solidFill>
                  <a:srgbClr val="FF0000"/>
                </a:solidFill>
                <a:latin typeface="Times New Roman" pitchFamily="18" charset="0"/>
                <a:cs typeface="Times New Roman" pitchFamily="18" charset="0"/>
              </a:rPr>
              <a:t>АСОУ</a:t>
            </a:r>
            <a:endParaRPr lang="ru-RU" sz="2800" dirty="0">
              <a:solidFill>
                <a:srgbClr val="FF0000"/>
              </a:solidFill>
              <a:latin typeface="Times New Roman" pitchFamily="18" charset="0"/>
              <a:cs typeface="Times New Roman" pitchFamily="18" charset="0"/>
            </a:endParaRPr>
          </a:p>
        </p:txBody>
      </p:sp>
      <p:pic>
        <p:nvPicPr>
          <p:cNvPr id="6" name="Picture 23" descr="http://gerb-flag.ru/pic_subject/Moskovskaja-oblast%27-gerb-derevjannaja-ramka-b.jpg"/>
          <p:cNvPicPr>
            <a:picLocks noChangeAspect="1" noChangeArrowheads="1"/>
          </p:cNvPicPr>
          <p:nvPr/>
        </p:nvPicPr>
        <p:blipFill>
          <a:blip r:embed="rId4" cstate="print"/>
          <a:srcRect/>
          <a:stretch>
            <a:fillRect/>
          </a:stretch>
        </p:blipFill>
        <p:spPr bwMode="auto">
          <a:xfrm>
            <a:off x="10905565" y="-1"/>
            <a:ext cx="1286435" cy="1304365"/>
          </a:xfrm>
          <a:prstGeom prst="rect">
            <a:avLst/>
          </a:prstGeom>
          <a:noFill/>
        </p:spPr>
      </p:pic>
      <p:pic>
        <p:nvPicPr>
          <p:cNvPr id="7" name="Picture 3" descr="D:\ФОТОГРАФИИ\КАФЕДРА КБ АСОУ - ФОТО\e303e2027514497aaa0603a129a3eb42_XS.jpg"/>
          <p:cNvPicPr>
            <a:picLocks noChangeAspect="1" noChangeArrowheads="1"/>
          </p:cNvPicPr>
          <p:nvPr/>
        </p:nvPicPr>
        <p:blipFill>
          <a:blip r:embed="rId5" cstate="print"/>
          <a:srcRect/>
          <a:stretch>
            <a:fillRect/>
          </a:stretch>
        </p:blipFill>
        <p:spPr bwMode="auto">
          <a:xfrm>
            <a:off x="10260105" y="2218765"/>
            <a:ext cx="1689845" cy="1734671"/>
          </a:xfrm>
          <a:prstGeom prst="rect">
            <a:avLst/>
          </a:prstGeom>
          <a:noFill/>
        </p:spPr>
      </p:pic>
      <p:sp>
        <p:nvSpPr>
          <p:cNvPr id="9" name="Прямоугольник 8"/>
          <p:cNvSpPr/>
          <p:nvPr/>
        </p:nvSpPr>
        <p:spPr>
          <a:xfrm>
            <a:off x="0" y="1089214"/>
            <a:ext cx="11994776" cy="3093154"/>
          </a:xfrm>
          <a:prstGeom prst="rect">
            <a:avLst/>
          </a:prstGeom>
        </p:spPr>
        <p:txBody>
          <a:bodyPr wrap="square">
            <a:spAutoFit/>
          </a:bodyPr>
          <a:lstStyle/>
          <a:p>
            <a:pPr algn="ctr"/>
            <a:r>
              <a:rPr lang="ru-RU" sz="2400" b="1" dirty="0" smtClean="0">
                <a:solidFill>
                  <a:srgbClr val="0000CC"/>
                </a:solidFill>
                <a:latin typeface="Times New Roman" pitchFamily="18" charset="0"/>
                <a:cs typeface="Times New Roman" pitchFamily="18" charset="0"/>
              </a:rPr>
              <a:t>КАФЕДРА КОМПЛЕКСНОЙ БЕЗОПАСНОСТИ </a:t>
            </a:r>
          </a:p>
          <a:p>
            <a:pPr algn="ctr"/>
            <a:r>
              <a:rPr lang="ru-RU" sz="2400" b="1" dirty="0" smtClean="0">
                <a:solidFill>
                  <a:srgbClr val="0000CC"/>
                </a:solidFill>
                <a:latin typeface="Times New Roman" pitchFamily="18" charset="0"/>
                <a:cs typeface="Times New Roman" pitchFamily="18" charset="0"/>
              </a:rPr>
              <a:t>и</a:t>
            </a:r>
          </a:p>
          <a:p>
            <a:pPr algn="ctr"/>
            <a:r>
              <a:rPr lang="ru-RU" sz="2400" b="1" dirty="0" smtClean="0">
                <a:solidFill>
                  <a:srgbClr val="0000CC"/>
                </a:solidFill>
                <a:latin typeface="Times New Roman" pitchFamily="18" charset="0"/>
                <a:cs typeface="Times New Roman" pitchFamily="18" charset="0"/>
              </a:rPr>
              <a:t>ФИЗИЧЕСКОЙ КУЛЬТУРЫ</a:t>
            </a:r>
          </a:p>
          <a:p>
            <a:pPr algn="ctr">
              <a:spcBef>
                <a:spcPts val="1200"/>
              </a:spcBef>
            </a:pPr>
            <a:r>
              <a:rPr lang="ru-RU" sz="2400" b="1" dirty="0" smtClean="0">
                <a:solidFill>
                  <a:srgbClr val="C00000"/>
                </a:solidFill>
                <a:latin typeface="Times New Roman" pitchFamily="18" charset="0"/>
                <a:cs typeface="Times New Roman" pitchFamily="18" charset="0"/>
              </a:rPr>
              <a:t>тел. : 8 (499) 798-00-78; </a:t>
            </a:r>
            <a:r>
              <a:rPr lang="en-US" sz="2400" b="1" dirty="0" smtClean="0">
                <a:solidFill>
                  <a:srgbClr val="8A0000"/>
                </a:solidFill>
                <a:latin typeface="Times New Roman" pitchFamily="18" charset="0"/>
                <a:cs typeface="Times New Roman" pitchFamily="18" charset="0"/>
                <a:hlinkClick r:id="rId6"/>
              </a:rPr>
              <a:t>kaf.kombez@asou-mo</a:t>
            </a:r>
            <a:r>
              <a:rPr lang="ru-RU" sz="2400" b="1" dirty="0" smtClean="0">
                <a:solidFill>
                  <a:srgbClr val="8A0000"/>
                </a:solidFill>
                <a:latin typeface="Times New Roman" pitchFamily="18" charset="0"/>
                <a:cs typeface="Times New Roman" pitchFamily="18" charset="0"/>
                <a:hlinkClick r:id="rId6"/>
              </a:rPr>
              <a:t>.</a:t>
            </a:r>
            <a:r>
              <a:rPr lang="en-US" sz="2400" b="1" dirty="0" smtClean="0">
                <a:solidFill>
                  <a:srgbClr val="8A0000"/>
                </a:solidFill>
                <a:latin typeface="Times New Roman" pitchFamily="18" charset="0"/>
                <a:cs typeface="Times New Roman" pitchFamily="18" charset="0"/>
                <a:hlinkClick r:id="rId6"/>
              </a:rPr>
              <a:t>ru</a:t>
            </a:r>
            <a:endParaRPr lang="ru-RU" sz="2400" b="1" dirty="0" smtClean="0">
              <a:solidFill>
                <a:srgbClr val="8A0000"/>
              </a:solidFill>
              <a:latin typeface="Times New Roman" pitchFamily="18" charset="0"/>
              <a:cs typeface="Times New Roman" pitchFamily="18" charset="0"/>
            </a:endParaRPr>
          </a:p>
          <a:p>
            <a:pPr algn="ctr">
              <a:spcBef>
                <a:spcPts val="1200"/>
              </a:spcBef>
            </a:pPr>
            <a:r>
              <a:rPr lang="ru-RU" sz="2000" b="1" dirty="0" smtClean="0">
                <a:solidFill>
                  <a:srgbClr val="7030A0"/>
                </a:solidFill>
                <a:effectLst>
                  <a:outerShdw blurRad="38100" dist="38100" dir="2700000" algn="tl">
                    <a:srgbClr val="000000">
                      <a:alpha val="43137"/>
                    </a:srgbClr>
                  </a:outerShdw>
                </a:effectLst>
                <a:latin typeface="Times New Roman" pitchFamily="18" charset="0"/>
                <a:cs typeface="Times New Roman" pitchFamily="18" charset="0"/>
              </a:rPr>
              <a:t>СТАРШИЙ ПРЕПОДАВАТЕЛЬ  </a:t>
            </a:r>
            <a:r>
              <a:rPr lang="ru-RU" sz="2000" b="1"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НИКИТИН ВИКТОР ВАСИЛЬЕВИЧ</a:t>
            </a:r>
          </a:p>
          <a:p>
            <a:pPr algn="ctr">
              <a:spcBef>
                <a:spcPts val="1200"/>
              </a:spcBef>
            </a:pPr>
            <a:r>
              <a:rPr lang="ru-RU" sz="2000" b="1" dirty="0" smtClean="0">
                <a:effectLst>
                  <a:outerShdw blurRad="38100" dist="38100" dir="2700000" algn="tl">
                    <a:srgbClr val="000000">
                      <a:alpha val="43137"/>
                    </a:srgbClr>
                  </a:outerShdw>
                </a:effectLst>
                <a:latin typeface="Times New Roman" pitchFamily="18" charset="0"/>
                <a:cs typeface="Times New Roman" pitchFamily="18" charset="0"/>
              </a:rPr>
              <a:t>Тел.: +7 917-529-89-83 </a:t>
            </a:r>
            <a:r>
              <a:rPr lang="en-US" sz="2000" b="1"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US" sz="2000" b="1"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hlinkClick r:id="rId7"/>
              </a:rPr>
              <a:t>NIKITINMVD@RAMBLER.RU</a:t>
            </a:r>
            <a:endParaRPr lang="ru-RU" sz="2000" b="1"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a:p>
            <a:pPr algn="ctr">
              <a:spcBef>
                <a:spcPts val="600"/>
              </a:spcBef>
            </a:pPr>
            <a:endParaRPr lang="ru-RU" sz="2400" b="1" dirty="0" smtClean="0">
              <a:effectLst>
                <a:outerShdw blurRad="38100" dist="38100" dir="2700000" algn="tl">
                  <a:srgbClr val="000000">
                    <a:alpha val="43137"/>
                  </a:srgbClr>
                </a:outerShdw>
              </a:effectLst>
              <a:latin typeface="Tahoma" pitchFamily="34" charset="0"/>
            </a:endParaRPr>
          </a:p>
        </p:txBody>
      </p:sp>
    </p:spTree>
    <p:extLst>
      <p:ext uri="{BB962C8B-B14F-4D97-AF65-F5344CB8AC3E}">
        <p14:creationId xmlns="" xmlns:p14="http://schemas.microsoft.com/office/powerpoint/2010/main" val="277360570"/>
      </p:ext>
    </p:extLst>
  </p:cSld>
  <p:clrMapOvr>
    <a:masterClrMapping/>
  </p:clrMapOvr>
  <p:transition spd="slow">
    <p:wedg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10" name="Object 2"/>
          <p:cNvGraphicFramePr>
            <a:graphicFrameLocks noChangeAspect="1"/>
          </p:cNvGraphicFramePr>
          <p:nvPr/>
        </p:nvGraphicFramePr>
        <p:xfrm>
          <a:off x="1" y="0"/>
          <a:ext cx="12192000" cy="6857999"/>
        </p:xfrm>
        <a:graphic>
          <a:graphicData uri="http://schemas.openxmlformats.org/presentationml/2006/ole">
            <p:oleObj spid="_x0000_s145410" name="Презентация" r:id="rId4" imgW="6094535" imgH="3427323" progId="PowerPoint.Show.12">
              <p:embed/>
            </p:oleObj>
          </a:graphicData>
        </a:graphic>
      </p:graphicFrame>
      <p:sp>
        <p:nvSpPr>
          <p:cNvPr id="4" name="Rectangle 40"/>
          <p:cNvSpPr>
            <a:spLocks noGrp="1" noChangeArrowheads="1"/>
          </p:cNvSpPr>
          <p:nvPr>
            <p:ph type="subTitle" idx="1"/>
          </p:nvPr>
        </p:nvSpPr>
        <p:spPr bwMode="auto">
          <a:xfrm>
            <a:off x="0" y="0"/>
            <a:ext cx="11120718" cy="1102659"/>
          </a:xfrm>
          <a:prstGeom prst="rect">
            <a:avLst/>
          </a:prstGeom>
          <a:blipFill>
            <a:blip r:embed="rId5" cstate="print"/>
            <a:tile tx="0" ty="0" sx="100000" sy="100000" flip="none" algn="tl"/>
          </a:blipFill>
          <a:ln w="9525">
            <a:noFill/>
            <a:miter lim="800000"/>
            <a:headEnd/>
            <a:tailEnd/>
          </a:ln>
        </p:spPr>
        <p:txBody>
          <a:bodyPr wrap="none" anchor="ctr">
            <a:normAutofit fontScale="25000" lnSpcReduction="20000"/>
          </a:bodyPr>
          <a:lstStyle/>
          <a:p>
            <a:r>
              <a:rPr lang="ru-RU" dirty="0" smtClean="0"/>
              <a:t>                            </a:t>
            </a:r>
          </a:p>
          <a:p>
            <a:r>
              <a:rPr lang="ru-RU" sz="4200" b="1" dirty="0" smtClean="0">
                <a:effectLst>
                  <a:outerShdw blurRad="38100" dist="38100" dir="2700000" algn="tl">
                    <a:srgbClr val="000000">
                      <a:alpha val="43137"/>
                    </a:srgbClr>
                  </a:outerShdw>
                </a:effectLst>
              </a:rPr>
              <a:t> </a:t>
            </a:r>
          </a:p>
          <a:p>
            <a:endParaRPr lang="ru-RU" sz="4200" b="1" dirty="0" smtClean="0">
              <a:solidFill>
                <a:srgbClr val="0000CC"/>
              </a:solidFill>
              <a:effectLst>
                <a:outerShdw blurRad="38100" dist="38100" dir="2700000" algn="tl">
                  <a:srgbClr val="000000">
                    <a:alpha val="43137"/>
                  </a:srgbClr>
                </a:outerShdw>
              </a:effectLst>
              <a:latin typeface="Times New Roman" pitchFamily="18" charset="0"/>
              <a:cs typeface="Times New Roman" pitchFamily="18" charset="0"/>
            </a:endParaRPr>
          </a:p>
          <a:p>
            <a:r>
              <a:rPr lang="ru-RU" sz="8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АСОУ</a:t>
            </a:r>
            <a:endParaRPr lang="ru-RU" sz="8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a:p>
            <a:r>
              <a:rPr lang="ru-RU" sz="8000" b="1" dirty="0" smtClean="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КАФЕДРА  КОМПЛЕКСНОЙ  БЕЗОПАСНОСТИ И ФИЗИЧЕСКОЙ КУЛЬТУРЫ</a:t>
            </a:r>
          </a:p>
          <a:p>
            <a:endParaRPr lang="ru-RU" sz="4200" b="1" dirty="0" smtClean="0">
              <a:solidFill>
                <a:srgbClr val="0000CC"/>
              </a:solidFill>
              <a:effectLst>
                <a:outerShdw blurRad="38100" dist="38100" dir="2700000" algn="tl">
                  <a:srgbClr val="000000">
                    <a:alpha val="43137"/>
                  </a:srgbClr>
                </a:outerShdw>
              </a:effectLst>
              <a:latin typeface="Times New Roman" pitchFamily="18" charset="0"/>
              <a:cs typeface="Times New Roman" pitchFamily="18" charset="0"/>
            </a:endParaRPr>
          </a:p>
          <a:p>
            <a:r>
              <a:rPr lang="ru-RU" sz="28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p>
          <a:p>
            <a:endParaRPr lang="ru-RU" sz="2800" dirty="0">
              <a:solidFill>
                <a:srgbClr val="0000CC"/>
              </a:solidFill>
              <a:latin typeface="Times New Roman" pitchFamily="18" charset="0"/>
              <a:cs typeface="Times New Roman" pitchFamily="18" charset="0"/>
            </a:endParaRPr>
          </a:p>
        </p:txBody>
      </p:sp>
      <p:pic>
        <p:nvPicPr>
          <p:cNvPr id="6" name="Picture 23" descr="http://gerb-flag.ru/pic_subject/Moskovskaja-oblast%27-gerb-derevjannaja-ramka-b.jpg"/>
          <p:cNvPicPr>
            <a:picLocks noChangeAspect="1" noChangeArrowheads="1"/>
          </p:cNvPicPr>
          <p:nvPr/>
        </p:nvPicPr>
        <p:blipFill>
          <a:blip r:embed="rId6" cstate="print"/>
          <a:srcRect/>
          <a:stretch>
            <a:fillRect/>
          </a:stretch>
        </p:blipFill>
        <p:spPr bwMode="auto">
          <a:xfrm>
            <a:off x="11026588" y="0"/>
            <a:ext cx="1165412" cy="1156448"/>
          </a:xfrm>
          <a:prstGeom prst="rect">
            <a:avLst/>
          </a:prstGeom>
          <a:noFill/>
        </p:spPr>
      </p:pic>
      <p:sp>
        <p:nvSpPr>
          <p:cNvPr id="145411" name="Rectangle 3"/>
          <p:cNvSpPr>
            <a:spLocks noChangeArrowheads="1"/>
          </p:cNvSpPr>
          <p:nvPr/>
        </p:nvSpPr>
        <p:spPr bwMode="auto">
          <a:xfrm>
            <a:off x="6494929" y="1119699"/>
            <a:ext cx="5365378" cy="489364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l" defTabSz="914400" rtl="0" eaLnBrk="1" fontAlgn="base" latinLnBrk="0" hangingPunct="1">
              <a:lnSpc>
                <a:spcPct val="100000"/>
              </a:lnSpc>
              <a:spcBef>
                <a:spcPct val="0"/>
              </a:spcBef>
              <a:spcAft>
                <a:spcPct val="0"/>
              </a:spcAft>
              <a:buClrTx/>
              <a:buSzTx/>
              <a:buFontTx/>
              <a:buNone/>
              <a:tabLst/>
            </a:pPr>
            <a:r>
              <a:rPr kumimoji="0" lang="ru-RU" sz="24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В октябре 2020 года 18-летний студент Даниил Монахов открыл стрельбу на остановке в Нижегородской области, в результате чего погибли четыре человека. Позже </a:t>
            </a:r>
            <a:r>
              <a:rPr kumimoji="0" lang="ru-RU" sz="24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hlinkClick r:id="rId7"/>
              </a:rPr>
              <a:t>выяснилось</a:t>
            </a:r>
            <a:r>
              <a:rPr kumimoji="0" lang="ru-RU" sz="24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что Монахов готовился к теракту задолго до этого: он планировал устроить массовое убийство в школе еще весной 2019-го, о чем знали и педагоги, и правоохранители, однако тогда </a:t>
            </a:r>
            <a:r>
              <a:rPr kumimoji="0" lang="ru-RU" sz="24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уголовное дело в отношении Монахова заводить </a:t>
            </a:r>
            <a:r>
              <a:rPr kumimoji="0" lang="ru-RU" sz="24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не стали.</a:t>
            </a:r>
            <a:endParaRPr kumimoji="0" lang="ru-RU" sz="2400" b="1" i="0" u="none" strike="noStrike" cap="none" normalizeH="0" baseline="0" dirty="0" smtClean="0">
              <a:ln>
                <a:noFill/>
              </a:ln>
              <a:solidFill>
                <a:srgbClr val="002060"/>
              </a:solidFill>
              <a:effectLst/>
              <a:latin typeface="Times New Roman" pitchFamily="18" charset="0"/>
              <a:cs typeface="Times New Roman" pitchFamily="18" charset="0"/>
            </a:endParaRPr>
          </a:p>
        </p:txBody>
      </p:sp>
      <p:pic>
        <p:nvPicPr>
          <p:cNvPr id="145412" name="Picture 4" descr="C:\Users\НИКИТИН\Desktop\1602571843_img_20201013_154800_292.jpg"/>
          <p:cNvPicPr>
            <a:picLocks noChangeAspect="1" noChangeArrowheads="1"/>
          </p:cNvPicPr>
          <p:nvPr/>
        </p:nvPicPr>
        <p:blipFill>
          <a:blip r:embed="rId8" cstate="print"/>
          <a:srcRect/>
          <a:stretch>
            <a:fillRect/>
          </a:stretch>
        </p:blipFill>
        <p:spPr bwMode="auto">
          <a:xfrm>
            <a:off x="256335" y="3516126"/>
            <a:ext cx="6090677" cy="3133725"/>
          </a:xfrm>
          <a:prstGeom prst="rect">
            <a:avLst/>
          </a:prstGeom>
          <a:noFill/>
        </p:spPr>
      </p:pic>
      <p:pic>
        <p:nvPicPr>
          <p:cNvPr id="145413" name="Picture 5" descr="C:\Users\НИКИТИН\Desktop\maxresdefault.jpg"/>
          <p:cNvPicPr>
            <a:picLocks noChangeAspect="1" noChangeArrowheads="1"/>
          </p:cNvPicPr>
          <p:nvPr/>
        </p:nvPicPr>
        <p:blipFill>
          <a:blip r:embed="rId9" cstate="print"/>
          <a:srcRect/>
          <a:stretch>
            <a:fillRect/>
          </a:stretch>
        </p:blipFill>
        <p:spPr bwMode="auto">
          <a:xfrm>
            <a:off x="174812" y="1102659"/>
            <a:ext cx="6145306" cy="2259105"/>
          </a:xfrm>
          <a:prstGeom prst="rect">
            <a:avLst/>
          </a:prstGeom>
          <a:noFill/>
        </p:spPr>
      </p:pic>
    </p:spTree>
    <p:extLst>
      <p:ext uri="{BB962C8B-B14F-4D97-AF65-F5344CB8AC3E}">
        <p14:creationId xmlns="" xmlns:p14="http://schemas.microsoft.com/office/powerpoint/2010/main" val="248311758"/>
      </p:ext>
    </p:extLst>
  </p:cSld>
  <p:clrMapOvr>
    <a:masterClrMapping/>
  </p:clrMapOvr>
  <p:transition spd="slow">
    <p:wedg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10" name="Object 2"/>
          <p:cNvGraphicFramePr>
            <a:graphicFrameLocks noChangeAspect="1"/>
          </p:cNvGraphicFramePr>
          <p:nvPr/>
        </p:nvGraphicFramePr>
        <p:xfrm>
          <a:off x="1" y="0"/>
          <a:ext cx="12192000" cy="6857999"/>
        </p:xfrm>
        <a:graphic>
          <a:graphicData uri="http://schemas.openxmlformats.org/presentationml/2006/ole">
            <p:oleObj spid="_x0000_s144386" name="Презентация" r:id="rId4" imgW="6094535" imgH="3427323" progId="PowerPoint.Show.12">
              <p:embed/>
            </p:oleObj>
          </a:graphicData>
        </a:graphic>
      </p:graphicFrame>
      <p:sp>
        <p:nvSpPr>
          <p:cNvPr id="4" name="Rectangle 40"/>
          <p:cNvSpPr>
            <a:spLocks noGrp="1" noChangeArrowheads="1"/>
          </p:cNvSpPr>
          <p:nvPr>
            <p:ph type="subTitle" idx="1"/>
          </p:nvPr>
        </p:nvSpPr>
        <p:spPr bwMode="auto">
          <a:xfrm>
            <a:off x="0" y="0"/>
            <a:ext cx="11120718" cy="1102659"/>
          </a:xfrm>
          <a:prstGeom prst="rect">
            <a:avLst/>
          </a:prstGeom>
          <a:blipFill>
            <a:blip r:embed="rId5" cstate="print"/>
            <a:tile tx="0" ty="0" sx="100000" sy="100000" flip="none" algn="tl"/>
          </a:blipFill>
          <a:ln w="9525">
            <a:noFill/>
            <a:miter lim="800000"/>
            <a:headEnd/>
            <a:tailEnd/>
          </a:ln>
        </p:spPr>
        <p:txBody>
          <a:bodyPr wrap="none" anchor="ctr">
            <a:normAutofit fontScale="32500" lnSpcReduction="20000"/>
          </a:bodyPr>
          <a:lstStyle/>
          <a:p>
            <a:r>
              <a:rPr lang="ru-RU" dirty="0" smtClean="0"/>
              <a:t>                            </a:t>
            </a:r>
          </a:p>
          <a:p>
            <a:r>
              <a:rPr lang="ru-RU" sz="62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АСОУ</a:t>
            </a:r>
            <a:endParaRPr lang="ru-RU" sz="62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a:p>
            <a:r>
              <a:rPr lang="ru-RU" sz="6200" b="1" dirty="0" smtClean="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КАФЕДРА  КОМПЛЕКСНОЙ  БЕЗОПАСНОСТИ И ФИЗИЧЕСКОЙ КУЛЬТУРЫ</a:t>
            </a:r>
          </a:p>
          <a:p>
            <a:r>
              <a:rPr lang="ru-RU" sz="28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p>
          <a:p>
            <a:endParaRPr lang="ru-RU" sz="2800" dirty="0">
              <a:solidFill>
                <a:srgbClr val="0000CC"/>
              </a:solidFill>
              <a:latin typeface="Times New Roman" pitchFamily="18" charset="0"/>
              <a:cs typeface="Times New Roman" pitchFamily="18" charset="0"/>
            </a:endParaRPr>
          </a:p>
        </p:txBody>
      </p:sp>
      <p:pic>
        <p:nvPicPr>
          <p:cNvPr id="6" name="Picture 23" descr="http://gerb-flag.ru/pic_subject/Moskovskaja-oblast%27-gerb-derevjannaja-ramka-b.jpg"/>
          <p:cNvPicPr>
            <a:picLocks noChangeAspect="1" noChangeArrowheads="1"/>
          </p:cNvPicPr>
          <p:nvPr/>
        </p:nvPicPr>
        <p:blipFill>
          <a:blip r:embed="rId6" cstate="print"/>
          <a:srcRect/>
          <a:stretch>
            <a:fillRect/>
          </a:stretch>
        </p:blipFill>
        <p:spPr bwMode="auto">
          <a:xfrm>
            <a:off x="11026588" y="0"/>
            <a:ext cx="1165412" cy="1156448"/>
          </a:xfrm>
          <a:prstGeom prst="rect">
            <a:avLst/>
          </a:prstGeom>
          <a:noFill/>
        </p:spPr>
      </p:pic>
      <p:sp>
        <p:nvSpPr>
          <p:cNvPr id="7" name="Прямоугольник 6"/>
          <p:cNvSpPr/>
          <p:nvPr/>
        </p:nvSpPr>
        <p:spPr>
          <a:xfrm>
            <a:off x="6373906" y="1183342"/>
            <a:ext cx="5553634" cy="4893647"/>
          </a:xfrm>
          <a:prstGeom prst="rect">
            <a:avLst/>
          </a:prstGeom>
        </p:spPr>
        <p:txBody>
          <a:bodyPr wrap="square">
            <a:spAutoFit/>
          </a:bodyPr>
          <a:lstStyle/>
          <a:p>
            <a:r>
              <a:rPr lang="ru-RU" sz="2400" b="1" dirty="0" smtClean="0">
                <a:solidFill>
                  <a:srgbClr val="002060"/>
                </a:solidFill>
                <a:latin typeface="Times New Roman" pitchFamily="18" charset="0"/>
                <a:cs typeface="Times New Roman" pitchFamily="18" charset="0"/>
              </a:rPr>
              <a:t>Осенью 2017 года правоохранительные органы задержали подозреваемых по «</a:t>
            </a:r>
            <a:r>
              <a:rPr lang="ru-RU" sz="2400" b="1" u="sng" dirty="0" smtClean="0">
                <a:solidFill>
                  <a:srgbClr val="002060"/>
                </a:solidFill>
                <a:latin typeface="Times New Roman" pitchFamily="18" charset="0"/>
                <a:cs typeface="Times New Roman" pitchFamily="18" charset="0"/>
                <a:hlinkClick r:id="rId7"/>
              </a:rPr>
              <a:t>делу «Сети»</a:t>
            </a:r>
            <a:r>
              <a:rPr lang="ru-RU" sz="2400" b="1" dirty="0" smtClean="0">
                <a:solidFill>
                  <a:srgbClr val="002060"/>
                </a:solidFill>
                <a:latin typeface="Times New Roman" pitchFamily="18" charset="0"/>
                <a:cs typeface="Times New Roman" pitchFamily="18" charset="0"/>
              </a:rPr>
              <a:t> (</a:t>
            </a:r>
            <a:r>
              <a:rPr lang="ru-RU" sz="2400" b="1" i="1" dirty="0" smtClean="0">
                <a:solidFill>
                  <a:srgbClr val="002060"/>
                </a:solidFill>
                <a:latin typeface="Times New Roman" pitchFamily="18" charset="0"/>
                <a:cs typeface="Times New Roman" pitchFamily="18" charset="0"/>
              </a:rPr>
              <a:t>запрещенная в России организация</a:t>
            </a:r>
            <a:r>
              <a:rPr lang="ru-RU" sz="2400" b="1" dirty="0" smtClean="0">
                <a:solidFill>
                  <a:srgbClr val="002060"/>
                </a:solidFill>
                <a:latin typeface="Times New Roman" pitchFamily="18" charset="0"/>
                <a:cs typeface="Times New Roman" pitchFamily="18" charset="0"/>
              </a:rPr>
              <a:t>. — Ред.). Весной 2018 года были арестованы фигуранты «</a:t>
            </a:r>
            <a:r>
              <a:rPr lang="ru-RU" sz="2400" b="1" u="sng" dirty="0" smtClean="0">
                <a:solidFill>
                  <a:srgbClr val="002060"/>
                </a:solidFill>
                <a:latin typeface="Times New Roman" pitchFamily="18" charset="0"/>
                <a:cs typeface="Times New Roman" pitchFamily="18" charset="0"/>
                <a:hlinkClick r:id="rId8"/>
              </a:rPr>
              <a:t>дела «Нового величия»</a:t>
            </a:r>
            <a:r>
              <a:rPr lang="ru-RU" sz="2400" b="1" dirty="0" smtClean="0">
                <a:solidFill>
                  <a:srgbClr val="002060"/>
                </a:solidFill>
                <a:latin typeface="Times New Roman" pitchFamily="18" charset="0"/>
                <a:cs typeface="Times New Roman" pitchFamily="18" charset="0"/>
              </a:rPr>
              <a:t>. Под следствием оказались более 20 человек школьников и студентов, которые обвинялись в организации террористического и экстремистского сообщества, а также в попытке свержения власти в РФ.</a:t>
            </a:r>
            <a:endParaRPr lang="ru-RU" sz="2400" b="1" dirty="0">
              <a:solidFill>
                <a:srgbClr val="002060"/>
              </a:solidFill>
              <a:latin typeface="Times New Roman" pitchFamily="18" charset="0"/>
              <a:cs typeface="Times New Roman" pitchFamily="18" charset="0"/>
            </a:endParaRPr>
          </a:p>
        </p:txBody>
      </p:sp>
      <p:pic>
        <p:nvPicPr>
          <p:cNvPr id="144387" name="Picture 3" descr="C:\Users\НИКИТИН\Desktop\47f52a8f6ae3f366a39d69b0c42543cd.png"/>
          <p:cNvPicPr>
            <a:picLocks noChangeAspect="1" noChangeArrowheads="1"/>
          </p:cNvPicPr>
          <p:nvPr/>
        </p:nvPicPr>
        <p:blipFill>
          <a:blip r:embed="rId9" cstate="print"/>
          <a:srcRect/>
          <a:stretch>
            <a:fillRect/>
          </a:stretch>
        </p:blipFill>
        <p:spPr bwMode="auto">
          <a:xfrm>
            <a:off x="228600" y="1129553"/>
            <a:ext cx="6064624" cy="5419165"/>
          </a:xfrm>
          <a:prstGeom prst="rect">
            <a:avLst/>
          </a:prstGeom>
          <a:noFill/>
        </p:spPr>
      </p:pic>
    </p:spTree>
    <p:extLst>
      <p:ext uri="{BB962C8B-B14F-4D97-AF65-F5344CB8AC3E}">
        <p14:creationId xmlns="" xmlns:p14="http://schemas.microsoft.com/office/powerpoint/2010/main" val="248311758"/>
      </p:ext>
    </p:extLst>
  </p:cSld>
  <p:clrMapOvr>
    <a:masterClrMapping/>
  </p:clrMapOvr>
  <p:transition spd="slow">
    <p:wedg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10" name="Object 2"/>
          <p:cNvGraphicFramePr>
            <a:graphicFrameLocks noChangeAspect="1"/>
          </p:cNvGraphicFramePr>
          <p:nvPr/>
        </p:nvGraphicFramePr>
        <p:xfrm>
          <a:off x="1" y="0"/>
          <a:ext cx="12192000" cy="6857999"/>
        </p:xfrm>
        <a:graphic>
          <a:graphicData uri="http://schemas.openxmlformats.org/presentationml/2006/ole">
            <p:oleObj spid="_x0000_s143362" name="Презентация" r:id="rId4" imgW="6082294" imgH="3421203" progId="PowerPoint.Show.12">
              <p:embed/>
            </p:oleObj>
          </a:graphicData>
        </a:graphic>
      </p:graphicFrame>
      <p:sp>
        <p:nvSpPr>
          <p:cNvPr id="4" name="Rectangle 40"/>
          <p:cNvSpPr>
            <a:spLocks noGrp="1" noChangeArrowheads="1"/>
          </p:cNvSpPr>
          <p:nvPr>
            <p:ph type="subTitle" idx="1"/>
          </p:nvPr>
        </p:nvSpPr>
        <p:spPr bwMode="auto">
          <a:xfrm>
            <a:off x="0" y="0"/>
            <a:ext cx="11120718" cy="1102659"/>
          </a:xfrm>
          <a:prstGeom prst="rect">
            <a:avLst/>
          </a:prstGeom>
          <a:blipFill>
            <a:blip r:embed="rId5" cstate="print"/>
            <a:tile tx="0" ty="0" sx="100000" sy="100000" flip="none" algn="tl"/>
          </a:blipFill>
          <a:ln w="9525">
            <a:noFill/>
            <a:miter lim="800000"/>
            <a:headEnd/>
            <a:tailEnd/>
          </a:ln>
        </p:spPr>
        <p:txBody>
          <a:bodyPr wrap="none" anchor="ctr">
            <a:normAutofit fontScale="25000" lnSpcReduction="20000"/>
          </a:bodyPr>
          <a:lstStyle/>
          <a:p>
            <a:r>
              <a:rPr lang="ru-RU" dirty="0" smtClean="0"/>
              <a:t>                            </a:t>
            </a:r>
          </a:p>
          <a:p>
            <a:endParaRPr lang="ru-RU" sz="6400" b="1" dirty="0" smtClean="0">
              <a:effectLst>
                <a:outerShdw blurRad="38100" dist="38100" dir="2700000" algn="tl">
                  <a:srgbClr val="000000">
                    <a:alpha val="43137"/>
                  </a:srgbClr>
                </a:outerShdw>
              </a:effectLst>
              <a:latin typeface="Times New Roman" pitchFamily="18" charset="0"/>
              <a:cs typeface="Times New Roman" pitchFamily="18" charset="0"/>
            </a:endParaRPr>
          </a:p>
          <a:p>
            <a:r>
              <a:rPr lang="ru-RU" sz="64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ru-RU" sz="8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АСОУ</a:t>
            </a:r>
            <a:endParaRPr lang="ru-RU" sz="8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a:p>
            <a:r>
              <a:rPr lang="ru-RU" sz="8000" b="1" dirty="0" smtClean="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КАФЕДРА  КОМПЛЕКСНОЙ  БЕЗОПАСНОСТИ И ФИЗИЧЕСКОЙ КУЛЬТУРЫ</a:t>
            </a:r>
          </a:p>
          <a:p>
            <a:r>
              <a:rPr lang="ru-RU" sz="8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endParaRPr lang="ru-RU" sz="8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a:p>
            <a:endParaRPr lang="ru-RU" sz="2800" dirty="0">
              <a:solidFill>
                <a:srgbClr val="0000CC"/>
              </a:solidFill>
              <a:latin typeface="Times New Roman" pitchFamily="18" charset="0"/>
              <a:cs typeface="Times New Roman" pitchFamily="18" charset="0"/>
            </a:endParaRPr>
          </a:p>
        </p:txBody>
      </p:sp>
      <p:pic>
        <p:nvPicPr>
          <p:cNvPr id="6" name="Picture 23" descr="http://gerb-flag.ru/pic_subject/Moskovskaja-oblast%27-gerb-derevjannaja-ramka-b.jpg"/>
          <p:cNvPicPr>
            <a:picLocks noChangeAspect="1" noChangeArrowheads="1"/>
          </p:cNvPicPr>
          <p:nvPr/>
        </p:nvPicPr>
        <p:blipFill>
          <a:blip r:embed="rId6" cstate="print"/>
          <a:srcRect/>
          <a:stretch>
            <a:fillRect/>
          </a:stretch>
        </p:blipFill>
        <p:spPr bwMode="auto">
          <a:xfrm>
            <a:off x="11026588" y="0"/>
            <a:ext cx="1165412" cy="1156448"/>
          </a:xfrm>
          <a:prstGeom prst="rect">
            <a:avLst/>
          </a:prstGeom>
          <a:noFill/>
        </p:spPr>
      </p:pic>
      <p:sp>
        <p:nvSpPr>
          <p:cNvPr id="143363" name="Rectangle 3"/>
          <p:cNvSpPr>
            <a:spLocks noChangeArrowheads="1"/>
          </p:cNvSpPr>
          <p:nvPr/>
        </p:nvSpPr>
        <p:spPr bwMode="auto">
          <a:xfrm>
            <a:off x="5957047" y="1089212"/>
            <a:ext cx="5889812" cy="563231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l" defTabSz="914400" rtl="0" eaLnBrk="1" fontAlgn="base" latinLnBrk="0" hangingPunct="1">
              <a:lnSpc>
                <a:spcPct val="100000"/>
              </a:lnSpc>
              <a:spcBef>
                <a:spcPct val="0"/>
              </a:spcBef>
              <a:spcAft>
                <a:spcPct val="0"/>
              </a:spcAft>
              <a:buClrTx/>
              <a:buSzTx/>
              <a:buFontTx/>
              <a:buNone/>
              <a:tabLst/>
            </a:pPr>
            <a:r>
              <a:rPr kumimoji="0" lang="ru-RU" sz="24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В 2018 году произошло сразу несколько резонансных атак, которые устроили несовершеннолетние: массовая стрельба в Керченском политехническом колледже, а также взрыв в управлении ФСБ в Архангельске. Спецслужба взяла под жесткий контроль все, что касалось этого дела: за комментарии, связанные с этим инцидентом, </a:t>
            </a:r>
            <a:r>
              <a:rPr kumimoji="0" lang="ru-RU" sz="24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hlinkClick r:id="rId7"/>
              </a:rPr>
              <a:t>завели</a:t>
            </a:r>
            <a:r>
              <a:rPr kumimoji="0" lang="ru-RU" sz="24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по крайней мере 14 уголовных дел об оправдании терроризма.</a:t>
            </a:r>
            <a:endParaRPr kumimoji="0" lang="ru-RU" sz="2400" b="1" i="0" u="none" strike="noStrike" cap="none" normalizeH="0" baseline="0" dirty="0" smtClean="0">
              <a:ln>
                <a:noFill/>
              </a:ln>
              <a:solidFill>
                <a:srgbClr val="002060"/>
              </a:solidFill>
              <a:effectLst/>
              <a:latin typeface="Times New Roman" pitchFamily="18" charset="0"/>
              <a:cs typeface="Times New Roman" pitchFamily="18" charset="0"/>
            </a:endParaRPr>
          </a:p>
          <a:p>
            <a:pPr marL="0" marR="0" lvl="0" indent="450850" algn="l" defTabSz="914400" rtl="0" eaLnBrk="0" fontAlgn="base" latinLnBrk="0" hangingPunct="0">
              <a:lnSpc>
                <a:spcPct val="100000"/>
              </a:lnSpc>
              <a:spcBef>
                <a:spcPct val="0"/>
              </a:spcBef>
              <a:spcAft>
                <a:spcPct val="0"/>
              </a:spcAft>
              <a:buClrTx/>
              <a:buSzTx/>
              <a:buFontTx/>
              <a:buNone/>
              <a:tabLst/>
            </a:pPr>
            <a:r>
              <a:rPr kumimoji="0" lang="ru-RU" sz="24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В 2019 году ФСБ сообщила о шести предотвращенных атаках, в 2020-м — в два раза больше, несмотря на пандемию и дистанционное обучение.</a:t>
            </a:r>
            <a:endParaRPr kumimoji="0" lang="ru-RU" sz="2400" b="1" i="0" u="none" strike="noStrike" cap="none" normalizeH="0" baseline="0" dirty="0" smtClean="0">
              <a:ln>
                <a:noFill/>
              </a:ln>
              <a:solidFill>
                <a:srgbClr val="002060"/>
              </a:solidFill>
              <a:effectLst/>
              <a:latin typeface="Times New Roman" pitchFamily="18" charset="0"/>
              <a:cs typeface="Times New Roman" pitchFamily="18" charset="0"/>
            </a:endParaRPr>
          </a:p>
        </p:txBody>
      </p:sp>
      <p:pic>
        <p:nvPicPr>
          <p:cNvPr id="143364" name="Picture 4" descr="C:\Users\НИКИТИН\Desktop\7.jpg"/>
          <p:cNvPicPr>
            <a:picLocks noChangeAspect="1" noChangeArrowheads="1"/>
          </p:cNvPicPr>
          <p:nvPr/>
        </p:nvPicPr>
        <p:blipFill>
          <a:blip r:embed="rId8" cstate="print"/>
          <a:srcRect/>
          <a:stretch>
            <a:fillRect/>
          </a:stretch>
        </p:blipFill>
        <p:spPr bwMode="auto">
          <a:xfrm>
            <a:off x="174813" y="1250576"/>
            <a:ext cx="5768788" cy="5446059"/>
          </a:xfrm>
          <a:prstGeom prst="rect">
            <a:avLst/>
          </a:prstGeom>
          <a:noFill/>
        </p:spPr>
      </p:pic>
    </p:spTree>
    <p:extLst>
      <p:ext uri="{BB962C8B-B14F-4D97-AF65-F5344CB8AC3E}">
        <p14:creationId xmlns="" xmlns:p14="http://schemas.microsoft.com/office/powerpoint/2010/main" val="248311758"/>
      </p:ext>
    </p:extLst>
  </p:cSld>
  <p:clrMapOvr>
    <a:masterClrMapping/>
  </p:clrMapOvr>
  <p:transition spd="slow">
    <p:wedg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10" name="Object 2"/>
          <p:cNvGraphicFramePr>
            <a:graphicFrameLocks noChangeAspect="1"/>
          </p:cNvGraphicFramePr>
          <p:nvPr/>
        </p:nvGraphicFramePr>
        <p:xfrm>
          <a:off x="1" y="0"/>
          <a:ext cx="12192000" cy="6857999"/>
        </p:xfrm>
        <a:graphic>
          <a:graphicData uri="http://schemas.openxmlformats.org/presentationml/2006/ole">
            <p:oleObj spid="_x0000_s142338" name="Презентация" r:id="rId4" imgW="6082294" imgH="3421203" progId="PowerPoint.Show.12">
              <p:embed/>
            </p:oleObj>
          </a:graphicData>
        </a:graphic>
      </p:graphicFrame>
      <p:sp>
        <p:nvSpPr>
          <p:cNvPr id="4" name="Rectangle 40"/>
          <p:cNvSpPr>
            <a:spLocks noGrp="1" noChangeArrowheads="1"/>
          </p:cNvSpPr>
          <p:nvPr>
            <p:ph type="subTitle" idx="1"/>
          </p:nvPr>
        </p:nvSpPr>
        <p:spPr bwMode="auto">
          <a:xfrm>
            <a:off x="0" y="0"/>
            <a:ext cx="11120718" cy="1102659"/>
          </a:xfrm>
          <a:prstGeom prst="rect">
            <a:avLst/>
          </a:prstGeom>
          <a:blipFill>
            <a:blip r:embed="rId5" cstate="print"/>
            <a:tile tx="0" ty="0" sx="100000" sy="100000" flip="none" algn="tl"/>
          </a:blipFill>
          <a:ln w="9525">
            <a:noFill/>
            <a:miter lim="800000"/>
            <a:headEnd/>
            <a:tailEnd/>
          </a:ln>
        </p:spPr>
        <p:txBody>
          <a:bodyPr wrap="none" anchor="ctr">
            <a:normAutofit fontScale="25000" lnSpcReduction="20000"/>
          </a:bodyPr>
          <a:lstStyle/>
          <a:p>
            <a:r>
              <a:rPr lang="ru-RU" dirty="0" smtClean="0"/>
              <a:t>                            </a:t>
            </a:r>
          </a:p>
          <a:p>
            <a:r>
              <a:rPr lang="ru-RU" sz="4200" b="1" dirty="0" smtClean="0">
                <a:effectLst>
                  <a:outerShdw blurRad="38100" dist="38100" dir="2700000" algn="tl">
                    <a:srgbClr val="000000">
                      <a:alpha val="43137"/>
                    </a:srgbClr>
                  </a:outerShdw>
                </a:effectLst>
              </a:rPr>
              <a:t> </a:t>
            </a:r>
          </a:p>
          <a:p>
            <a:endParaRPr lang="ru-RU" sz="4200" b="1" dirty="0" smtClean="0">
              <a:solidFill>
                <a:srgbClr val="0000CC"/>
              </a:solidFill>
              <a:effectLst>
                <a:outerShdw blurRad="38100" dist="38100" dir="2700000" algn="tl">
                  <a:srgbClr val="000000">
                    <a:alpha val="43137"/>
                  </a:srgbClr>
                </a:outerShdw>
              </a:effectLst>
              <a:latin typeface="Times New Roman" pitchFamily="18" charset="0"/>
              <a:cs typeface="Times New Roman" pitchFamily="18" charset="0"/>
            </a:endParaRPr>
          </a:p>
          <a:p>
            <a:endParaRPr lang="ru-RU" sz="6400" b="1" dirty="0" smtClean="0">
              <a:solidFill>
                <a:srgbClr val="0000CC"/>
              </a:solidFill>
              <a:effectLst>
                <a:outerShdw blurRad="38100" dist="38100" dir="2700000" algn="tl">
                  <a:srgbClr val="000000">
                    <a:alpha val="43137"/>
                  </a:srgbClr>
                </a:outerShdw>
              </a:effectLst>
              <a:latin typeface="Times New Roman" pitchFamily="18" charset="0"/>
              <a:cs typeface="Times New Roman" pitchFamily="18" charset="0"/>
            </a:endParaRPr>
          </a:p>
          <a:p>
            <a:r>
              <a:rPr lang="ru-RU" sz="8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АСОУ</a:t>
            </a:r>
            <a:endParaRPr lang="ru-RU" sz="8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a:p>
            <a:r>
              <a:rPr lang="ru-RU" sz="8000" b="1" dirty="0" smtClean="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КАФЕДРА  КОМПЛЕКСНОЙ  БЕЗОПАСНОСТИ И ФИЗИЧЕСКОЙ КУЛЬТУРЫ</a:t>
            </a:r>
          </a:p>
          <a:p>
            <a:r>
              <a:rPr lang="ru-RU" sz="7200" b="1" dirty="0" smtClean="0">
                <a:solidFill>
                  <a:srgbClr val="C00000"/>
                </a:solidFill>
                <a:latin typeface="Times New Roman" pitchFamily="18" charset="0"/>
                <a:cs typeface="Times New Roman" pitchFamily="18" charset="0"/>
              </a:rPr>
              <a:t>Терроризм – это новая 282-я статья УК Российской Федерации</a:t>
            </a:r>
          </a:p>
          <a:p>
            <a:r>
              <a:rPr lang="ru-RU" sz="7200" dirty="0" smtClean="0">
                <a:latin typeface="Times New Roman" pitchFamily="18" charset="0"/>
                <a:cs typeface="Times New Roman" pitchFamily="18" charset="0"/>
              </a:rPr>
              <a:t>	</a:t>
            </a:r>
          </a:p>
          <a:p>
            <a:endParaRPr lang="ru-RU" sz="4200" b="1" dirty="0" smtClean="0">
              <a:solidFill>
                <a:srgbClr val="0000CC"/>
              </a:solidFill>
              <a:effectLst>
                <a:outerShdw blurRad="38100" dist="38100" dir="2700000" algn="tl">
                  <a:srgbClr val="000000">
                    <a:alpha val="43137"/>
                  </a:srgbClr>
                </a:outerShdw>
              </a:effectLst>
              <a:latin typeface="Times New Roman" pitchFamily="18" charset="0"/>
              <a:cs typeface="Times New Roman" pitchFamily="18" charset="0"/>
            </a:endParaRPr>
          </a:p>
          <a:p>
            <a:r>
              <a:rPr lang="ru-RU" sz="28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p>
          <a:p>
            <a:endParaRPr lang="ru-RU" sz="2800" dirty="0">
              <a:solidFill>
                <a:srgbClr val="0000CC"/>
              </a:solidFill>
              <a:latin typeface="Times New Roman" pitchFamily="18" charset="0"/>
              <a:cs typeface="Times New Roman" pitchFamily="18" charset="0"/>
            </a:endParaRPr>
          </a:p>
        </p:txBody>
      </p:sp>
      <p:pic>
        <p:nvPicPr>
          <p:cNvPr id="6" name="Picture 23" descr="http://gerb-flag.ru/pic_subject/Moskovskaja-oblast%27-gerb-derevjannaja-ramka-b.jpg"/>
          <p:cNvPicPr>
            <a:picLocks noChangeAspect="1" noChangeArrowheads="1"/>
          </p:cNvPicPr>
          <p:nvPr/>
        </p:nvPicPr>
        <p:blipFill>
          <a:blip r:embed="rId6" cstate="print"/>
          <a:srcRect/>
          <a:stretch>
            <a:fillRect/>
          </a:stretch>
        </p:blipFill>
        <p:spPr bwMode="auto">
          <a:xfrm>
            <a:off x="11026588" y="0"/>
            <a:ext cx="1165412" cy="1156448"/>
          </a:xfrm>
          <a:prstGeom prst="rect">
            <a:avLst/>
          </a:prstGeom>
          <a:noFill/>
        </p:spPr>
      </p:pic>
      <p:sp>
        <p:nvSpPr>
          <p:cNvPr id="142339" name="Rectangle 3"/>
          <p:cNvSpPr>
            <a:spLocks noChangeArrowheads="1"/>
          </p:cNvSpPr>
          <p:nvPr/>
        </p:nvSpPr>
        <p:spPr bwMode="auto">
          <a:xfrm>
            <a:off x="5876365" y="1250826"/>
            <a:ext cx="5997387" cy="532453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l" defTabSz="914400" rtl="0" eaLnBrk="1" fontAlgn="base" latinLnBrk="0" hangingPunct="1">
              <a:lnSpc>
                <a:spcPct val="100000"/>
              </a:lnSpc>
              <a:spcBef>
                <a:spcPct val="0"/>
              </a:spcBef>
              <a:spcAft>
                <a:spcPct val="0"/>
              </a:spcAft>
              <a:buClrTx/>
              <a:buSzTx/>
              <a:buFontTx/>
              <a:buNone/>
              <a:tabLst/>
            </a:pPr>
            <a:r>
              <a:rPr kumimoji="0" lang="ru-RU" sz="20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По </a:t>
            </a:r>
            <a:r>
              <a:rPr kumimoji="0" lang="ru-RU" sz="20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hlinkClick r:id="rId7"/>
              </a:rPr>
              <a:t>данным</a:t>
            </a:r>
            <a:r>
              <a:rPr kumimoji="0" lang="ru-RU" sz="20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МВД, ежегодно преступления совершают около 40 тысяч несовершеннолетних. Из сведений ведомства неясно, что это за проступки, однако понять структуру детской преступности можно из судебной статистики — приговоры выносят примерно половине правонарушителей.</a:t>
            </a:r>
            <a:endParaRPr kumimoji="0" lang="ru-RU" sz="2000" b="1" i="0" u="none" strike="noStrike" cap="none" normalizeH="0" baseline="0" dirty="0" smtClean="0">
              <a:ln>
                <a:noFill/>
              </a:ln>
              <a:solidFill>
                <a:srgbClr val="002060"/>
              </a:solidFill>
              <a:effectLst/>
              <a:latin typeface="Times New Roman" pitchFamily="18" charset="0"/>
              <a:cs typeface="Times New Roman" pitchFamily="18" charset="0"/>
            </a:endParaRPr>
          </a:p>
          <a:p>
            <a:pPr marL="0" marR="0" lvl="0" indent="450850" algn="l" defTabSz="914400" rtl="0" eaLnBrk="0" fontAlgn="base" latinLnBrk="0" hangingPunct="0">
              <a:lnSpc>
                <a:spcPct val="100000"/>
              </a:lnSpc>
              <a:spcBef>
                <a:spcPct val="0"/>
              </a:spcBef>
              <a:spcAft>
                <a:spcPct val="0"/>
              </a:spcAft>
              <a:buClrTx/>
              <a:buSzTx/>
              <a:buFontTx/>
              <a:buNone/>
              <a:tabLst/>
            </a:pPr>
            <a:r>
              <a:rPr kumimoji="0" lang="ru-RU" sz="20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За последние шесть лет лишь 2% подростков осудили за преступления, связанные с терроризмом, экстремизмом или нападением на госслужащего — несмотря на то, что именно на эти мотивы пристально обращают внимание </a:t>
            </a:r>
            <a:r>
              <a:rPr kumimoji="0" lang="ru-RU" sz="2000" b="1" i="0" u="none" strike="noStrike" cap="none" normalizeH="0" dirty="0" smtClean="0">
                <a:ln>
                  <a:noFill/>
                </a:ln>
                <a:solidFill>
                  <a:srgbClr val="002060"/>
                </a:solidFill>
                <a:effectLst/>
                <a:latin typeface="Times New Roman" pitchFamily="18" charset="0"/>
                <a:ea typeface="Times New Roman" pitchFamily="18" charset="0"/>
                <a:cs typeface="Times New Roman" pitchFamily="18" charset="0"/>
              </a:rPr>
              <a:t> правоохранительные органы</a:t>
            </a:r>
            <a:r>
              <a:rPr kumimoji="0" lang="ru-RU" sz="20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ru-RU" sz="2000" b="1" i="0" u="none" strike="noStrike" cap="none" normalizeH="0" baseline="0" dirty="0" smtClean="0">
                <a:ln>
                  <a:noFill/>
                </a:ln>
                <a:solidFill>
                  <a:srgbClr val="C00000"/>
                </a:solidFill>
                <a:effectLst/>
                <a:latin typeface="Times New Roman" pitchFamily="18" charset="0"/>
                <a:ea typeface="Times New Roman" pitchFamily="18" charset="0"/>
                <a:cs typeface="Times New Roman" pitchFamily="18" charset="0"/>
              </a:rPr>
              <a:t>Большая часть преступлений связана с грабежами, кражами и разбоем — за это выносят примерно три четверти приговоров, однако к профилактике таких преступлений внимание почти не привлекают.</a:t>
            </a:r>
            <a:endParaRPr kumimoji="0" lang="ru-RU" sz="2000" b="1" i="0" u="none" strike="noStrike" cap="none" normalizeH="0" baseline="0" dirty="0" smtClean="0">
              <a:ln>
                <a:noFill/>
              </a:ln>
              <a:solidFill>
                <a:srgbClr val="C00000"/>
              </a:solidFill>
              <a:effectLst/>
              <a:latin typeface="Times New Roman" pitchFamily="18" charset="0"/>
              <a:cs typeface="Times New Roman" pitchFamily="18" charset="0"/>
            </a:endParaRPr>
          </a:p>
        </p:txBody>
      </p:sp>
      <p:pic>
        <p:nvPicPr>
          <p:cNvPr id="142340" name="Picture 4" descr="C:\Users\НИКИТИН\Desktop\2ed28f55-fce2-466a-ba04-663110ce3686.jpeg"/>
          <p:cNvPicPr>
            <a:picLocks noChangeAspect="1" noChangeArrowheads="1"/>
          </p:cNvPicPr>
          <p:nvPr/>
        </p:nvPicPr>
        <p:blipFill>
          <a:blip r:embed="rId8" cstate="print"/>
          <a:srcRect/>
          <a:stretch>
            <a:fillRect/>
          </a:stretch>
        </p:blipFill>
        <p:spPr bwMode="auto">
          <a:xfrm>
            <a:off x="215155" y="1143000"/>
            <a:ext cx="5580528" cy="5526741"/>
          </a:xfrm>
          <a:prstGeom prst="rect">
            <a:avLst/>
          </a:prstGeom>
          <a:noFill/>
        </p:spPr>
      </p:pic>
    </p:spTree>
    <p:extLst>
      <p:ext uri="{BB962C8B-B14F-4D97-AF65-F5344CB8AC3E}">
        <p14:creationId xmlns="" xmlns:p14="http://schemas.microsoft.com/office/powerpoint/2010/main" val="248311758"/>
      </p:ext>
    </p:extLst>
  </p:cSld>
  <p:clrMapOvr>
    <a:masterClrMapping/>
  </p:clrMapOvr>
  <p:transition spd="slow">
    <p:wedg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10" name="Object 2"/>
          <p:cNvGraphicFramePr>
            <a:graphicFrameLocks noChangeAspect="1"/>
          </p:cNvGraphicFramePr>
          <p:nvPr/>
        </p:nvGraphicFramePr>
        <p:xfrm>
          <a:off x="1" y="0"/>
          <a:ext cx="12192000" cy="6857999"/>
        </p:xfrm>
        <a:graphic>
          <a:graphicData uri="http://schemas.openxmlformats.org/presentationml/2006/ole">
            <p:oleObj spid="_x0000_s141314" name="Презентация" r:id="rId4" imgW="6094535" imgH="3427323" progId="PowerPoint.Show.12">
              <p:embed/>
            </p:oleObj>
          </a:graphicData>
        </a:graphic>
      </p:graphicFrame>
      <p:sp>
        <p:nvSpPr>
          <p:cNvPr id="4" name="Rectangle 40"/>
          <p:cNvSpPr>
            <a:spLocks noGrp="1" noChangeArrowheads="1"/>
          </p:cNvSpPr>
          <p:nvPr>
            <p:ph type="subTitle" idx="1"/>
          </p:nvPr>
        </p:nvSpPr>
        <p:spPr bwMode="auto">
          <a:xfrm>
            <a:off x="0" y="0"/>
            <a:ext cx="11120718" cy="1102659"/>
          </a:xfrm>
          <a:prstGeom prst="rect">
            <a:avLst/>
          </a:prstGeom>
          <a:blipFill>
            <a:blip r:embed="rId5" cstate="print"/>
            <a:tile tx="0" ty="0" sx="100000" sy="100000" flip="none" algn="tl"/>
          </a:blipFill>
          <a:ln w="9525">
            <a:noFill/>
            <a:miter lim="800000"/>
            <a:headEnd/>
            <a:tailEnd/>
          </a:ln>
        </p:spPr>
        <p:txBody>
          <a:bodyPr wrap="none" anchor="ctr">
            <a:normAutofit fontScale="25000" lnSpcReduction="20000"/>
          </a:bodyPr>
          <a:lstStyle/>
          <a:p>
            <a:r>
              <a:rPr lang="ru-RU" dirty="0" smtClean="0"/>
              <a:t>                            </a:t>
            </a:r>
          </a:p>
          <a:p>
            <a:endParaRPr lang="ru-RU" sz="4400" b="1" dirty="0" smtClean="0">
              <a:solidFill>
                <a:srgbClr val="0000CC"/>
              </a:solidFill>
              <a:effectLst>
                <a:outerShdw blurRad="38100" dist="38100" dir="2700000" algn="tl">
                  <a:srgbClr val="000000">
                    <a:alpha val="43137"/>
                  </a:srgbClr>
                </a:outerShdw>
              </a:effectLst>
              <a:latin typeface="Times New Roman" pitchFamily="18" charset="0"/>
              <a:cs typeface="Times New Roman" pitchFamily="18" charset="0"/>
            </a:endParaRPr>
          </a:p>
          <a:p>
            <a:r>
              <a:rPr lang="ru-RU" sz="72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АСОУ</a:t>
            </a:r>
            <a:endParaRPr lang="ru-RU" sz="72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a:p>
            <a:r>
              <a:rPr lang="ru-RU" sz="7200" b="1" dirty="0" smtClean="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КАФЕДРА  КОМПЛЕКСНОЙ  БЕЗОПАСНОСТИ И ФИЗИЧЕСКОЙ КУЛЬТУРЫ</a:t>
            </a:r>
          </a:p>
          <a:p>
            <a:r>
              <a:rPr lang="ru-RU" sz="7200" b="1" dirty="0" smtClean="0">
                <a:solidFill>
                  <a:srgbClr val="C00000"/>
                </a:solidFill>
                <a:latin typeface="Times New Roman" pitchFamily="18" charset="0"/>
                <a:cs typeface="Times New Roman" pitchFamily="18" charset="0"/>
              </a:rPr>
              <a:t>Терроризм – это новая 282-я статья УК Российской Федерации</a:t>
            </a:r>
          </a:p>
          <a:p>
            <a:r>
              <a:rPr lang="ru-RU" sz="4200" b="1" dirty="0" smtClean="0">
                <a:effectLst>
                  <a:outerShdw blurRad="38100" dist="38100" dir="2700000" algn="tl">
                    <a:srgbClr val="000000">
                      <a:alpha val="43137"/>
                    </a:srgbClr>
                  </a:outerShdw>
                </a:effectLst>
              </a:rPr>
              <a:t> </a:t>
            </a:r>
            <a:endParaRPr lang="ru-RU" sz="4200" b="1" dirty="0" smtClean="0">
              <a:solidFill>
                <a:srgbClr val="0000CC"/>
              </a:solidFill>
              <a:effectLst>
                <a:outerShdw blurRad="38100" dist="38100" dir="2700000" algn="tl">
                  <a:srgbClr val="000000">
                    <a:alpha val="43137"/>
                  </a:srgbClr>
                </a:outerShdw>
              </a:effectLst>
              <a:latin typeface="Times New Roman" pitchFamily="18" charset="0"/>
              <a:cs typeface="Times New Roman" pitchFamily="18" charset="0"/>
            </a:endParaRPr>
          </a:p>
          <a:p>
            <a:r>
              <a:rPr lang="ru-RU" sz="28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p>
          <a:p>
            <a:endParaRPr lang="ru-RU" sz="2800" dirty="0">
              <a:solidFill>
                <a:srgbClr val="0000CC"/>
              </a:solidFill>
              <a:latin typeface="Times New Roman" pitchFamily="18" charset="0"/>
              <a:cs typeface="Times New Roman" pitchFamily="18" charset="0"/>
            </a:endParaRPr>
          </a:p>
        </p:txBody>
      </p:sp>
      <p:pic>
        <p:nvPicPr>
          <p:cNvPr id="6" name="Picture 23" descr="http://gerb-flag.ru/pic_subject/Moskovskaja-oblast%27-gerb-derevjannaja-ramka-b.jpg"/>
          <p:cNvPicPr>
            <a:picLocks noChangeAspect="1" noChangeArrowheads="1"/>
          </p:cNvPicPr>
          <p:nvPr/>
        </p:nvPicPr>
        <p:blipFill>
          <a:blip r:embed="rId6" cstate="print"/>
          <a:srcRect/>
          <a:stretch>
            <a:fillRect/>
          </a:stretch>
        </p:blipFill>
        <p:spPr bwMode="auto">
          <a:xfrm>
            <a:off x="11026588" y="0"/>
            <a:ext cx="1165412" cy="1156448"/>
          </a:xfrm>
          <a:prstGeom prst="rect">
            <a:avLst/>
          </a:prstGeom>
          <a:noFill/>
        </p:spPr>
      </p:pic>
      <p:sp>
        <p:nvSpPr>
          <p:cNvPr id="141315" name="Rectangle 3"/>
          <p:cNvSpPr>
            <a:spLocks noChangeArrowheads="1"/>
          </p:cNvSpPr>
          <p:nvPr/>
        </p:nvSpPr>
        <p:spPr bwMode="auto">
          <a:xfrm>
            <a:off x="5163671" y="1143000"/>
            <a:ext cx="6817658" cy="56477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l" defTabSz="914400" rtl="0" eaLnBrk="1" fontAlgn="base" latinLnBrk="0" hangingPunct="1">
              <a:lnSpc>
                <a:spcPct val="100000"/>
              </a:lnSpc>
              <a:spcBef>
                <a:spcPct val="0"/>
              </a:spcBef>
              <a:spcAft>
                <a:spcPct val="0"/>
              </a:spcAft>
              <a:buClrTx/>
              <a:buSzTx/>
              <a:buFontTx/>
              <a:buNone/>
              <a:tabLst/>
            </a:pPr>
            <a:r>
              <a:rPr lang="ru-RU" sz="1900" b="1" dirty="0" smtClean="0">
                <a:solidFill>
                  <a:srgbClr val="002060"/>
                </a:solidFill>
                <a:latin typeface="Times New Roman" pitchFamily="18" charset="0"/>
                <a:ea typeface="Times New Roman" pitchFamily="18" charset="0"/>
                <a:cs typeface="Times New Roman" pitchFamily="18" charset="0"/>
              </a:rPr>
              <a:t>С</a:t>
            </a:r>
            <a:r>
              <a:rPr kumimoji="0" lang="ru-RU" sz="19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ru-RU" sz="19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2018 </a:t>
            </a:r>
            <a:r>
              <a:rPr kumimoji="0" lang="ru-RU" sz="19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года </a:t>
            </a:r>
            <a:r>
              <a:rPr kumimoji="0" lang="ru-RU" sz="19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судебный департамент при Верховном суде стал отдельно отчитываться о несовершеннолетних, осужденных по связанным с терроризмом статьям. </a:t>
            </a:r>
            <a:r>
              <a:rPr kumimoji="0" lang="ru-RU" sz="19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Только за </a:t>
            </a:r>
            <a:r>
              <a:rPr kumimoji="0" lang="ru-RU" sz="19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два с половиной года по ним были осуждены 11 подростков, они получили от двух до десяти лет колонии.</a:t>
            </a:r>
            <a:endParaRPr kumimoji="0" lang="ru-RU" sz="1900" b="1" i="0" u="none" strike="noStrike" cap="none" normalizeH="0" baseline="0" dirty="0" smtClean="0">
              <a:ln>
                <a:noFill/>
              </a:ln>
              <a:solidFill>
                <a:srgbClr val="002060"/>
              </a:solidFill>
              <a:effectLst/>
              <a:latin typeface="Times New Roman" pitchFamily="18" charset="0"/>
              <a:cs typeface="Times New Roman" pitchFamily="18" charset="0"/>
            </a:endParaRPr>
          </a:p>
          <a:p>
            <a:pPr marL="0" marR="0" lvl="0" indent="450850" algn="l" defTabSz="914400" rtl="0" eaLnBrk="0" fontAlgn="base" latinLnBrk="0" hangingPunct="0">
              <a:lnSpc>
                <a:spcPct val="100000"/>
              </a:lnSpc>
              <a:spcBef>
                <a:spcPct val="0"/>
              </a:spcBef>
              <a:spcAft>
                <a:spcPct val="0"/>
              </a:spcAft>
              <a:buClrTx/>
              <a:buSzTx/>
              <a:buFontTx/>
              <a:buNone/>
              <a:tabLst/>
            </a:pPr>
            <a:r>
              <a:rPr kumimoji="0" lang="ru-RU" sz="19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В это же время</a:t>
            </a:r>
            <a:r>
              <a:rPr kumimoji="0" lang="ru-RU" sz="1900" b="1" i="0" u="none" strike="noStrike" cap="none" normalizeH="0" dirty="0" smtClean="0">
                <a:ln>
                  <a:noFill/>
                </a:ln>
                <a:solidFill>
                  <a:srgbClr val="002060"/>
                </a:solidFill>
                <a:effectLst/>
                <a:latin typeface="Times New Roman" pitchFamily="18" charset="0"/>
                <a:ea typeface="Times New Roman" pitchFamily="18" charset="0"/>
                <a:cs typeface="Times New Roman" pitchFamily="18" charset="0"/>
              </a:rPr>
              <a:t> правоохранительные органы</a:t>
            </a:r>
            <a:r>
              <a:rPr kumimoji="0" lang="ru-RU" sz="19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регулярно сообщают</a:t>
            </a:r>
            <a:r>
              <a:rPr kumimoji="0" lang="ru-RU" sz="1900" b="1" i="0" u="none" strike="noStrike" cap="none" normalizeH="0" dirty="0" smtClean="0">
                <a:ln>
                  <a:noFill/>
                </a:ln>
                <a:solidFill>
                  <a:srgbClr val="002060"/>
                </a:solidFill>
                <a:effectLst/>
                <a:latin typeface="Times New Roman" pitchFamily="18" charset="0"/>
                <a:ea typeface="Times New Roman" pitchFamily="18" charset="0"/>
                <a:cs typeface="Times New Roman" pitchFamily="18" charset="0"/>
              </a:rPr>
              <a:t> </a:t>
            </a:r>
            <a:r>
              <a:rPr kumimoji="0" lang="ru-RU" sz="19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о предотвращении подростковых терактов. За тот же период они отчитались, по крайней мере, о 59 предотвращенных нападениях — в пять раз больше, чем количество осужденных за это подростков.</a:t>
            </a:r>
            <a:endParaRPr kumimoji="0" lang="ru-RU" sz="1900" b="1" i="0" u="none" strike="noStrike" cap="none" normalizeH="0" baseline="0" dirty="0" smtClean="0">
              <a:ln>
                <a:noFill/>
              </a:ln>
              <a:solidFill>
                <a:srgbClr val="002060"/>
              </a:solidFill>
              <a:effectLst/>
              <a:latin typeface="Times New Roman" pitchFamily="18" charset="0"/>
              <a:cs typeface="Times New Roman" pitchFamily="18" charset="0"/>
            </a:endParaRPr>
          </a:p>
          <a:p>
            <a:pPr marL="0" marR="0" lvl="0" indent="450850" algn="l" defTabSz="914400" rtl="0" eaLnBrk="0" fontAlgn="base" latinLnBrk="0" hangingPunct="0">
              <a:lnSpc>
                <a:spcPct val="100000"/>
              </a:lnSpc>
              <a:spcBef>
                <a:spcPct val="0"/>
              </a:spcBef>
              <a:spcAft>
                <a:spcPct val="0"/>
              </a:spcAft>
              <a:buClrTx/>
              <a:buSzTx/>
              <a:buFontTx/>
              <a:buNone/>
              <a:tabLst/>
            </a:pPr>
            <a:r>
              <a:rPr kumimoji="0" lang="ru-RU" sz="19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Профилактическая беседа возможна только в той ситуации, когда компетентные органы не нашли в деяниях лица ничего противоправного. </a:t>
            </a:r>
            <a:r>
              <a:rPr kumimoji="0" lang="ru-RU" sz="1900" b="1" i="0" u="none" strike="noStrike" cap="none" normalizeH="0" dirty="0" smtClean="0">
                <a:ln>
                  <a:noFill/>
                </a:ln>
                <a:solidFill>
                  <a:srgbClr val="002060"/>
                </a:solidFill>
                <a:effectLst/>
                <a:latin typeface="Times New Roman" pitchFamily="18" charset="0"/>
                <a:ea typeface="Times New Roman" pitchFamily="18" charset="0"/>
                <a:cs typeface="Times New Roman" pitchFamily="18" charset="0"/>
              </a:rPr>
              <a:t> В практике работы </a:t>
            </a:r>
            <a:r>
              <a:rPr lang="ru-RU" sz="1900" b="1" dirty="0" smtClean="0">
                <a:solidFill>
                  <a:srgbClr val="002060"/>
                </a:solidFill>
                <a:latin typeface="Times New Roman" pitchFamily="18" charset="0"/>
                <a:ea typeface="Times New Roman" pitchFamily="18" charset="0"/>
                <a:cs typeface="Times New Roman" pitchFamily="18" charset="0"/>
              </a:rPr>
              <a:t> правоохранительных органов нет </a:t>
            </a:r>
            <a:r>
              <a:rPr kumimoji="0" lang="ru-RU" sz="19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примера, когда бы суд критически отнесся к обвинениям со стороны ФСБ и оправдал человека, но обычно выбирается один из двух вариантов: либо осуждение, либо его замена продолжительным содержанием в медицинском </a:t>
            </a:r>
            <a:r>
              <a:rPr kumimoji="0" lang="ru-RU" sz="19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учреждении.</a:t>
            </a:r>
            <a:endParaRPr kumimoji="0" lang="ru-RU" sz="1900" b="1" i="0" u="none" strike="noStrike" cap="none" normalizeH="0" baseline="0" dirty="0" smtClean="0">
              <a:ln>
                <a:noFill/>
              </a:ln>
              <a:solidFill>
                <a:srgbClr val="002060"/>
              </a:solidFill>
              <a:effectLst/>
              <a:latin typeface="Times New Roman" pitchFamily="18" charset="0"/>
              <a:cs typeface="Times New Roman" pitchFamily="18" charset="0"/>
            </a:endParaRPr>
          </a:p>
        </p:txBody>
      </p:sp>
      <p:pic>
        <p:nvPicPr>
          <p:cNvPr id="141316" name="Picture 4" descr="C:\Users\НИКИТИН\Desktop\62707-podrostka-osudili-na-5-let-po-delu-o-podryve-fsb-v-minecraft.jpg"/>
          <p:cNvPicPr>
            <a:picLocks noChangeAspect="1" noChangeArrowheads="1"/>
          </p:cNvPicPr>
          <p:nvPr/>
        </p:nvPicPr>
        <p:blipFill>
          <a:blip r:embed="rId7" cstate="print"/>
          <a:srcRect/>
          <a:stretch>
            <a:fillRect/>
          </a:stretch>
        </p:blipFill>
        <p:spPr bwMode="auto">
          <a:xfrm>
            <a:off x="174813" y="1385047"/>
            <a:ext cx="4908175" cy="5296741"/>
          </a:xfrm>
          <a:prstGeom prst="rect">
            <a:avLst/>
          </a:prstGeom>
          <a:noFill/>
        </p:spPr>
      </p:pic>
    </p:spTree>
    <p:extLst>
      <p:ext uri="{BB962C8B-B14F-4D97-AF65-F5344CB8AC3E}">
        <p14:creationId xmlns="" xmlns:p14="http://schemas.microsoft.com/office/powerpoint/2010/main" val="248311758"/>
      </p:ext>
    </p:extLst>
  </p:cSld>
  <p:clrMapOvr>
    <a:masterClrMapping/>
  </p:clrMapOvr>
  <p:transition spd="slow">
    <p:wedg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10" name="Object 2"/>
          <p:cNvGraphicFramePr>
            <a:graphicFrameLocks noChangeAspect="1"/>
          </p:cNvGraphicFramePr>
          <p:nvPr/>
        </p:nvGraphicFramePr>
        <p:xfrm>
          <a:off x="1" y="0"/>
          <a:ext cx="12192000" cy="6857999"/>
        </p:xfrm>
        <a:graphic>
          <a:graphicData uri="http://schemas.openxmlformats.org/presentationml/2006/ole">
            <p:oleObj spid="_x0000_s140290" name="Презентация" r:id="rId4" imgW="6082294" imgH="3421203" progId="PowerPoint.Show.12">
              <p:embed/>
            </p:oleObj>
          </a:graphicData>
        </a:graphic>
      </p:graphicFrame>
      <p:sp>
        <p:nvSpPr>
          <p:cNvPr id="4" name="Rectangle 40"/>
          <p:cNvSpPr>
            <a:spLocks noGrp="1" noChangeArrowheads="1"/>
          </p:cNvSpPr>
          <p:nvPr>
            <p:ph type="subTitle" idx="1"/>
          </p:nvPr>
        </p:nvSpPr>
        <p:spPr bwMode="auto">
          <a:xfrm>
            <a:off x="0" y="0"/>
            <a:ext cx="11120718" cy="1102659"/>
          </a:xfrm>
          <a:prstGeom prst="rect">
            <a:avLst/>
          </a:prstGeom>
          <a:blipFill>
            <a:blip r:embed="rId5" cstate="print"/>
            <a:tile tx="0" ty="0" sx="100000" sy="100000" flip="none" algn="tl"/>
          </a:blipFill>
          <a:ln w="9525">
            <a:noFill/>
            <a:miter lim="800000"/>
            <a:headEnd/>
            <a:tailEnd/>
          </a:ln>
        </p:spPr>
        <p:txBody>
          <a:bodyPr wrap="none" anchor="ctr">
            <a:normAutofit fontScale="25000" lnSpcReduction="20000"/>
          </a:bodyPr>
          <a:lstStyle/>
          <a:p>
            <a:r>
              <a:rPr lang="ru-RU" dirty="0" smtClean="0"/>
              <a:t>                            </a:t>
            </a:r>
          </a:p>
          <a:p>
            <a:endParaRPr lang="ru-RU" sz="4200" b="1" dirty="0" smtClean="0">
              <a:effectLst>
                <a:outerShdw blurRad="38100" dist="38100" dir="2700000" algn="tl">
                  <a:srgbClr val="000000">
                    <a:alpha val="43137"/>
                  </a:srgbClr>
                </a:outerShdw>
              </a:effectLst>
            </a:endParaRPr>
          </a:p>
          <a:p>
            <a:endParaRPr lang="ru-RU" sz="4200" b="1" dirty="0" smtClean="0">
              <a:solidFill>
                <a:srgbClr val="0000CC"/>
              </a:solidFill>
              <a:effectLst>
                <a:outerShdw blurRad="38100" dist="38100" dir="2700000" algn="tl">
                  <a:srgbClr val="000000">
                    <a:alpha val="43137"/>
                  </a:srgbClr>
                </a:outerShdw>
              </a:effectLst>
              <a:latin typeface="Times New Roman" pitchFamily="18" charset="0"/>
              <a:cs typeface="Times New Roman" pitchFamily="18" charset="0"/>
            </a:endParaRPr>
          </a:p>
          <a:p>
            <a:endParaRPr lang="ru-RU" sz="4200" b="1" dirty="0" smtClean="0">
              <a:solidFill>
                <a:srgbClr val="0000CC"/>
              </a:solidFill>
              <a:effectLst>
                <a:outerShdw blurRad="38100" dist="38100" dir="2700000" algn="tl">
                  <a:srgbClr val="000000">
                    <a:alpha val="43137"/>
                  </a:srgbClr>
                </a:outerShdw>
              </a:effectLst>
              <a:latin typeface="Times New Roman" pitchFamily="18" charset="0"/>
              <a:cs typeface="Times New Roman" pitchFamily="18" charset="0"/>
            </a:endParaRPr>
          </a:p>
          <a:p>
            <a:r>
              <a:rPr lang="ru-RU" sz="8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АСОУ</a:t>
            </a:r>
            <a:endParaRPr lang="ru-RU" sz="8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a:p>
            <a:r>
              <a:rPr lang="ru-RU" sz="8000" b="1" dirty="0" smtClean="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КАФЕДРА  КОМПЛЕКСНОЙ  БЕЗОПАСНОСТИ И ФИЗИЧЕСКОЙ КУЛЬТУРЫ</a:t>
            </a:r>
          </a:p>
          <a:p>
            <a:r>
              <a:rPr lang="ru-RU" sz="7200" b="1" dirty="0" smtClean="0">
                <a:solidFill>
                  <a:srgbClr val="C00000"/>
                </a:solidFill>
                <a:latin typeface="Times New Roman" pitchFamily="18" charset="0"/>
                <a:cs typeface="Times New Roman" pitchFamily="18" charset="0"/>
              </a:rPr>
              <a:t>Терроризм – это новая 282-я статья УК Российской Федерации</a:t>
            </a:r>
          </a:p>
          <a:p>
            <a:endParaRPr lang="ru-RU" sz="7200" b="1" dirty="0" smtClean="0">
              <a:solidFill>
                <a:srgbClr val="0000CC"/>
              </a:solidFill>
              <a:effectLst>
                <a:outerShdw blurRad="38100" dist="38100" dir="2700000" algn="tl">
                  <a:srgbClr val="000000">
                    <a:alpha val="43137"/>
                  </a:srgbClr>
                </a:outerShdw>
              </a:effectLst>
              <a:latin typeface="Times New Roman" pitchFamily="18" charset="0"/>
              <a:cs typeface="Times New Roman" pitchFamily="18" charset="0"/>
            </a:endParaRPr>
          </a:p>
          <a:p>
            <a:r>
              <a:rPr lang="ru-RU" sz="72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p>
          <a:p>
            <a:endParaRPr lang="ru-RU" sz="2800" dirty="0">
              <a:solidFill>
                <a:srgbClr val="0000CC"/>
              </a:solidFill>
              <a:latin typeface="Times New Roman" pitchFamily="18" charset="0"/>
              <a:cs typeface="Times New Roman" pitchFamily="18" charset="0"/>
            </a:endParaRPr>
          </a:p>
        </p:txBody>
      </p:sp>
      <p:pic>
        <p:nvPicPr>
          <p:cNvPr id="6" name="Picture 23" descr="http://gerb-flag.ru/pic_subject/Moskovskaja-oblast%27-gerb-derevjannaja-ramka-b.jpg"/>
          <p:cNvPicPr>
            <a:picLocks noChangeAspect="1" noChangeArrowheads="1"/>
          </p:cNvPicPr>
          <p:nvPr/>
        </p:nvPicPr>
        <p:blipFill>
          <a:blip r:embed="rId6" cstate="print"/>
          <a:srcRect/>
          <a:stretch>
            <a:fillRect/>
          </a:stretch>
        </p:blipFill>
        <p:spPr bwMode="auto">
          <a:xfrm>
            <a:off x="11026588" y="0"/>
            <a:ext cx="1165412" cy="1156448"/>
          </a:xfrm>
          <a:prstGeom prst="rect">
            <a:avLst/>
          </a:prstGeom>
          <a:noFill/>
        </p:spPr>
      </p:pic>
      <p:sp>
        <p:nvSpPr>
          <p:cNvPr id="140291" name="Rectangle 3"/>
          <p:cNvSpPr>
            <a:spLocks noChangeArrowheads="1"/>
          </p:cNvSpPr>
          <p:nvPr/>
        </p:nvSpPr>
        <p:spPr bwMode="auto">
          <a:xfrm>
            <a:off x="6010834" y="1089212"/>
            <a:ext cx="5997390" cy="517064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l" defTabSz="914400" rtl="0" eaLnBrk="1" fontAlgn="base" latinLnBrk="0" hangingPunct="1">
              <a:lnSpc>
                <a:spcPct val="100000"/>
              </a:lnSpc>
              <a:spcBef>
                <a:spcPct val="0"/>
              </a:spcBef>
              <a:spcAft>
                <a:spcPct val="0"/>
              </a:spcAft>
              <a:buClrTx/>
              <a:buSzTx/>
              <a:buFontTx/>
              <a:buNone/>
              <a:tabLst/>
            </a:pPr>
            <a:r>
              <a:rPr kumimoji="0" lang="ru-RU" sz="22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Гораздо чаще подростки попадают под суд за ложные сообщения о терактах, чем за реальный теракт, — таких случаев было в шесть раз больше. Однако б</a:t>
            </a:r>
            <a:r>
              <a:rPr kumimoji="0" lang="ru-RU" sz="2200" b="1" i="1"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о</a:t>
            </a:r>
            <a:r>
              <a:rPr kumimoji="0" lang="ru-RU" sz="22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льшая часть несовершеннолетних, осужденных по «террористической» главе УК (24-я), получили сроки за незаконное изготовление, продажу или покупку оружия и взрывчатки.</a:t>
            </a:r>
            <a:endParaRPr kumimoji="0" lang="ru-RU" sz="2200" b="1" i="0" u="none" strike="noStrike" cap="none" normalizeH="0" baseline="0" dirty="0" smtClean="0">
              <a:ln>
                <a:noFill/>
              </a:ln>
              <a:solidFill>
                <a:srgbClr val="002060"/>
              </a:solidFill>
              <a:effectLst/>
              <a:latin typeface="Times New Roman" pitchFamily="18" charset="0"/>
              <a:cs typeface="Times New Roman" pitchFamily="18" charset="0"/>
            </a:endParaRPr>
          </a:p>
          <a:p>
            <a:pPr marL="0" marR="0" lvl="0" indent="450850" algn="l" defTabSz="914400" rtl="0" eaLnBrk="0" fontAlgn="base" latinLnBrk="0" hangingPunct="0">
              <a:lnSpc>
                <a:spcPct val="100000"/>
              </a:lnSpc>
              <a:spcBef>
                <a:spcPct val="0"/>
              </a:spcBef>
              <a:spcAft>
                <a:spcPct val="0"/>
              </a:spcAft>
              <a:buClrTx/>
              <a:buSzTx/>
              <a:buFontTx/>
              <a:buNone/>
              <a:tabLst/>
            </a:pPr>
            <a:r>
              <a:rPr kumimoji="0" lang="ru-RU" sz="22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Ежегодно несколько десятков подростков получали сроки за преступления, связанные с экстремизмом, но их число резко упало после 2018 года. Это связано с тем, что после взрывного роста дел за лайки и репосты и резкой критики правозащитников статью 282 частично </a:t>
            </a:r>
            <a:r>
              <a:rPr kumimoji="0" lang="ru-RU" sz="22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hlinkClick r:id="rId7"/>
              </a:rPr>
              <a:t>декриминализовали</a:t>
            </a:r>
            <a:r>
              <a:rPr lang="ru-RU" sz="2200" b="1" dirty="0" smtClean="0">
                <a:solidFill>
                  <a:srgbClr val="002060"/>
                </a:solidFill>
                <a:latin typeface="Times New Roman" pitchFamily="18" charset="0"/>
                <a:ea typeface="Times New Roman" pitchFamily="18" charset="0"/>
                <a:cs typeface="Times New Roman" pitchFamily="18" charset="0"/>
              </a:rPr>
              <a:t>. </a:t>
            </a:r>
            <a:endParaRPr kumimoji="0" lang="ru-RU" sz="2200" b="1" i="0" u="none" strike="noStrike" cap="none" normalizeH="0" baseline="0" dirty="0" smtClean="0">
              <a:ln>
                <a:noFill/>
              </a:ln>
              <a:solidFill>
                <a:srgbClr val="002060"/>
              </a:solidFill>
              <a:effectLst/>
              <a:latin typeface="Times New Roman" pitchFamily="18" charset="0"/>
              <a:cs typeface="Times New Roman" pitchFamily="18" charset="0"/>
            </a:endParaRPr>
          </a:p>
        </p:txBody>
      </p:sp>
      <p:pic>
        <p:nvPicPr>
          <p:cNvPr id="140292" name="Picture 4" descr="C:\Users\НИКИТИН\Desktop\KdbGhLTQhpk.jpg"/>
          <p:cNvPicPr>
            <a:picLocks noChangeAspect="1" noChangeArrowheads="1"/>
          </p:cNvPicPr>
          <p:nvPr/>
        </p:nvPicPr>
        <p:blipFill>
          <a:blip r:embed="rId8" cstate="print"/>
          <a:srcRect/>
          <a:stretch>
            <a:fillRect/>
          </a:stretch>
        </p:blipFill>
        <p:spPr bwMode="auto">
          <a:xfrm>
            <a:off x="201706" y="1142999"/>
            <a:ext cx="5782235" cy="5446059"/>
          </a:xfrm>
          <a:prstGeom prst="rect">
            <a:avLst/>
          </a:prstGeom>
          <a:noFill/>
        </p:spPr>
      </p:pic>
    </p:spTree>
    <p:extLst>
      <p:ext uri="{BB962C8B-B14F-4D97-AF65-F5344CB8AC3E}">
        <p14:creationId xmlns="" xmlns:p14="http://schemas.microsoft.com/office/powerpoint/2010/main" val="248311758"/>
      </p:ext>
    </p:extLst>
  </p:cSld>
  <p:clrMapOvr>
    <a:masterClrMapping/>
  </p:clrMapOvr>
  <p:transition spd="slow">
    <p:wedg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10" name="Object 2"/>
          <p:cNvGraphicFramePr>
            <a:graphicFrameLocks noChangeAspect="1"/>
          </p:cNvGraphicFramePr>
          <p:nvPr/>
        </p:nvGraphicFramePr>
        <p:xfrm>
          <a:off x="1" y="0"/>
          <a:ext cx="12192000" cy="6857999"/>
        </p:xfrm>
        <a:graphic>
          <a:graphicData uri="http://schemas.openxmlformats.org/presentationml/2006/ole">
            <p:oleObj spid="_x0000_s139266" name="Презентация" r:id="rId4" imgW="6094535" imgH="3427323" progId="PowerPoint.Show.12">
              <p:embed/>
            </p:oleObj>
          </a:graphicData>
        </a:graphic>
      </p:graphicFrame>
      <p:sp>
        <p:nvSpPr>
          <p:cNvPr id="4" name="Rectangle 40"/>
          <p:cNvSpPr>
            <a:spLocks noGrp="1" noChangeArrowheads="1"/>
          </p:cNvSpPr>
          <p:nvPr>
            <p:ph type="subTitle" idx="1"/>
          </p:nvPr>
        </p:nvSpPr>
        <p:spPr bwMode="auto">
          <a:xfrm>
            <a:off x="0" y="0"/>
            <a:ext cx="11120718" cy="1102659"/>
          </a:xfrm>
          <a:prstGeom prst="rect">
            <a:avLst/>
          </a:prstGeom>
          <a:blipFill>
            <a:blip r:embed="rId5" cstate="print"/>
            <a:tile tx="0" ty="0" sx="100000" sy="100000" flip="none" algn="tl"/>
          </a:blipFill>
          <a:ln w="9525">
            <a:noFill/>
            <a:miter lim="800000"/>
            <a:headEnd/>
            <a:tailEnd/>
          </a:ln>
        </p:spPr>
        <p:txBody>
          <a:bodyPr wrap="none" anchor="ctr">
            <a:normAutofit fontScale="25000" lnSpcReduction="20000"/>
          </a:bodyPr>
          <a:lstStyle/>
          <a:p>
            <a:r>
              <a:rPr lang="ru-RU" dirty="0" smtClean="0"/>
              <a:t>                            </a:t>
            </a:r>
          </a:p>
          <a:p>
            <a:endParaRPr lang="ru-RU" sz="6400" b="1" dirty="0" smtClean="0">
              <a:effectLst>
                <a:outerShdw blurRad="38100" dist="38100" dir="2700000" algn="tl">
                  <a:srgbClr val="000000">
                    <a:alpha val="43137"/>
                  </a:srgbClr>
                </a:outerShdw>
              </a:effectLst>
            </a:endParaRPr>
          </a:p>
          <a:p>
            <a:endParaRPr lang="ru-RU" sz="7200" b="1" dirty="0" smtClean="0">
              <a:solidFill>
                <a:srgbClr val="0000CC"/>
              </a:solidFill>
              <a:effectLst>
                <a:outerShdw blurRad="38100" dist="38100" dir="2700000" algn="tl">
                  <a:srgbClr val="000000">
                    <a:alpha val="43137"/>
                  </a:srgbClr>
                </a:outerShdw>
              </a:effectLst>
              <a:latin typeface="Times New Roman" pitchFamily="18" charset="0"/>
              <a:cs typeface="Times New Roman" pitchFamily="18" charset="0"/>
            </a:endParaRPr>
          </a:p>
          <a:p>
            <a:r>
              <a:rPr lang="ru-RU" sz="8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АСОУ</a:t>
            </a:r>
            <a:endParaRPr lang="ru-RU" sz="8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a:p>
            <a:r>
              <a:rPr lang="ru-RU" sz="8000" b="1" dirty="0" smtClean="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КАФЕДРА  КОМПЛЕКСНОЙ  БЕЗОПАСНОСТИ И ФИЗИЧЕСКОЙ КУЛЬТУРЫ</a:t>
            </a:r>
          </a:p>
          <a:p>
            <a:r>
              <a:rPr lang="ru-RU" sz="7200" b="1" dirty="0" smtClean="0">
                <a:solidFill>
                  <a:srgbClr val="C00000"/>
                </a:solidFill>
                <a:latin typeface="Times New Roman" pitchFamily="18" charset="0"/>
                <a:cs typeface="Times New Roman" pitchFamily="18" charset="0"/>
              </a:rPr>
              <a:t>Хронология случаев стрельбы в российских учебных заведениях за последние пять лет</a:t>
            </a:r>
          </a:p>
          <a:p>
            <a:endParaRPr lang="ru-RU" sz="6400" b="1" dirty="0" smtClean="0">
              <a:solidFill>
                <a:srgbClr val="0000CC"/>
              </a:solidFill>
              <a:effectLst>
                <a:outerShdw blurRad="38100" dist="38100" dir="2700000" algn="tl">
                  <a:srgbClr val="000000">
                    <a:alpha val="43137"/>
                  </a:srgbClr>
                </a:outerShdw>
              </a:effectLst>
              <a:latin typeface="Times New Roman" pitchFamily="18" charset="0"/>
              <a:cs typeface="Times New Roman" pitchFamily="18" charset="0"/>
            </a:endParaRPr>
          </a:p>
          <a:p>
            <a:r>
              <a:rPr lang="ru-RU" sz="28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p>
          <a:p>
            <a:endParaRPr lang="ru-RU" sz="2800" dirty="0">
              <a:solidFill>
                <a:srgbClr val="0000CC"/>
              </a:solidFill>
              <a:latin typeface="Times New Roman" pitchFamily="18" charset="0"/>
              <a:cs typeface="Times New Roman" pitchFamily="18" charset="0"/>
            </a:endParaRPr>
          </a:p>
        </p:txBody>
      </p:sp>
      <p:pic>
        <p:nvPicPr>
          <p:cNvPr id="6" name="Picture 23" descr="http://gerb-flag.ru/pic_subject/Moskovskaja-oblast%27-gerb-derevjannaja-ramka-b.jpg"/>
          <p:cNvPicPr>
            <a:picLocks noChangeAspect="1" noChangeArrowheads="1"/>
          </p:cNvPicPr>
          <p:nvPr/>
        </p:nvPicPr>
        <p:blipFill>
          <a:blip r:embed="rId6" cstate="print"/>
          <a:srcRect/>
          <a:stretch>
            <a:fillRect/>
          </a:stretch>
        </p:blipFill>
        <p:spPr bwMode="auto">
          <a:xfrm>
            <a:off x="11026588" y="0"/>
            <a:ext cx="1165412" cy="1156448"/>
          </a:xfrm>
          <a:prstGeom prst="rect">
            <a:avLst/>
          </a:prstGeom>
          <a:noFill/>
        </p:spPr>
      </p:pic>
      <p:sp>
        <p:nvSpPr>
          <p:cNvPr id="139267" name="Rectangle 3"/>
          <p:cNvSpPr>
            <a:spLocks noChangeArrowheads="1"/>
          </p:cNvSpPr>
          <p:nvPr/>
        </p:nvSpPr>
        <p:spPr bwMode="auto">
          <a:xfrm>
            <a:off x="6521824" y="1413676"/>
            <a:ext cx="5419164" cy="5052625"/>
          </a:xfrm>
          <a:prstGeom prst="rect">
            <a:avLst/>
          </a:prstGeom>
          <a:noFill/>
          <a:ln w="9525">
            <a:noFill/>
            <a:miter lim="800000"/>
            <a:headEnd/>
            <a:tailEnd/>
          </a:ln>
          <a:effectLst/>
        </p:spPr>
        <p:txBody>
          <a:bodyPr vert="horz" wrap="square" lIns="91440" tIns="126960" rIns="91440" bIns="0" numCol="1" anchor="ctr" anchorCtr="0" compatLnSpc="1">
            <a:prstTxWarp prst="textNoShape">
              <a:avLst/>
            </a:prstTxWarp>
            <a:spAutoFit/>
          </a:bodyPr>
          <a:lstStyle/>
          <a:p>
            <a:pPr marL="0" marR="0" lvl="0" indent="450850" algn="l" defTabSz="914400" rtl="0" eaLnBrk="1" fontAlgn="base" latinLnBrk="0" hangingPunct="1">
              <a:lnSpc>
                <a:spcPct val="100000"/>
              </a:lnSpc>
              <a:spcBef>
                <a:spcPct val="0"/>
              </a:spcBef>
              <a:spcAft>
                <a:spcPct val="0"/>
              </a:spcAft>
              <a:buClrTx/>
              <a:buSzTx/>
              <a:buFontTx/>
              <a:buNone/>
              <a:tabLst/>
            </a:pPr>
            <a:r>
              <a:rPr kumimoji="0" lang="ru-RU" sz="20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18 октября в Пермском крае </a:t>
            </a:r>
            <a:r>
              <a:rPr kumimoji="0" lang="ru-RU" sz="2000" b="1" i="0" u="none"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rPr>
              <a:t>ученик шестого класса</a:t>
            </a:r>
            <a:r>
              <a:rPr kumimoji="0" lang="ru-RU" sz="20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устроил стрельбу в школе.</a:t>
            </a:r>
            <a:r>
              <a:rPr kumimoji="0" lang="ru-RU" sz="2000" b="1" i="0" u="none" strike="noStrike" cap="none" normalizeH="0" dirty="0" smtClean="0">
                <a:ln>
                  <a:noFill/>
                </a:ln>
                <a:solidFill>
                  <a:srgbClr val="002060"/>
                </a:solidFill>
                <a:effectLst/>
                <a:latin typeface="Times New Roman" pitchFamily="18" charset="0"/>
                <a:ea typeface="Times New Roman" pitchFamily="18" charset="0"/>
                <a:cs typeface="Times New Roman" pitchFamily="18" charset="0"/>
              </a:rPr>
              <a:t> </a:t>
            </a:r>
          </a:p>
          <a:p>
            <a:pPr marL="0" marR="0" lvl="0" indent="450850" algn="l" defTabSz="914400" rtl="0" eaLnBrk="1" fontAlgn="base" latinLnBrk="0" hangingPunct="1">
              <a:lnSpc>
                <a:spcPct val="100000"/>
              </a:lnSpc>
              <a:spcBef>
                <a:spcPct val="0"/>
              </a:spcBef>
              <a:spcAft>
                <a:spcPct val="0"/>
              </a:spcAft>
              <a:buClrTx/>
              <a:buSzTx/>
              <a:buFontTx/>
              <a:buNone/>
              <a:tabLst/>
            </a:pPr>
            <a:r>
              <a:rPr kumimoji="0" lang="ru-RU" sz="20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18 октября 2021 года в поселке Сарс (Октябрьский городской округ Пермского края) ученик шестого класса пронес в школу оружие и </a:t>
            </a:r>
            <a:r>
              <a:rPr kumimoji="0" lang="ru-RU" sz="20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hlinkClick r:id="rId7"/>
              </a:rPr>
              <a:t>произвел</a:t>
            </a:r>
            <a:r>
              <a:rPr kumimoji="0" lang="ru-RU" sz="20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два выстрела в стену и стеклопластиковую дверь. Осколками от разбитого стекла поранился 11-летний школьник. По данным пресс-службы регионального министерства территориальной безопасности, </a:t>
            </a:r>
            <a:r>
              <a:rPr kumimoji="0" lang="ru-RU" sz="2000" b="1" i="0" u="none"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rPr>
              <a:t>стрелявший ученик находился в состоянии эмоционального расстройства. </a:t>
            </a:r>
            <a:endParaRPr kumimoji="0" lang="ru-RU" sz="2000" b="1" i="0" u="none"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endParaRPr>
          </a:p>
          <a:p>
            <a:pPr marL="0" marR="0" lvl="0" indent="450850" algn="l" defTabSz="914400" rtl="0" eaLnBrk="1" fontAlgn="base" latinLnBrk="0" hangingPunct="1">
              <a:lnSpc>
                <a:spcPct val="100000"/>
              </a:lnSpc>
              <a:spcBef>
                <a:spcPct val="0"/>
              </a:spcBef>
              <a:spcAft>
                <a:spcPct val="0"/>
              </a:spcAft>
              <a:buClrTx/>
              <a:buSzTx/>
              <a:buFontTx/>
              <a:buNone/>
              <a:tabLst/>
            </a:pPr>
            <a:r>
              <a:rPr kumimoji="0" lang="ru-RU" sz="20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Директор </a:t>
            </a:r>
            <a:r>
              <a:rPr kumimoji="0" lang="ru-RU" sz="20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школы увела его в кабинет и убедила его отдать ей оружие, после чего он был задержан.</a:t>
            </a:r>
            <a:endParaRPr kumimoji="0" lang="ru-RU" sz="2000" b="1" i="0" u="none" strike="noStrike" cap="none" normalizeH="0" baseline="0" dirty="0" smtClean="0">
              <a:ln>
                <a:noFill/>
              </a:ln>
              <a:solidFill>
                <a:srgbClr val="002060"/>
              </a:solidFill>
              <a:effectLst/>
              <a:latin typeface="Times New Roman" pitchFamily="18" charset="0"/>
              <a:cs typeface="Times New Roman" pitchFamily="18" charset="0"/>
            </a:endParaRPr>
          </a:p>
        </p:txBody>
      </p:sp>
      <p:pic>
        <p:nvPicPr>
          <p:cNvPr id="139268" name="Picture 4" descr="C:\Users\НИКИТИН\Desktop\maxresdefault.jpg"/>
          <p:cNvPicPr>
            <a:picLocks noChangeAspect="1" noChangeArrowheads="1"/>
          </p:cNvPicPr>
          <p:nvPr/>
        </p:nvPicPr>
        <p:blipFill>
          <a:blip r:embed="rId8" cstate="print"/>
          <a:srcRect/>
          <a:stretch>
            <a:fillRect/>
          </a:stretch>
        </p:blipFill>
        <p:spPr bwMode="auto">
          <a:xfrm>
            <a:off x="349624" y="1385047"/>
            <a:ext cx="6024281" cy="5109881"/>
          </a:xfrm>
          <a:prstGeom prst="rect">
            <a:avLst/>
          </a:prstGeom>
          <a:noFill/>
        </p:spPr>
      </p:pic>
    </p:spTree>
    <p:extLst>
      <p:ext uri="{BB962C8B-B14F-4D97-AF65-F5344CB8AC3E}">
        <p14:creationId xmlns="" xmlns:p14="http://schemas.microsoft.com/office/powerpoint/2010/main" val="248311758"/>
      </p:ext>
    </p:extLst>
  </p:cSld>
  <p:clrMapOvr>
    <a:masterClrMapping/>
  </p:clrMapOvr>
  <p:transition spd="slow">
    <p:wedg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10" name="Object 2"/>
          <p:cNvGraphicFramePr>
            <a:graphicFrameLocks noChangeAspect="1"/>
          </p:cNvGraphicFramePr>
          <p:nvPr/>
        </p:nvGraphicFramePr>
        <p:xfrm>
          <a:off x="1" y="0"/>
          <a:ext cx="12192000" cy="6857999"/>
        </p:xfrm>
        <a:graphic>
          <a:graphicData uri="http://schemas.openxmlformats.org/presentationml/2006/ole">
            <p:oleObj spid="_x0000_s138242" name="Презентация" r:id="rId4" imgW="6094535" imgH="3427323" progId="PowerPoint.Show.12">
              <p:embed/>
            </p:oleObj>
          </a:graphicData>
        </a:graphic>
      </p:graphicFrame>
      <p:sp>
        <p:nvSpPr>
          <p:cNvPr id="4" name="Rectangle 40"/>
          <p:cNvSpPr>
            <a:spLocks noGrp="1" noChangeArrowheads="1"/>
          </p:cNvSpPr>
          <p:nvPr>
            <p:ph type="subTitle" idx="1"/>
          </p:nvPr>
        </p:nvSpPr>
        <p:spPr bwMode="auto">
          <a:xfrm>
            <a:off x="0" y="0"/>
            <a:ext cx="11120718" cy="1102659"/>
          </a:xfrm>
          <a:prstGeom prst="rect">
            <a:avLst/>
          </a:prstGeom>
          <a:blipFill>
            <a:blip r:embed="rId5" cstate="print"/>
            <a:tile tx="0" ty="0" sx="100000" sy="100000" flip="none" algn="tl"/>
          </a:blipFill>
          <a:ln w="9525">
            <a:noFill/>
            <a:miter lim="800000"/>
            <a:headEnd/>
            <a:tailEnd/>
          </a:ln>
        </p:spPr>
        <p:txBody>
          <a:bodyPr wrap="none" anchor="ctr">
            <a:normAutofit fontScale="25000" lnSpcReduction="20000"/>
          </a:bodyPr>
          <a:lstStyle/>
          <a:p>
            <a:r>
              <a:rPr lang="ru-RU" dirty="0" smtClean="0"/>
              <a:t>                            </a:t>
            </a:r>
          </a:p>
          <a:p>
            <a:endParaRPr lang="ru-RU" sz="6400" b="1" dirty="0" smtClean="0">
              <a:effectLst>
                <a:outerShdw blurRad="38100" dist="38100" dir="2700000" algn="tl">
                  <a:srgbClr val="000000">
                    <a:alpha val="43137"/>
                  </a:srgbClr>
                </a:outerShdw>
              </a:effectLst>
            </a:endParaRPr>
          </a:p>
          <a:p>
            <a:r>
              <a:rPr lang="ru-RU" sz="8000" b="1" dirty="0" smtClean="0">
                <a:effectLst>
                  <a:outerShdw blurRad="38100" dist="38100" dir="2700000" algn="tl">
                    <a:srgbClr val="000000">
                      <a:alpha val="43137"/>
                    </a:srgbClr>
                  </a:outerShdw>
                </a:effectLst>
              </a:rPr>
              <a:t> </a:t>
            </a:r>
            <a:endParaRPr lang="ru-RU" sz="8000" b="1" dirty="0" smtClean="0">
              <a:effectLst>
                <a:outerShdw blurRad="38100" dist="38100" dir="2700000" algn="tl">
                  <a:srgbClr val="000000">
                    <a:alpha val="43137"/>
                  </a:srgbClr>
                </a:outerShdw>
              </a:effectLst>
            </a:endParaRPr>
          </a:p>
          <a:p>
            <a:r>
              <a:rPr lang="ru-RU" sz="8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АСОУ</a:t>
            </a:r>
            <a:endParaRPr lang="ru-RU" sz="8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a:p>
            <a:r>
              <a:rPr lang="ru-RU" sz="8000" b="1" dirty="0" smtClean="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КАФЕДРА  КОМПЛЕКСНОЙ  БЕЗОПАСНОСТИ И ФИЗИЧЕСКОЙ КУЛЬТУРЫ</a:t>
            </a:r>
          </a:p>
          <a:p>
            <a:r>
              <a:rPr lang="ru-RU" sz="6400" b="1" dirty="0" smtClean="0">
                <a:solidFill>
                  <a:srgbClr val="C00000"/>
                </a:solidFill>
                <a:latin typeface="Times New Roman" pitchFamily="18" charset="0"/>
                <a:cs typeface="Times New Roman" pitchFamily="18" charset="0"/>
              </a:rPr>
              <a:t>Хронология случаев стрельбы в российских учебных заведениях за последние пять лет</a:t>
            </a:r>
          </a:p>
          <a:p>
            <a:endParaRPr lang="ru-RU" sz="4200" b="1" dirty="0" smtClean="0">
              <a:solidFill>
                <a:srgbClr val="0000CC"/>
              </a:solidFill>
              <a:effectLst>
                <a:outerShdw blurRad="38100" dist="38100" dir="2700000" algn="tl">
                  <a:srgbClr val="000000">
                    <a:alpha val="43137"/>
                  </a:srgbClr>
                </a:outerShdw>
              </a:effectLst>
              <a:latin typeface="Times New Roman" pitchFamily="18" charset="0"/>
              <a:cs typeface="Times New Roman" pitchFamily="18" charset="0"/>
            </a:endParaRPr>
          </a:p>
          <a:p>
            <a:r>
              <a:rPr lang="ru-RU" sz="28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p>
          <a:p>
            <a:endParaRPr lang="ru-RU" sz="2800" dirty="0">
              <a:solidFill>
                <a:srgbClr val="0000CC"/>
              </a:solidFill>
              <a:latin typeface="Times New Roman" pitchFamily="18" charset="0"/>
              <a:cs typeface="Times New Roman" pitchFamily="18" charset="0"/>
            </a:endParaRPr>
          </a:p>
        </p:txBody>
      </p:sp>
      <p:pic>
        <p:nvPicPr>
          <p:cNvPr id="6" name="Picture 23" descr="http://gerb-flag.ru/pic_subject/Moskovskaja-oblast%27-gerb-derevjannaja-ramka-b.jpg"/>
          <p:cNvPicPr>
            <a:picLocks noChangeAspect="1" noChangeArrowheads="1"/>
          </p:cNvPicPr>
          <p:nvPr/>
        </p:nvPicPr>
        <p:blipFill>
          <a:blip r:embed="rId6" cstate="print"/>
          <a:srcRect/>
          <a:stretch>
            <a:fillRect/>
          </a:stretch>
        </p:blipFill>
        <p:spPr bwMode="auto">
          <a:xfrm>
            <a:off x="11026588" y="0"/>
            <a:ext cx="1165412" cy="1156448"/>
          </a:xfrm>
          <a:prstGeom prst="rect">
            <a:avLst/>
          </a:prstGeom>
          <a:noFill/>
        </p:spPr>
      </p:pic>
      <p:sp>
        <p:nvSpPr>
          <p:cNvPr id="138243" name="Rectangle 3"/>
          <p:cNvSpPr>
            <a:spLocks noChangeArrowheads="1"/>
          </p:cNvSpPr>
          <p:nvPr/>
        </p:nvSpPr>
        <p:spPr bwMode="auto">
          <a:xfrm>
            <a:off x="7463118" y="873768"/>
            <a:ext cx="4558554" cy="61247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l" defTabSz="914400" rtl="0" eaLnBrk="1" fontAlgn="base" latinLnBrk="0" hangingPunct="1">
              <a:lnSpc>
                <a:spcPct val="100000"/>
              </a:lnSpc>
              <a:spcBef>
                <a:spcPct val="0"/>
              </a:spcBef>
              <a:spcAft>
                <a:spcPct val="0"/>
              </a:spcAft>
              <a:buClrTx/>
              <a:buSzTx/>
              <a:buFontTx/>
              <a:buNone/>
              <a:tabLst/>
            </a:pPr>
            <a:r>
              <a:rPr lang="ru-RU" sz="2800" b="1" dirty="0" smtClean="0">
                <a:solidFill>
                  <a:srgbClr val="002060"/>
                </a:solidFill>
                <a:latin typeface="Times New Roman" pitchFamily="18" charset="0"/>
                <a:ea typeface="Times New Roman" pitchFamily="18" charset="0"/>
                <a:cs typeface="Times New Roman" pitchFamily="18" charset="0"/>
              </a:rPr>
              <a:t>Необходимо</a:t>
            </a:r>
            <a:r>
              <a:rPr lang="ru-RU" sz="2800" b="1" dirty="0" smtClean="0">
                <a:solidFill>
                  <a:srgbClr val="002060"/>
                </a:solidFill>
                <a:latin typeface="Times New Roman" pitchFamily="18" charset="0"/>
                <a:ea typeface="Times New Roman" pitchFamily="18" charset="0"/>
                <a:cs typeface="Times New Roman" pitchFamily="18" charset="0"/>
              </a:rPr>
              <a:t> </a:t>
            </a:r>
            <a:r>
              <a:rPr kumimoji="0" lang="ru-RU" sz="28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подчеркнуть, что с </a:t>
            </a:r>
            <a:r>
              <a:rPr kumimoji="0" lang="ru-RU" sz="28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начала 2016 года по </a:t>
            </a:r>
            <a:r>
              <a:rPr kumimoji="0" lang="ru-RU" sz="28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2020</a:t>
            </a:r>
            <a:r>
              <a:rPr lang="ru-RU" sz="2800" b="1" dirty="0" smtClean="0">
                <a:solidFill>
                  <a:srgbClr val="002060"/>
                </a:solidFill>
                <a:latin typeface="Times New Roman" pitchFamily="18" charset="0"/>
                <a:ea typeface="Times New Roman" pitchFamily="18" charset="0"/>
                <a:cs typeface="Times New Roman" pitchFamily="18" charset="0"/>
              </a:rPr>
              <a:t> </a:t>
            </a:r>
            <a:r>
              <a:rPr kumimoji="0" lang="ru-RU" sz="2800" b="1" i="0" u="none" strike="noStrike" cap="none" normalizeH="0" dirty="0" smtClean="0">
                <a:ln>
                  <a:noFill/>
                </a:ln>
                <a:solidFill>
                  <a:srgbClr val="002060"/>
                </a:solidFill>
                <a:effectLst/>
                <a:latin typeface="Times New Roman" pitchFamily="18" charset="0"/>
                <a:ea typeface="Times New Roman" pitchFamily="18" charset="0"/>
                <a:cs typeface="Times New Roman" pitchFamily="18" charset="0"/>
              </a:rPr>
              <a:t>год</a:t>
            </a:r>
            <a:r>
              <a:rPr kumimoji="0" lang="ru-RU" sz="28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включительно сообщалось как минимум о 15 случаях (без учета ЧП в Пермском крае 18 октября 2021 года), когда в средних и высших учебных заведениях в результате стрельбы из различных видов оружия погибли или пострадали люди.</a:t>
            </a:r>
            <a:endParaRPr kumimoji="0" lang="ru-RU" sz="2800" b="1" i="0" u="none" strike="noStrike" cap="none" normalizeH="0" baseline="0" dirty="0" smtClean="0">
              <a:ln>
                <a:noFill/>
              </a:ln>
              <a:solidFill>
                <a:srgbClr val="002060"/>
              </a:solidFill>
              <a:effectLst/>
              <a:latin typeface="Times New Roman" pitchFamily="18" charset="0"/>
              <a:cs typeface="Times New Roman" pitchFamily="18" charset="0"/>
            </a:endParaRPr>
          </a:p>
        </p:txBody>
      </p:sp>
      <p:pic>
        <p:nvPicPr>
          <p:cNvPr id="138244" name="Picture 4" descr="C:\Users\НИКИТИН\Desktop\b16aa960-9c8d-4a12-82c6-155ef952c992.jpeg"/>
          <p:cNvPicPr>
            <a:picLocks noChangeAspect="1" noChangeArrowheads="1"/>
          </p:cNvPicPr>
          <p:nvPr/>
        </p:nvPicPr>
        <p:blipFill>
          <a:blip r:embed="rId7" cstate="print"/>
          <a:srcRect/>
          <a:stretch>
            <a:fillRect/>
          </a:stretch>
        </p:blipFill>
        <p:spPr bwMode="auto">
          <a:xfrm>
            <a:off x="188259" y="1169894"/>
            <a:ext cx="7180729" cy="5688106"/>
          </a:xfrm>
          <a:prstGeom prst="rect">
            <a:avLst/>
          </a:prstGeom>
          <a:noFill/>
        </p:spPr>
      </p:pic>
    </p:spTree>
    <p:extLst>
      <p:ext uri="{BB962C8B-B14F-4D97-AF65-F5344CB8AC3E}">
        <p14:creationId xmlns="" xmlns:p14="http://schemas.microsoft.com/office/powerpoint/2010/main" val="248311758"/>
      </p:ext>
    </p:extLst>
  </p:cSld>
  <p:clrMapOvr>
    <a:masterClrMapping/>
  </p:clrMapOvr>
  <p:transition spd="slow">
    <p:wedg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10" name="Object 2"/>
          <p:cNvGraphicFramePr>
            <a:graphicFrameLocks noChangeAspect="1"/>
          </p:cNvGraphicFramePr>
          <p:nvPr/>
        </p:nvGraphicFramePr>
        <p:xfrm>
          <a:off x="1" y="0"/>
          <a:ext cx="12192000" cy="6857999"/>
        </p:xfrm>
        <a:graphic>
          <a:graphicData uri="http://schemas.openxmlformats.org/presentationml/2006/ole">
            <p:oleObj spid="_x0000_s137218" name="Презентация" r:id="rId4" imgW="6094535" imgH="3427323" progId="PowerPoint.Show.12">
              <p:embed/>
            </p:oleObj>
          </a:graphicData>
        </a:graphic>
      </p:graphicFrame>
      <p:sp>
        <p:nvSpPr>
          <p:cNvPr id="4" name="Rectangle 40"/>
          <p:cNvSpPr>
            <a:spLocks noGrp="1" noChangeArrowheads="1"/>
          </p:cNvSpPr>
          <p:nvPr>
            <p:ph type="subTitle" idx="1"/>
          </p:nvPr>
        </p:nvSpPr>
        <p:spPr bwMode="auto">
          <a:xfrm>
            <a:off x="0" y="0"/>
            <a:ext cx="11120718" cy="1102659"/>
          </a:xfrm>
          <a:prstGeom prst="rect">
            <a:avLst/>
          </a:prstGeom>
          <a:blipFill>
            <a:blip r:embed="rId5" cstate="print"/>
            <a:tile tx="0" ty="0" sx="100000" sy="100000" flip="none" algn="tl"/>
          </a:blipFill>
          <a:ln w="9525">
            <a:noFill/>
            <a:miter lim="800000"/>
            <a:headEnd/>
            <a:tailEnd/>
          </a:ln>
        </p:spPr>
        <p:txBody>
          <a:bodyPr wrap="none" anchor="ctr">
            <a:normAutofit fontScale="25000" lnSpcReduction="20000"/>
          </a:bodyPr>
          <a:lstStyle/>
          <a:p>
            <a:r>
              <a:rPr lang="ru-RU" dirty="0" smtClean="0"/>
              <a:t>                            </a:t>
            </a:r>
          </a:p>
          <a:p>
            <a:r>
              <a:rPr lang="ru-RU" sz="8000" b="1" dirty="0" smtClean="0">
                <a:solidFill>
                  <a:srgbClr val="FF0000"/>
                </a:solidFill>
                <a:effectLst>
                  <a:outerShdw blurRad="38100" dist="38100" dir="2700000" algn="tl">
                    <a:srgbClr val="000000">
                      <a:alpha val="43137"/>
                    </a:srgbClr>
                  </a:outerShdw>
                </a:effectLst>
              </a:rPr>
              <a:t> </a:t>
            </a:r>
            <a:r>
              <a:rPr lang="ru-RU" sz="8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АСОУ</a:t>
            </a:r>
            <a:endParaRPr lang="ru-RU" sz="8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a:p>
            <a:r>
              <a:rPr lang="ru-RU" sz="8000" b="1" dirty="0" smtClean="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КАФЕДРА  КОМПЛЕКСНОЙ  БЕЗОПАСНОСТИ И ФИЗИЧЕСКОЙ КУЛЬТУРЫ</a:t>
            </a:r>
          </a:p>
          <a:p>
            <a:r>
              <a:rPr lang="ru-RU" sz="6400" b="1" dirty="0" smtClean="0">
                <a:solidFill>
                  <a:srgbClr val="C00000"/>
                </a:solidFill>
                <a:latin typeface="Times New Roman" pitchFamily="18" charset="0"/>
                <a:cs typeface="Times New Roman" pitchFamily="18" charset="0"/>
              </a:rPr>
              <a:t>Хронология случаев стрельбы в российских учебных заведениях за последние пять лет</a:t>
            </a:r>
          </a:p>
          <a:p>
            <a:r>
              <a:rPr lang="ru-RU" sz="28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p>
          <a:p>
            <a:endParaRPr lang="ru-RU" sz="2800" dirty="0">
              <a:solidFill>
                <a:srgbClr val="0000CC"/>
              </a:solidFill>
              <a:latin typeface="Times New Roman" pitchFamily="18" charset="0"/>
              <a:cs typeface="Times New Roman" pitchFamily="18" charset="0"/>
            </a:endParaRPr>
          </a:p>
        </p:txBody>
      </p:sp>
      <p:pic>
        <p:nvPicPr>
          <p:cNvPr id="6" name="Picture 23" descr="http://gerb-flag.ru/pic_subject/Moskovskaja-oblast%27-gerb-derevjannaja-ramka-b.jpg"/>
          <p:cNvPicPr>
            <a:picLocks noChangeAspect="1" noChangeArrowheads="1"/>
          </p:cNvPicPr>
          <p:nvPr/>
        </p:nvPicPr>
        <p:blipFill>
          <a:blip r:embed="rId6" cstate="print"/>
          <a:srcRect/>
          <a:stretch>
            <a:fillRect/>
          </a:stretch>
        </p:blipFill>
        <p:spPr bwMode="auto">
          <a:xfrm>
            <a:off x="11026588" y="0"/>
            <a:ext cx="1165412" cy="1156448"/>
          </a:xfrm>
          <a:prstGeom prst="rect">
            <a:avLst/>
          </a:prstGeom>
          <a:noFill/>
        </p:spPr>
      </p:pic>
      <p:sp>
        <p:nvSpPr>
          <p:cNvPr id="137219" name="Rectangle 3"/>
          <p:cNvSpPr>
            <a:spLocks noChangeArrowheads="1"/>
          </p:cNvSpPr>
          <p:nvPr/>
        </p:nvSpPr>
        <p:spPr bwMode="auto">
          <a:xfrm>
            <a:off x="6494929" y="1264023"/>
            <a:ext cx="5459505" cy="526297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l" defTabSz="914400" rtl="0" eaLnBrk="1" fontAlgn="base" latinLnBrk="0" hangingPunct="1">
              <a:lnSpc>
                <a:spcPct val="100000"/>
              </a:lnSpc>
              <a:spcBef>
                <a:spcPct val="0"/>
              </a:spcBef>
              <a:spcAft>
                <a:spcPct val="0"/>
              </a:spcAft>
              <a:buClrTx/>
              <a:buSzTx/>
              <a:buFontTx/>
              <a:buNone/>
              <a:tabLst/>
            </a:pPr>
            <a:r>
              <a:rPr kumimoji="0" lang="ru-RU" sz="24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6 апреля 2016 года в гимназии им. И. Ш. Муксинова города Янаула (Республика Башкортостан) преподаватель ОБЖ во время занятий по стрельбе из пневматической винтовки случайно ранил в плечо одну из 15-летних учениц. Руководство учебного заведения сообщило, что уроки стрельбы из "пневматики" в их школе проходят с тщательным соблюдением техники безопасности, и случай с ранением произошел впервые.</a:t>
            </a:r>
            <a:endParaRPr kumimoji="0" lang="ru-RU" sz="2400" b="1" i="0" u="none" strike="noStrike" cap="none" normalizeH="0" baseline="0" dirty="0" smtClean="0">
              <a:ln>
                <a:noFill/>
              </a:ln>
              <a:solidFill>
                <a:srgbClr val="002060"/>
              </a:solidFill>
              <a:effectLst/>
              <a:latin typeface="Times New Roman" pitchFamily="18" charset="0"/>
              <a:cs typeface="Times New Roman" pitchFamily="18" charset="0"/>
            </a:endParaRPr>
          </a:p>
        </p:txBody>
      </p:sp>
      <p:pic>
        <p:nvPicPr>
          <p:cNvPr id="137220" name="Picture 4" descr="C:\Users\НИКИТИН\Desktop\KZ06xMDbGqI.jpg"/>
          <p:cNvPicPr>
            <a:picLocks noChangeAspect="1" noChangeArrowheads="1"/>
          </p:cNvPicPr>
          <p:nvPr/>
        </p:nvPicPr>
        <p:blipFill>
          <a:blip r:embed="rId7" cstate="print"/>
          <a:srcRect/>
          <a:stretch>
            <a:fillRect/>
          </a:stretch>
        </p:blipFill>
        <p:spPr bwMode="auto">
          <a:xfrm>
            <a:off x="161365" y="1344706"/>
            <a:ext cx="6266329" cy="5052454"/>
          </a:xfrm>
          <a:prstGeom prst="rect">
            <a:avLst/>
          </a:prstGeom>
          <a:noFill/>
        </p:spPr>
      </p:pic>
    </p:spTree>
    <p:extLst>
      <p:ext uri="{BB962C8B-B14F-4D97-AF65-F5344CB8AC3E}">
        <p14:creationId xmlns="" xmlns:p14="http://schemas.microsoft.com/office/powerpoint/2010/main" val="248311758"/>
      </p:ext>
    </p:extLst>
  </p:cSld>
  <p:clrMapOvr>
    <a:masterClrMapping/>
  </p:clrMapOvr>
  <p:transition spd="slow">
    <p:wedg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10" name="Object 2"/>
          <p:cNvGraphicFramePr>
            <a:graphicFrameLocks noChangeAspect="1"/>
          </p:cNvGraphicFramePr>
          <p:nvPr/>
        </p:nvGraphicFramePr>
        <p:xfrm>
          <a:off x="1" y="0"/>
          <a:ext cx="12192000" cy="6857999"/>
        </p:xfrm>
        <a:graphic>
          <a:graphicData uri="http://schemas.openxmlformats.org/presentationml/2006/ole">
            <p:oleObj spid="_x0000_s136194" name="Презентация" r:id="rId4" imgW="6094535" imgH="3427323" progId="PowerPoint.Show.12">
              <p:embed/>
            </p:oleObj>
          </a:graphicData>
        </a:graphic>
      </p:graphicFrame>
      <p:sp>
        <p:nvSpPr>
          <p:cNvPr id="4" name="Rectangle 40"/>
          <p:cNvSpPr>
            <a:spLocks noGrp="1" noChangeArrowheads="1"/>
          </p:cNvSpPr>
          <p:nvPr>
            <p:ph type="subTitle" idx="1"/>
          </p:nvPr>
        </p:nvSpPr>
        <p:spPr bwMode="auto">
          <a:xfrm>
            <a:off x="0" y="0"/>
            <a:ext cx="11120718" cy="1102659"/>
          </a:xfrm>
          <a:prstGeom prst="rect">
            <a:avLst/>
          </a:prstGeom>
          <a:blipFill>
            <a:blip r:embed="rId5" cstate="print"/>
            <a:tile tx="0" ty="0" sx="100000" sy="100000" flip="none" algn="tl"/>
          </a:blipFill>
          <a:ln w="9525">
            <a:noFill/>
            <a:miter lim="800000"/>
            <a:headEnd/>
            <a:tailEnd/>
          </a:ln>
        </p:spPr>
        <p:txBody>
          <a:bodyPr wrap="none" anchor="ctr">
            <a:normAutofit fontScale="25000" lnSpcReduction="20000"/>
          </a:bodyPr>
          <a:lstStyle/>
          <a:p>
            <a:r>
              <a:rPr lang="ru-RU" dirty="0" smtClean="0"/>
              <a:t>                            </a:t>
            </a:r>
          </a:p>
          <a:p>
            <a:r>
              <a:rPr lang="ru-RU" sz="7200" b="1" dirty="0" smtClean="0">
                <a:effectLst>
                  <a:outerShdw blurRad="38100" dist="38100" dir="2700000" algn="tl">
                    <a:srgbClr val="000000">
                      <a:alpha val="43137"/>
                    </a:srgbClr>
                  </a:outerShdw>
                </a:effectLst>
              </a:rPr>
              <a:t> </a:t>
            </a:r>
          </a:p>
          <a:p>
            <a:r>
              <a:rPr lang="ru-RU" sz="8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АСОУ</a:t>
            </a:r>
            <a:endParaRPr lang="ru-RU" sz="8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a:p>
            <a:r>
              <a:rPr lang="ru-RU" sz="8000" b="1" dirty="0" smtClean="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КАФЕДРА  КОМПЛЕКСНОЙ  БЕЗОПАСНОСТИ И ФИЗИЧЕСКОЙ КУЛЬТУРЫ</a:t>
            </a:r>
          </a:p>
          <a:p>
            <a:r>
              <a:rPr lang="ru-RU" sz="7200" b="1" dirty="0" smtClean="0">
                <a:solidFill>
                  <a:srgbClr val="C00000"/>
                </a:solidFill>
                <a:latin typeface="Times New Roman" pitchFamily="18" charset="0"/>
                <a:cs typeface="Times New Roman" pitchFamily="18" charset="0"/>
              </a:rPr>
              <a:t>Хронология случаев стрельбы в российских учебных заведениях за последние пять лет</a:t>
            </a:r>
          </a:p>
          <a:p>
            <a:endParaRPr lang="ru-RU" sz="4200" b="1" dirty="0" smtClean="0">
              <a:solidFill>
                <a:srgbClr val="0000CC"/>
              </a:solidFill>
              <a:effectLst>
                <a:outerShdw blurRad="38100" dist="38100" dir="2700000" algn="tl">
                  <a:srgbClr val="000000">
                    <a:alpha val="43137"/>
                  </a:srgbClr>
                </a:outerShdw>
              </a:effectLst>
              <a:latin typeface="Times New Roman" pitchFamily="18" charset="0"/>
              <a:cs typeface="Times New Roman" pitchFamily="18" charset="0"/>
            </a:endParaRPr>
          </a:p>
          <a:p>
            <a:r>
              <a:rPr lang="ru-RU" sz="28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p>
          <a:p>
            <a:endParaRPr lang="ru-RU" sz="2800" dirty="0">
              <a:solidFill>
                <a:srgbClr val="0000CC"/>
              </a:solidFill>
              <a:latin typeface="Times New Roman" pitchFamily="18" charset="0"/>
              <a:cs typeface="Times New Roman" pitchFamily="18" charset="0"/>
            </a:endParaRPr>
          </a:p>
        </p:txBody>
      </p:sp>
      <p:pic>
        <p:nvPicPr>
          <p:cNvPr id="6" name="Picture 23" descr="http://gerb-flag.ru/pic_subject/Moskovskaja-oblast%27-gerb-derevjannaja-ramka-b.jpg"/>
          <p:cNvPicPr>
            <a:picLocks noChangeAspect="1" noChangeArrowheads="1"/>
          </p:cNvPicPr>
          <p:nvPr/>
        </p:nvPicPr>
        <p:blipFill>
          <a:blip r:embed="rId6" cstate="print"/>
          <a:srcRect/>
          <a:stretch>
            <a:fillRect/>
          </a:stretch>
        </p:blipFill>
        <p:spPr bwMode="auto">
          <a:xfrm>
            <a:off x="11026588" y="0"/>
            <a:ext cx="1165412" cy="1156448"/>
          </a:xfrm>
          <a:prstGeom prst="rect">
            <a:avLst/>
          </a:prstGeom>
          <a:noFill/>
        </p:spPr>
      </p:pic>
      <p:sp>
        <p:nvSpPr>
          <p:cNvPr id="136195" name="Rectangle 3"/>
          <p:cNvSpPr>
            <a:spLocks noChangeArrowheads="1"/>
          </p:cNvSpPr>
          <p:nvPr/>
        </p:nvSpPr>
        <p:spPr bwMode="auto">
          <a:xfrm>
            <a:off x="7086600" y="1116106"/>
            <a:ext cx="4935071" cy="526297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l" defTabSz="914400" rtl="0" eaLnBrk="1" fontAlgn="base" latinLnBrk="0" hangingPunct="1">
              <a:lnSpc>
                <a:spcPct val="100000"/>
              </a:lnSpc>
              <a:spcBef>
                <a:spcPct val="0"/>
              </a:spcBef>
              <a:spcAft>
                <a:spcPct val="0"/>
              </a:spcAft>
              <a:buClrTx/>
              <a:buSzTx/>
              <a:buFontTx/>
              <a:buNone/>
              <a:tabLst/>
            </a:pPr>
            <a:r>
              <a:rPr kumimoji="0" lang="ru-RU" sz="24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23 сентября 2016 года в городе Суксун (Пермский край) 23-летний учитель физкультуры школы №1 открыл стрельбу из пневматического пистолета по ученикам, ранив одного из них в грудь. По утверждению стрелявшего, пострадавшие курили в кустах возле школы, и ранее он неоднократно делал им замечания о недопустимости такого поведения. Вскоре после инцидента преподаватель был уволен.</a:t>
            </a:r>
            <a:endParaRPr kumimoji="0" lang="ru-RU" sz="2400" b="1" i="0" u="none" strike="noStrike" cap="none" normalizeH="0" baseline="0" dirty="0" smtClean="0">
              <a:ln>
                <a:noFill/>
              </a:ln>
              <a:solidFill>
                <a:srgbClr val="002060"/>
              </a:solidFill>
              <a:effectLst/>
              <a:latin typeface="Times New Roman" pitchFamily="18" charset="0"/>
              <a:cs typeface="Times New Roman" pitchFamily="18" charset="0"/>
            </a:endParaRPr>
          </a:p>
        </p:txBody>
      </p:sp>
      <p:pic>
        <p:nvPicPr>
          <p:cNvPr id="136196" name="Picture 4" descr="C:\Users\НИКИТИН\Desktop\19-1.jpg"/>
          <p:cNvPicPr>
            <a:picLocks noChangeAspect="1" noChangeArrowheads="1"/>
          </p:cNvPicPr>
          <p:nvPr/>
        </p:nvPicPr>
        <p:blipFill>
          <a:blip r:embed="rId7" cstate="print"/>
          <a:srcRect/>
          <a:stretch>
            <a:fillRect/>
          </a:stretch>
        </p:blipFill>
        <p:spPr bwMode="auto">
          <a:xfrm>
            <a:off x="174812" y="1129553"/>
            <a:ext cx="6871447" cy="5513293"/>
          </a:xfrm>
          <a:prstGeom prst="rect">
            <a:avLst/>
          </a:prstGeom>
          <a:noFill/>
        </p:spPr>
      </p:pic>
    </p:spTree>
    <p:extLst>
      <p:ext uri="{BB962C8B-B14F-4D97-AF65-F5344CB8AC3E}">
        <p14:creationId xmlns="" xmlns:p14="http://schemas.microsoft.com/office/powerpoint/2010/main" val="248311758"/>
      </p:ext>
    </p:extLst>
  </p:cSld>
  <p:clrMapOvr>
    <a:masterClrMapping/>
  </p:clrMapOvr>
  <p:transition spd="slow">
    <p:wedg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10" name="Object 2"/>
          <p:cNvGraphicFramePr>
            <a:graphicFrameLocks noChangeAspect="1"/>
          </p:cNvGraphicFramePr>
          <p:nvPr/>
        </p:nvGraphicFramePr>
        <p:xfrm>
          <a:off x="1" y="0"/>
          <a:ext cx="12192000" cy="6857999"/>
        </p:xfrm>
        <a:graphic>
          <a:graphicData uri="http://schemas.openxmlformats.org/presentationml/2006/ole">
            <p:oleObj spid="_x0000_s43010" name="Презентация" r:id="rId4" imgW="6082294" imgH="3421203" progId="PowerPoint.Show.12">
              <p:embed/>
            </p:oleObj>
          </a:graphicData>
        </a:graphic>
      </p:graphicFrame>
      <p:sp>
        <p:nvSpPr>
          <p:cNvPr id="4" name="Rectangle 40"/>
          <p:cNvSpPr>
            <a:spLocks noGrp="1" noChangeArrowheads="1"/>
          </p:cNvSpPr>
          <p:nvPr>
            <p:ph type="subTitle" idx="1"/>
          </p:nvPr>
        </p:nvSpPr>
        <p:spPr bwMode="auto">
          <a:xfrm>
            <a:off x="0" y="0"/>
            <a:ext cx="11403106" cy="874059"/>
          </a:xfrm>
          <a:prstGeom prst="rect">
            <a:avLst/>
          </a:prstGeom>
          <a:blipFill>
            <a:blip r:embed="rId5" cstate="print"/>
            <a:tile tx="0" ty="0" sx="100000" sy="100000" flip="none" algn="tl"/>
          </a:blipFill>
          <a:ln w="9525">
            <a:noFill/>
            <a:miter lim="800000"/>
            <a:headEnd/>
            <a:tailEnd/>
          </a:ln>
        </p:spPr>
        <p:txBody>
          <a:bodyPr wrap="none" anchor="ctr">
            <a:normAutofit fontScale="25000" lnSpcReduction="20000"/>
          </a:bodyPr>
          <a:lstStyle/>
          <a:p>
            <a:endParaRPr lang="ru-RU" sz="2800" b="1" dirty="0" smtClean="0">
              <a:solidFill>
                <a:srgbClr val="0000CC"/>
              </a:solidFill>
              <a:effectLst>
                <a:outerShdw blurRad="38100" dist="38100" dir="2700000" algn="tl">
                  <a:srgbClr val="000000">
                    <a:alpha val="43137"/>
                  </a:srgbClr>
                </a:outerShdw>
              </a:effectLst>
              <a:latin typeface="Times New Roman" pitchFamily="18" charset="0"/>
              <a:cs typeface="Times New Roman" pitchFamily="18" charset="0"/>
            </a:endParaRPr>
          </a:p>
          <a:p>
            <a:endParaRPr lang="ru-RU" sz="3400" b="1" dirty="0" smtClean="0">
              <a:solidFill>
                <a:srgbClr val="0000CC"/>
              </a:solidFill>
              <a:effectLst>
                <a:outerShdw blurRad="38100" dist="38100" dir="2700000" algn="tl">
                  <a:srgbClr val="000000">
                    <a:alpha val="43137"/>
                  </a:srgbClr>
                </a:outerShdw>
              </a:effectLst>
              <a:latin typeface="Times New Roman" pitchFamily="18" charset="0"/>
              <a:cs typeface="Times New Roman" pitchFamily="18" charset="0"/>
            </a:endParaRPr>
          </a:p>
          <a:p>
            <a:endParaRPr lang="ru-RU" sz="5100" b="1" dirty="0" smtClean="0">
              <a:solidFill>
                <a:srgbClr val="0000CC"/>
              </a:solidFill>
              <a:effectLst>
                <a:outerShdw blurRad="38100" dist="38100" dir="2700000" algn="tl">
                  <a:srgbClr val="000000">
                    <a:alpha val="43137"/>
                  </a:srgbClr>
                </a:outerShdw>
              </a:effectLst>
              <a:latin typeface="Times New Roman" pitchFamily="18" charset="0"/>
              <a:cs typeface="Times New Roman" pitchFamily="18" charset="0"/>
            </a:endParaRPr>
          </a:p>
          <a:p>
            <a:endParaRPr lang="ru-RU" sz="8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a:p>
            <a:r>
              <a:rPr lang="ru-RU" sz="8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АСОУ</a:t>
            </a:r>
          </a:p>
          <a:p>
            <a:r>
              <a:rPr lang="ru-RU" sz="8000" b="1" dirty="0" smtClean="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КАФЕДРА  КОМПЛЕКСНОЙ  БЕЗОПАСНОСТИ И ФИЗИЧЕСКОЙ КУЛЬТУРЫ</a:t>
            </a:r>
          </a:p>
          <a:p>
            <a:endParaRPr lang="ru-RU" sz="8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a:p>
            <a:endParaRPr lang="ru-RU" sz="9600" b="1" dirty="0" smtClean="0">
              <a:solidFill>
                <a:srgbClr val="0000CC"/>
              </a:solidFill>
              <a:effectLst>
                <a:outerShdw blurRad="38100" dist="38100" dir="2700000" algn="tl">
                  <a:srgbClr val="000000">
                    <a:alpha val="43137"/>
                  </a:srgbClr>
                </a:outerShdw>
              </a:effectLst>
              <a:latin typeface="Times New Roman" pitchFamily="18" charset="0"/>
              <a:cs typeface="Times New Roman" pitchFamily="18" charset="0"/>
            </a:endParaRPr>
          </a:p>
          <a:p>
            <a:endParaRPr lang="ru-RU" sz="2800" dirty="0">
              <a:solidFill>
                <a:srgbClr val="0000CC"/>
              </a:solidFill>
              <a:latin typeface="Times New Roman" pitchFamily="18" charset="0"/>
              <a:cs typeface="Times New Roman" pitchFamily="18" charset="0"/>
            </a:endParaRPr>
          </a:p>
        </p:txBody>
      </p:sp>
      <p:pic>
        <p:nvPicPr>
          <p:cNvPr id="6" name="Picture 23" descr="http://gerb-flag.ru/pic_subject/Moskovskaja-oblast%27-gerb-derevjannaja-ramka-b.jpg"/>
          <p:cNvPicPr>
            <a:picLocks noChangeAspect="1" noChangeArrowheads="1"/>
          </p:cNvPicPr>
          <p:nvPr/>
        </p:nvPicPr>
        <p:blipFill>
          <a:blip r:embed="rId6" cstate="print"/>
          <a:srcRect/>
          <a:stretch>
            <a:fillRect/>
          </a:stretch>
        </p:blipFill>
        <p:spPr bwMode="auto">
          <a:xfrm>
            <a:off x="11026588" y="0"/>
            <a:ext cx="1165412" cy="1156448"/>
          </a:xfrm>
          <a:prstGeom prst="rect">
            <a:avLst/>
          </a:prstGeom>
          <a:noFill/>
        </p:spPr>
      </p:pic>
      <p:sp>
        <p:nvSpPr>
          <p:cNvPr id="43012" name="AutoShape 4" descr="https://infokam.su/wp-content/uploads/2021/03/25.jpe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43014" name="AutoShape 6" descr="https://infokam.su/wp-content/uploads/2021/03/25.jpe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43016" name="AutoShape 8" descr="https://infokam.su/wp-content/uploads/2021/03/25.jpe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1" name="Прямоугольник 10"/>
          <p:cNvSpPr/>
          <p:nvPr/>
        </p:nvSpPr>
        <p:spPr>
          <a:xfrm>
            <a:off x="5082988" y="1143000"/>
            <a:ext cx="6871446" cy="6278642"/>
          </a:xfrm>
          <a:prstGeom prst="rect">
            <a:avLst/>
          </a:prstGeom>
        </p:spPr>
        <p:txBody>
          <a:bodyPr wrap="square">
            <a:spAutoFit/>
          </a:bodyPr>
          <a:lstStyle/>
          <a:p>
            <a:r>
              <a:rPr lang="ru-RU" b="1" dirty="0" smtClean="0">
                <a:solidFill>
                  <a:srgbClr val="002060"/>
                </a:solidFill>
                <a:latin typeface="Times New Roman" pitchFamily="18" charset="0"/>
                <a:cs typeface="Times New Roman" pitchFamily="18" charset="0"/>
              </a:rPr>
              <a:t>Необходимо отметить, что только в </a:t>
            </a:r>
            <a:r>
              <a:rPr lang="ru-RU" b="1" dirty="0" smtClean="0">
                <a:solidFill>
                  <a:srgbClr val="002060"/>
                </a:solidFill>
                <a:latin typeface="Times New Roman" pitchFamily="18" charset="0"/>
                <a:cs typeface="Times New Roman" pitchFamily="18" charset="0"/>
              </a:rPr>
              <a:t>январе-марте </a:t>
            </a:r>
            <a:r>
              <a:rPr lang="ru-RU" b="1" dirty="0" smtClean="0">
                <a:solidFill>
                  <a:srgbClr val="002060"/>
                </a:solidFill>
                <a:latin typeface="Times New Roman" pitchFamily="18" charset="0"/>
                <a:cs typeface="Times New Roman" pitchFamily="18" charset="0"/>
              </a:rPr>
              <a:t>прошедшего 2022 </a:t>
            </a:r>
            <a:r>
              <a:rPr lang="ru-RU" b="1" dirty="0" smtClean="0">
                <a:solidFill>
                  <a:srgbClr val="002060"/>
                </a:solidFill>
                <a:latin typeface="Times New Roman" pitchFamily="18" charset="0"/>
                <a:cs typeface="Times New Roman" pitchFamily="18" charset="0"/>
              </a:rPr>
              <a:t>года МВД России выявило более 3 тыс. случаев ложных сообщений о терактах, по каждому факту возбуждено уголовное дело. </a:t>
            </a:r>
            <a:r>
              <a:rPr lang="ru-RU" b="1" dirty="0" smtClean="0">
                <a:solidFill>
                  <a:srgbClr val="002060"/>
                </a:solidFill>
                <a:latin typeface="Times New Roman" pitchFamily="18" charset="0"/>
                <a:cs typeface="Times New Roman" pitchFamily="18" charset="0"/>
              </a:rPr>
              <a:t>Анализ </a:t>
            </a:r>
            <a:r>
              <a:rPr lang="ru-RU" b="1" dirty="0" smtClean="0">
                <a:solidFill>
                  <a:srgbClr val="002060"/>
                </a:solidFill>
                <a:latin typeface="Times New Roman" pitchFamily="18" charset="0"/>
                <a:cs typeface="Times New Roman" pitchFamily="18" charset="0"/>
              </a:rPr>
              <a:t>статистики о преступлениях по ст. 207 УК РФ («Заведомо ложное сообщение об акте терроризма») позволяет сделать вывод, что с начала специальной военной операции на территории Украины число зарегистрированных российскими правоохранительными органами заведомо ложных сообщений об актах терроризма резко возросло.</a:t>
            </a:r>
          </a:p>
          <a:p>
            <a:r>
              <a:rPr lang="ru-RU" b="1" dirty="0" smtClean="0">
                <a:solidFill>
                  <a:srgbClr val="002060"/>
                </a:solidFill>
                <a:latin typeface="Times New Roman" pitchFamily="18" charset="0"/>
                <a:cs typeface="Times New Roman" pitchFamily="18" charset="0"/>
              </a:rPr>
              <a:t>«Так, с 1 января по 24 февраля 2022 года следственными органами МВД России возбуждено порядка 1 тыс. 200 уголовных дел по признакам вышеуказанных преступлений. А за период с 24 февраля по 25 марта 2022 года, всего за один месяц, количество ложных сообщений о терактах составило 2 тыс. 172, то есть криминальная активность в этом направлении увеличилась более чем в три раза</a:t>
            </a:r>
            <a:r>
              <a:rPr lang="ru-RU" b="1" dirty="0" smtClean="0">
                <a:solidFill>
                  <a:srgbClr val="002060"/>
                </a:solidFill>
                <a:latin typeface="Times New Roman" pitchFamily="18" charset="0"/>
                <a:cs typeface="Times New Roman" pitchFamily="18" charset="0"/>
              </a:rPr>
              <a:t>.</a:t>
            </a:r>
            <a:r>
              <a:rPr lang="ru-RU" dirty="0" smtClean="0"/>
              <a:t> </a:t>
            </a:r>
            <a:r>
              <a:rPr lang="ru-RU" b="1" dirty="0" smtClean="0">
                <a:solidFill>
                  <a:srgbClr val="002060"/>
                </a:solidFill>
                <a:latin typeface="Times New Roman" pitchFamily="18" charset="0"/>
                <a:cs typeface="Times New Roman" pitchFamily="18" charset="0"/>
              </a:rPr>
              <a:t>Число зарегистрированных преступлений по статье «Заведомо ложное сообщение об акте терроризма» в прошлом году подскочило до 23 тыс. Это больше чем в десять раз по сравнению с предыдущими </a:t>
            </a:r>
            <a:r>
              <a:rPr lang="ru-RU" b="1" dirty="0" smtClean="0">
                <a:solidFill>
                  <a:srgbClr val="002060"/>
                </a:solidFill>
                <a:latin typeface="Times New Roman" pitchFamily="18" charset="0"/>
                <a:cs typeface="Times New Roman" pitchFamily="18" charset="0"/>
              </a:rPr>
              <a:t>годами.</a:t>
            </a:r>
            <a:r>
              <a:rPr lang="ru-RU" sz="2000" dirty="0" smtClean="0">
                <a:solidFill>
                  <a:srgbClr val="002060"/>
                </a:solidFill>
              </a:rPr>
              <a:t/>
            </a:r>
            <a:br>
              <a:rPr lang="ru-RU" sz="2000" dirty="0" smtClean="0">
                <a:solidFill>
                  <a:srgbClr val="002060"/>
                </a:solidFill>
              </a:rPr>
            </a:br>
            <a:r>
              <a:rPr lang="ru-RU" sz="2000" dirty="0" smtClean="0"/>
              <a:t/>
            </a:r>
            <a:br>
              <a:rPr lang="ru-RU" sz="2000" dirty="0" smtClean="0"/>
            </a:br>
            <a:endParaRPr lang="ru-RU" sz="2000" dirty="0" smtClean="0"/>
          </a:p>
          <a:p>
            <a:endParaRPr lang="ru-RU" sz="2000" b="1" dirty="0">
              <a:solidFill>
                <a:srgbClr val="002060"/>
              </a:solidFill>
              <a:latin typeface="Times New Roman" pitchFamily="18" charset="0"/>
              <a:cs typeface="Times New Roman" pitchFamily="18" charset="0"/>
            </a:endParaRPr>
          </a:p>
        </p:txBody>
      </p:sp>
      <p:pic>
        <p:nvPicPr>
          <p:cNvPr id="43018" name="Picture 10" descr="C:\Users\НИКИТИН\Desktop\mvd_policiya_narkotiki.jpeg"/>
          <p:cNvPicPr>
            <a:picLocks noChangeAspect="1" noChangeArrowheads="1"/>
          </p:cNvPicPr>
          <p:nvPr/>
        </p:nvPicPr>
        <p:blipFill>
          <a:blip r:embed="rId7" cstate="print"/>
          <a:srcRect/>
          <a:stretch>
            <a:fillRect/>
          </a:stretch>
        </p:blipFill>
        <p:spPr bwMode="auto">
          <a:xfrm>
            <a:off x="188259" y="1250577"/>
            <a:ext cx="4894729" cy="5392270"/>
          </a:xfrm>
          <a:prstGeom prst="rect">
            <a:avLst/>
          </a:prstGeom>
          <a:noFill/>
        </p:spPr>
      </p:pic>
    </p:spTree>
    <p:extLst>
      <p:ext uri="{BB962C8B-B14F-4D97-AF65-F5344CB8AC3E}">
        <p14:creationId xmlns="" xmlns:p14="http://schemas.microsoft.com/office/powerpoint/2010/main" val="248311758"/>
      </p:ext>
    </p:extLst>
  </p:cSld>
  <p:clrMapOvr>
    <a:masterClrMapping/>
  </p:clrMapOvr>
  <p:transition spd="slow">
    <p:wedg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10" name="Object 2"/>
          <p:cNvGraphicFramePr>
            <a:graphicFrameLocks noChangeAspect="1"/>
          </p:cNvGraphicFramePr>
          <p:nvPr/>
        </p:nvGraphicFramePr>
        <p:xfrm>
          <a:off x="1" y="0"/>
          <a:ext cx="12192000" cy="6857999"/>
        </p:xfrm>
        <a:graphic>
          <a:graphicData uri="http://schemas.openxmlformats.org/presentationml/2006/ole">
            <p:oleObj spid="_x0000_s135170" name="Презентация" r:id="rId5" imgW="6094535" imgH="3427323" progId="PowerPoint.Show.12">
              <p:embed/>
            </p:oleObj>
          </a:graphicData>
        </a:graphic>
      </p:graphicFrame>
      <p:sp>
        <p:nvSpPr>
          <p:cNvPr id="4" name="Rectangle 40"/>
          <p:cNvSpPr>
            <a:spLocks noGrp="1" noChangeArrowheads="1"/>
          </p:cNvSpPr>
          <p:nvPr>
            <p:ph type="subTitle" idx="1"/>
          </p:nvPr>
        </p:nvSpPr>
        <p:spPr bwMode="auto">
          <a:xfrm>
            <a:off x="0" y="0"/>
            <a:ext cx="11120718" cy="1102659"/>
          </a:xfrm>
          <a:prstGeom prst="rect">
            <a:avLst/>
          </a:prstGeom>
          <a:blipFill>
            <a:blip r:embed="rId6" cstate="print"/>
            <a:tile tx="0" ty="0" sx="100000" sy="100000" flip="none" algn="tl"/>
          </a:blipFill>
          <a:ln w="9525">
            <a:noFill/>
            <a:miter lim="800000"/>
            <a:headEnd/>
            <a:tailEnd/>
          </a:ln>
        </p:spPr>
        <p:txBody>
          <a:bodyPr wrap="none" anchor="ctr">
            <a:normAutofit fontScale="25000" lnSpcReduction="20000"/>
          </a:bodyPr>
          <a:lstStyle/>
          <a:p>
            <a:r>
              <a:rPr lang="ru-RU" dirty="0" smtClean="0"/>
              <a:t>                            </a:t>
            </a:r>
          </a:p>
          <a:p>
            <a:endParaRPr lang="ru-RU" sz="4200" b="1" dirty="0" smtClean="0">
              <a:effectLst>
                <a:outerShdw blurRad="38100" dist="38100" dir="2700000" algn="tl">
                  <a:srgbClr val="000000">
                    <a:alpha val="43137"/>
                  </a:srgbClr>
                </a:outerShdw>
              </a:effectLst>
            </a:endParaRPr>
          </a:p>
          <a:p>
            <a:endParaRPr lang="ru-RU" sz="4200" b="1" dirty="0" smtClean="0">
              <a:effectLst>
                <a:outerShdw blurRad="38100" dist="38100" dir="2700000" algn="tl">
                  <a:srgbClr val="000000">
                    <a:alpha val="43137"/>
                  </a:srgbClr>
                </a:outerShdw>
              </a:effectLst>
            </a:endParaRPr>
          </a:p>
          <a:p>
            <a:r>
              <a:rPr lang="ru-RU" sz="8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АСОУ</a:t>
            </a:r>
            <a:endParaRPr lang="ru-RU" sz="8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a:p>
            <a:r>
              <a:rPr lang="ru-RU" sz="8000" b="1" dirty="0" smtClean="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КАФЕДРА  КОМПЛЕКСНОЙ  БЕЗОПАСНОСТИ И ФИЗИЧЕСКОЙ КУЛЬТУРЫ</a:t>
            </a:r>
          </a:p>
          <a:p>
            <a:r>
              <a:rPr lang="ru-RU" sz="7200" b="1" dirty="0" smtClean="0">
                <a:solidFill>
                  <a:srgbClr val="C00000"/>
                </a:solidFill>
                <a:latin typeface="Times New Roman" pitchFamily="18" charset="0"/>
                <a:cs typeface="Times New Roman" pitchFamily="18" charset="0"/>
              </a:rPr>
              <a:t>Хронология случаев стрельбы в российских учебных заведениях за последние пять лет</a:t>
            </a:r>
          </a:p>
          <a:p>
            <a:endParaRPr lang="ru-RU" sz="4200" b="1" dirty="0" smtClean="0">
              <a:solidFill>
                <a:srgbClr val="0000CC"/>
              </a:solidFill>
              <a:effectLst>
                <a:outerShdw blurRad="38100" dist="38100" dir="2700000" algn="tl">
                  <a:srgbClr val="000000">
                    <a:alpha val="43137"/>
                  </a:srgbClr>
                </a:outerShdw>
              </a:effectLst>
              <a:latin typeface="Times New Roman" pitchFamily="18" charset="0"/>
              <a:cs typeface="Times New Roman" pitchFamily="18" charset="0"/>
            </a:endParaRPr>
          </a:p>
          <a:p>
            <a:r>
              <a:rPr lang="ru-RU" sz="28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p>
          <a:p>
            <a:endParaRPr lang="ru-RU" sz="2800" dirty="0">
              <a:solidFill>
                <a:srgbClr val="0000CC"/>
              </a:solidFill>
              <a:latin typeface="Times New Roman" pitchFamily="18" charset="0"/>
              <a:cs typeface="Times New Roman" pitchFamily="18" charset="0"/>
            </a:endParaRPr>
          </a:p>
        </p:txBody>
      </p:sp>
      <p:pic>
        <p:nvPicPr>
          <p:cNvPr id="6" name="Picture 23" descr="http://gerb-flag.ru/pic_subject/Moskovskaja-oblast%27-gerb-derevjannaja-ramka-b.jpg"/>
          <p:cNvPicPr>
            <a:picLocks noChangeAspect="1" noChangeArrowheads="1"/>
          </p:cNvPicPr>
          <p:nvPr/>
        </p:nvPicPr>
        <p:blipFill>
          <a:blip r:embed="rId7" cstate="print"/>
          <a:srcRect/>
          <a:stretch>
            <a:fillRect/>
          </a:stretch>
        </p:blipFill>
        <p:spPr bwMode="auto">
          <a:xfrm>
            <a:off x="11026588" y="0"/>
            <a:ext cx="1165412" cy="1156448"/>
          </a:xfrm>
          <a:prstGeom prst="rect">
            <a:avLst/>
          </a:prstGeom>
          <a:noFill/>
        </p:spPr>
      </p:pic>
      <p:sp>
        <p:nvSpPr>
          <p:cNvPr id="135171" name="Rectangle 3"/>
          <p:cNvSpPr>
            <a:spLocks noChangeArrowheads="1"/>
          </p:cNvSpPr>
          <p:nvPr/>
        </p:nvSpPr>
        <p:spPr bwMode="auto">
          <a:xfrm>
            <a:off x="5526742" y="1048872"/>
            <a:ext cx="6400800" cy="5509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l" defTabSz="914400" rtl="0" eaLnBrk="1" fontAlgn="base" latinLnBrk="0" hangingPunct="1">
              <a:lnSpc>
                <a:spcPct val="100000"/>
              </a:lnSpc>
              <a:spcBef>
                <a:spcPct val="0"/>
              </a:spcBef>
              <a:spcAft>
                <a:spcPct val="0"/>
              </a:spcAft>
              <a:buClrTx/>
              <a:buSzTx/>
              <a:buFontTx/>
              <a:buNone/>
              <a:tabLst/>
            </a:pPr>
            <a:r>
              <a:rPr kumimoji="0" lang="ru-RU" sz="22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11 февраля 2017 года на уроке в школе №1 Нижнекамска (Республика Татарстан) 14-летний ученик выстрелил из пневматического пистолета в глаз соседу по парте. Пострадавший подросток обратился в школьный медпункт, где ему отказались вызвать скорую помощь. В итоге директор довез пострадавшего в больницу на личном автомобиле. 17 февраля ребенок умер в одной из больниц Казани от полученного ранения. Против стрелявшего было возбуждено уголовное дело по статье 111 ("Умышленное причинение тяжкого вреда здоровью, повлекшее по неосторожности смерть человека"), против сотрудников школы - по части 2 статьи 293 УК </a:t>
            </a:r>
            <a:r>
              <a:rPr kumimoji="0" lang="ru-RU" sz="20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РФ ("Халатность, повлекшая по неосторожности смерть человека").</a:t>
            </a:r>
            <a:endParaRPr kumimoji="0" lang="ru-RU" sz="2000" b="1" i="0" u="none" strike="noStrike" cap="none" normalizeH="0" baseline="0" dirty="0" smtClean="0">
              <a:ln>
                <a:noFill/>
              </a:ln>
              <a:solidFill>
                <a:srgbClr val="002060"/>
              </a:solidFill>
              <a:effectLst/>
              <a:latin typeface="Times New Roman" pitchFamily="18" charset="0"/>
              <a:cs typeface="Times New Roman" pitchFamily="18" charset="0"/>
            </a:endParaRPr>
          </a:p>
        </p:txBody>
      </p:sp>
      <p:pic>
        <p:nvPicPr>
          <p:cNvPr id="135181" name="Picture 13" descr="«Ребенок пошел в школу здоровым, а вернулся в гробу»: в Татарстане мама погибшего после стрельбы в классе девятиклассника требует наказать виновных"/>
          <p:cNvPicPr>
            <a:picLocks noChangeAspect="1" noChangeArrowheads="1"/>
          </p:cNvPicPr>
          <p:nvPr/>
        </p:nvPicPr>
        <p:blipFill>
          <a:blip r:embed="rId8" cstate="print"/>
          <a:srcRect/>
          <a:stretch>
            <a:fillRect/>
          </a:stretch>
        </p:blipFill>
        <p:spPr bwMode="auto">
          <a:xfrm>
            <a:off x="0" y="1075765"/>
            <a:ext cx="5553635" cy="5230906"/>
          </a:xfrm>
          <a:prstGeom prst="rect">
            <a:avLst/>
          </a:prstGeom>
          <a:noFill/>
        </p:spPr>
      </p:pic>
      <p:sp>
        <p:nvSpPr>
          <p:cNvPr id="135182" name="Rectangle 14">
            <a:hlinkClick r:id="rId9" tooltip="Далее"/>
          </p:cNvPr>
          <p:cNvSpPr>
            <a:spLocks noChangeArrowheads="1"/>
          </p:cNvSpPr>
          <p:nvPr/>
        </p:nvSpPr>
        <p:spPr bwMode="auto">
          <a:xfrm>
            <a:off x="1" y="5546725"/>
            <a:ext cx="5365376" cy="646331"/>
          </a:xfrm>
          <a:prstGeom prst="rect">
            <a:avLst/>
          </a:prstGeom>
          <a:solidFill>
            <a:srgbClr val="FFFFFF"/>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dirty="0" smtClean="0">
                <a:ln>
                  <a:noFill/>
                </a:ln>
                <a:solidFill>
                  <a:srgbClr val="000000"/>
                </a:solidFill>
                <a:effectLst/>
                <a:latin typeface="Arial" pitchFamily="34" charset="0"/>
                <a:cs typeface="Arial" pitchFamily="34" charset="0"/>
              </a:rPr>
              <a:t>«Ребенок пошел в школу здоровым, а вернулся в гробу».</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35173" name="Picture 5" descr="«Ребенок пошел в школу здоровым, а вернулся в гробу»: в Татарстане мама погибшего после стрельбы в классе девятиклассника требует наказать виновных">
            <a:hlinkClick r:id="rId10"/>
          </p:cNvPr>
          <p:cNvPicPr>
            <a:picLocks noChangeAspect="1" noChangeArrowheads="1"/>
          </p:cNvPicPr>
          <p:nvPr/>
        </p:nvPicPr>
        <p:blipFill>
          <a:blip r:embed="rId11" cstate="print"/>
          <a:srcRect/>
          <a:stretch>
            <a:fillRect/>
          </a:stretch>
        </p:blipFill>
        <p:spPr bwMode="auto">
          <a:xfrm>
            <a:off x="63500" y="-91755913"/>
            <a:ext cx="3095625" cy="2066925"/>
          </a:xfrm>
          <a:prstGeom prst="rect">
            <a:avLst/>
          </a:prstGeom>
          <a:noFill/>
        </p:spPr>
      </p:pic>
      <p:pic>
        <p:nvPicPr>
          <p:cNvPr id="135174" name="Picture 6" descr="https://www.evening-kazan.ru/sites/default/files/resize/images/nizhnekamsk1-600x400.jpg">
            <a:hlinkClick r:id="rId12"/>
          </p:cNvPr>
          <p:cNvPicPr>
            <a:picLocks noChangeAspect="1" noChangeArrowheads="1"/>
          </p:cNvPicPr>
          <p:nvPr/>
        </p:nvPicPr>
        <p:blipFill>
          <a:blip r:embed="rId13" cstate="print"/>
          <a:srcRect/>
          <a:stretch>
            <a:fillRect/>
          </a:stretch>
        </p:blipFill>
        <p:spPr bwMode="auto">
          <a:xfrm>
            <a:off x="63500" y="-86753700"/>
            <a:ext cx="5715000" cy="3810000"/>
          </a:xfrm>
          <a:prstGeom prst="rect">
            <a:avLst/>
          </a:prstGeom>
          <a:noFill/>
        </p:spPr>
      </p:pic>
      <p:pic>
        <p:nvPicPr>
          <p:cNvPr id="135175" name="Picture 7" descr="https://www.evening-kazan.ru/sites/default/files/resize/images/mama_s_synom1-600x467.jpg">
            <a:hlinkClick r:id="rId14"/>
          </p:cNvPr>
          <p:cNvPicPr>
            <a:picLocks noChangeAspect="1" noChangeArrowheads="1"/>
          </p:cNvPicPr>
          <p:nvPr/>
        </p:nvPicPr>
        <p:blipFill>
          <a:blip r:embed="rId15" cstate="print"/>
          <a:srcRect/>
          <a:stretch>
            <a:fillRect/>
          </a:stretch>
        </p:blipFill>
        <p:spPr bwMode="auto">
          <a:xfrm>
            <a:off x="63500" y="-77877988"/>
            <a:ext cx="5715000" cy="4448175"/>
          </a:xfrm>
          <a:prstGeom prst="rect">
            <a:avLst/>
          </a:prstGeom>
          <a:noFill/>
        </p:spPr>
      </p:pic>
      <p:pic>
        <p:nvPicPr>
          <p:cNvPr id="135176" name="Picture 8" descr="https://www.evening-kazan.ru/sites/default/files/imagecache/small/storyimages/svyaz.jpg"/>
          <p:cNvPicPr>
            <a:picLocks noChangeAspect="1" noChangeArrowheads="1"/>
          </p:cNvPicPr>
          <p:nvPr/>
        </p:nvPicPr>
        <p:blipFill>
          <a:blip r:embed="rId16" cstate="print"/>
          <a:srcRect/>
          <a:stretch>
            <a:fillRect/>
          </a:stretch>
        </p:blipFill>
        <p:spPr bwMode="auto">
          <a:xfrm>
            <a:off x="31750" y="-33193038"/>
            <a:ext cx="2857500" cy="1905000"/>
          </a:xfrm>
          <a:prstGeom prst="rect">
            <a:avLst/>
          </a:prstGeom>
          <a:noFill/>
        </p:spPr>
      </p:pic>
      <p:pic>
        <p:nvPicPr>
          <p:cNvPr id="135177" name="Picture 9" descr="https://www.evening-kazan.ru/sites/default/files/imagecache/small/storyimages/image0_121.jpg"/>
          <p:cNvPicPr>
            <a:picLocks noChangeAspect="1" noChangeArrowheads="1"/>
          </p:cNvPicPr>
          <p:nvPr/>
        </p:nvPicPr>
        <p:blipFill>
          <a:blip r:embed="rId17" cstate="print"/>
          <a:srcRect/>
          <a:stretch>
            <a:fillRect/>
          </a:stretch>
        </p:blipFill>
        <p:spPr bwMode="auto">
          <a:xfrm>
            <a:off x="423863" y="-18426113"/>
            <a:ext cx="2857500" cy="1905000"/>
          </a:xfrm>
          <a:prstGeom prst="rect">
            <a:avLst/>
          </a:prstGeom>
          <a:noFill/>
        </p:spPr>
      </p:pic>
      <p:pic>
        <p:nvPicPr>
          <p:cNvPr id="135178" name="Picture 10" descr="https://www.evening-kazan.ru/sites/default/files/imagecache/small/storyimages/fotoram.io247.jpg"/>
          <p:cNvPicPr>
            <a:picLocks noChangeAspect="1" noChangeArrowheads="1"/>
          </p:cNvPicPr>
          <p:nvPr/>
        </p:nvPicPr>
        <p:blipFill>
          <a:blip r:embed="rId18" cstate="print"/>
          <a:srcRect/>
          <a:stretch>
            <a:fillRect/>
          </a:stretch>
        </p:blipFill>
        <p:spPr bwMode="auto">
          <a:xfrm>
            <a:off x="423863" y="-5624513"/>
            <a:ext cx="2857500" cy="1905000"/>
          </a:xfrm>
          <a:prstGeom prst="rect">
            <a:avLst/>
          </a:prstGeom>
          <a:noFill/>
        </p:spPr>
      </p:pic>
      <p:sp>
        <p:nvSpPr>
          <p:cNvPr id="135180" name="AutoShape 12" descr="https://counter.yadro.ru/hit?t14.2;rhttps%3A//yandex.ru/;s1600*900*24;uhttps%3A//www.evening-kazan.ru/articles/rebenok-poshel-v-shkolu-zdorovym-a-vernulsya-v-grobu-v-tatarstane-mama-pogibshego-posle-strelby-v-klasse;0.07276085129997967">
            <a:hlinkClick r:id="rId19"/>
          </p:cNvPr>
          <p:cNvSpPr>
            <a:spLocks noChangeAspect="1" noChangeArrowheads="1"/>
          </p:cNvSpPr>
          <p:nvPr/>
        </p:nvSpPr>
        <p:spPr bwMode="auto">
          <a:xfrm>
            <a:off x="515938" y="89473088"/>
            <a:ext cx="838200" cy="295275"/>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Tree>
    <p:controls>
      <p:control spid="135179" name="DefaultOcx" r:id="rId2" imgW="2438280" imgH="228600"/>
    </p:controls>
    <p:extLst>
      <p:ext uri="{BB962C8B-B14F-4D97-AF65-F5344CB8AC3E}">
        <p14:creationId xmlns="" xmlns:p14="http://schemas.microsoft.com/office/powerpoint/2010/main" val="248311758"/>
      </p:ext>
    </p:extLst>
  </p:cSld>
  <p:clrMapOvr>
    <a:masterClrMapping/>
  </p:clrMapOvr>
  <p:transition spd="slow">
    <p:wedg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10" name="Object 2"/>
          <p:cNvGraphicFramePr>
            <a:graphicFrameLocks noChangeAspect="1"/>
          </p:cNvGraphicFramePr>
          <p:nvPr/>
        </p:nvGraphicFramePr>
        <p:xfrm>
          <a:off x="1" y="0"/>
          <a:ext cx="12192000" cy="6857999"/>
        </p:xfrm>
        <a:graphic>
          <a:graphicData uri="http://schemas.openxmlformats.org/presentationml/2006/ole">
            <p:oleObj spid="_x0000_s134146" name="Презентация" r:id="rId4" imgW="6094535" imgH="3427323" progId="PowerPoint.Show.12">
              <p:embed/>
            </p:oleObj>
          </a:graphicData>
        </a:graphic>
      </p:graphicFrame>
      <p:sp>
        <p:nvSpPr>
          <p:cNvPr id="4" name="Rectangle 40"/>
          <p:cNvSpPr>
            <a:spLocks noGrp="1" noChangeArrowheads="1"/>
          </p:cNvSpPr>
          <p:nvPr>
            <p:ph type="subTitle" idx="1"/>
          </p:nvPr>
        </p:nvSpPr>
        <p:spPr bwMode="auto">
          <a:xfrm>
            <a:off x="0" y="0"/>
            <a:ext cx="11120718" cy="1102659"/>
          </a:xfrm>
          <a:prstGeom prst="rect">
            <a:avLst/>
          </a:prstGeom>
          <a:blipFill>
            <a:blip r:embed="rId5" cstate="print"/>
            <a:tile tx="0" ty="0" sx="100000" sy="100000" flip="none" algn="tl"/>
          </a:blipFill>
          <a:ln w="9525">
            <a:noFill/>
            <a:miter lim="800000"/>
            <a:headEnd/>
            <a:tailEnd/>
          </a:ln>
        </p:spPr>
        <p:txBody>
          <a:bodyPr wrap="none" anchor="ctr">
            <a:normAutofit fontScale="25000" lnSpcReduction="20000"/>
          </a:bodyPr>
          <a:lstStyle/>
          <a:p>
            <a:r>
              <a:rPr lang="ru-RU" dirty="0" smtClean="0"/>
              <a:t>                            </a:t>
            </a:r>
          </a:p>
          <a:p>
            <a:endParaRPr lang="ru-RU" sz="7200" b="1" dirty="0" smtClean="0">
              <a:effectLst>
                <a:outerShdw blurRad="38100" dist="38100" dir="2700000" algn="tl">
                  <a:srgbClr val="000000">
                    <a:alpha val="43137"/>
                  </a:srgbClr>
                </a:outerShdw>
              </a:effectLst>
            </a:endParaRPr>
          </a:p>
          <a:p>
            <a:endParaRPr lang="ru-RU" sz="8000" b="1" dirty="0" smtClean="0">
              <a:effectLst>
                <a:outerShdw blurRad="38100" dist="38100" dir="2700000" algn="tl">
                  <a:srgbClr val="000000">
                    <a:alpha val="43137"/>
                  </a:srgbClr>
                </a:outerShdw>
              </a:effectLst>
            </a:endParaRPr>
          </a:p>
          <a:p>
            <a:r>
              <a:rPr lang="ru-RU" sz="8000" b="1" dirty="0" smtClean="0">
                <a:effectLst>
                  <a:outerShdw blurRad="38100" dist="38100" dir="2700000" algn="tl">
                    <a:srgbClr val="000000">
                      <a:alpha val="43137"/>
                    </a:srgbClr>
                  </a:outerShdw>
                </a:effectLst>
              </a:rPr>
              <a:t> </a:t>
            </a:r>
            <a:r>
              <a:rPr lang="ru-RU" sz="8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АСОУ</a:t>
            </a:r>
            <a:endParaRPr lang="ru-RU" sz="8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a:p>
            <a:r>
              <a:rPr lang="ru-RU" sz="8000" b="1" dirty="0" smtClean="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КАФЕДРА  КОМПЛЕКСНОЙ  БЕЗОПАСНОСТИ И ФИЗИЧЕСКОЙ КУЛЬТУРЫ</a:t>
            </a:r>
          </a:p>
          <a:p>
            <a:r>
              <a:rPr lang="ru-RU" sz="7200" b="1" dirty="0" smtClean="0">
                <a:solidFill>
                  <a:srgbClr val="C00000"/>
                </a:solidFill>
                <a:latin typeface="Times New Roman" pitchFamily="18" charset="0"/>
                <a:cs typeface="Times New Roman" pitchFamily="18" charset="0"/>
              </a:rPr>
              <a:t>Хронология случаев стрельбы в российских учебных заведениях за последние пять лет</a:t>
            </a:r>
          </a:p>
          <a:p>
            <a:endParaRPr lang="ru-RU" sz="4200" b="1" dirty="0" smtClean="0">
              <a:solidFill>
                <a:srgbClr val="0000CC"/>
              </a:solidFill>
              <a:effectLst>
                <a:outerShdw blurRad="38100" dist="38100" dir="2700000" algn="tl">
                  <a:srgbClr val="000000">
                    <a:alpha val="43137"/>
                  </a:srgbClr>
                </a:outerShdw>
              </a:effectLst>
              <a:latin typeface="Times New Roman" pitchFamily="18" charset="0"/>
              <a:cs typeface="Times New Roman" pitchFamily="18" charset="0"/>
            </a:endParaRPr>
          </a:p>
          <a:p>
            <a:r>
              <a:rPr lang="ru-RU" sz="28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p>
          <a:p>
            <a:endParaRPr lang="ru-RU" sz="2800" dirty="0">
              <a:solidFill>
                <a:srgbClr val="0000CC"/>
              </a:solidFill>
              <a:latin typeface="Times New Roman" pitchFamily="18" charset="0"/>
              <a:cs typeface="Times New Roman" pitchFamily="18" charset="0"/>
            </a:endParaRPr>
          </a:p>
        </p:txBody>
      </p:sp>
      <p:pic>
        <p:nvPicPr>
          <p:cNvPr id="6" name="Picture 23" descr="http://gerb-flag.ru/pic_subject/Moskovskaja-oblast%27-gerb-derevjannaja-ramka-b.jpg"/>
          <p:cNvPicPr>
            <a:picLocks noChangeAspect="1" noChangeArrowheads="1"/>
          </p:cNvPicPr>
          <p:nvPr/>
        </p:nvPicPr>
        <p:blipFill>
          <a:blip r:embed="rId6" cstate="print"/>
          <a:srcRect/>
          <a:stretch>
            <a:fillRect/>
          </a:stretch>
        </p:blipFill>
        <p:spPr bwMode="auto">
          <a:xfrm>
            <a:off x="11026588" y="0"/>
            <a:ext cx="1165412" cy="1156448"/>
          </a:xfrm>
          <a:prstGeom prst="rect">
            <a:avLst/>
          </a:prstGeom>
          <a:noFill/>
        </p:spPr>
      </p:pic>
      <p:sp>
        <p:nvSpPr>
          <p:cNvPr id="134147" name="Rectangle 3"/>
          <p:cNvSpPr>
            <a:spLocks noChangeArrowheads="1"/>
          </p:cNvSpPr>
          <p:nvPr/>
        </p:nvSpPr>
        <p:spPr bwMode="auto">
          <a:xfrm>
            <a:off x="6131859" y="1062318"/>
            <a:ext cx="5741894" cy="526297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l" defTabSz="914400" rtl="0" eaLnBrk="1" fontAlgn="base" latinLnBrk="0" hangingPunct="1">
              <a:lnSpc>
                <a:spcPct val="100000"/>
              </a:lnSpc>
              <a:spcBef>
                <a:spcPct val="0"/>
              </a:spcBef>
              <a:spcAft>
                <a:spcPct val="0"/>
              </a:spcAft>
              <a:buClrTx/>
              <a:buSzTx/>
              <a:buFontTx/>
              <a:buNone/>
              <a:tabLst/>
            </a:pPr>
            <a:r>
              <a:rPr kumimoji="0" lang="ru-RU" sz="28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12 мая 2017 года в Усинске (Республика Коми) во дворе школы №2 один из учеников 2001 года рождения открыл огонь из пневматического пистолета по другим детям. Травму глаза получила девочка 2003 года рождения. В отношении подростка возбуждено дело по статье 213 УК РФ ("Хулиганство"). </a:t>
            </a:r>
            <a:r>
              <a:rPr kumimoji="0" lang="ru-RU" sz="2800" b="1" i="0" u="none" strike="noStrike" cap="none" normalizeH="0" baseline="0" dirty="0" smtClean="0">
                <a:ln>
                  <a:noFill/>
                </a:ln>
                <a:solidFill>
                  <a:srgbClr val="C00000"/>
                </a:solidFill>
                <a:effectLst/>
                <a:latin typeface="Times New Roman" pitchFamily="18" charset="0"/>
                <a:ea typeface="Times New Roman" pitchFamily="18" charset="0"/>
                <a:cs typeface="Times New Roman" pitchFamily="18" charset="0"/>
              </a:rPr>
              <a:t>Директор школы получила выговор.</a:t>
            </a:r>
            <a:endParaRPr kumimoji="0" lang="ru-RU" sz="2800" b="1" i="0" u="none" strike="noStrike" cap="none" normalizeH="0" baseline="0" dirty="0" smtClean="0">
              <a:ln>
                <a:noFill/>
              </a:ln>
              <a:solidFill>
                <a:srgbClr val="C00000"/>
              </a:solidFill>
              <a:effectLst/>
              <a:latin typeface="Times New Roman" pitchFamily="18" charset="0"/>
              <a:cs typeface="Times New Roman" pitchFamily="18" charset="0"/>
            </a:endParaRPr>
          </a:p>
        </p:txBody>
      </p:sp>
      <p:pic>
        <p:nvPicPr>
          <p:cNvPr id="134148" name="Picture 4" descr="C:\Users\НИКИТИН\Desktop\w1056h594fill.jpg"/>
          <p:cNvPicPr>
            <a:picLocks noChangeAspect="1" noChangeArrowheads="1"/>
          </p:cNvPicPr>
          <p:nvPr/>
        </p:nvPicPr>
        <p:blipFill>
          <a:blip r:embed="rId7" cstate="print"/>
          <a:srcRect/>
          <a:stretch>
            <a:fillRect/>
          </a:stretch>
        </p:blipFill>
        <p:spPr bwMode="auto">
          <a:xfrm>
            <a:off x="215153" y="1223683"/>
            <a:ext cx="5728447" cy="5056093"/>
          </a:xfrm>
          <a:prstGeom prst="rect">
            <a:avLst/>
          </a:prstGeom>
          <a:noFill/>
        </p:spPr>
      </p:pic>
    </p:spTree>
    <p:extLst>
      <p:ext uri="{BB962C8B-B14F-4D97-AF65-F5344CB8AC3E}">
        <p14:creationId xmlns="" xmlns:p14="http://schemas.microsoft.com/office/powerpoint/2010/main" val="248311758"/>
      </p:ext>
    </p:extLst>
  </p:cSld>
  <p:clrMapOvr>
    <a:masterClrMapping/>
  </p:clrMapOvr>
  <p:transition spd="slow">
    <p:wedg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10" name="Object 2"/>
          <p:cNvGraphicFramePr>
            <a:graphicFrameLocks noChangeAspect="1"/>
          </p:cNvGraphicFramePr>
          <p:nvPr/>
        </p:nvGraphicFramePr>
        <p:xfrm>
          <a:off x="1" y="0"/>
          <a:ext cx="12192000" cy="6857999"/>
        </p:xfrm>
        <a:graphic>
          <a:graphicData uri="http://schemas.openxmlformats.org/presentationml/2006/ole">
            <p:oleObj spid="_x0000_s133122" name="Презентация" r:id="rId4" imgW="6094535" imgH="3427323" progId="PowerPoint.Show.12">
              <p:embed/>
            </p:oleObj>
          </a:graphicData>
        </a:graphic>
      </p:graphicFrame>
      <p:sp>
        <p:nvSpPr>
          <p:cNvPr id="4" name="Rectangle 40"/>
          <p:cNvSpPr>
            <a:spLocks noGrp="1" noChangeArrowheads="1"/>
          </p:cNvSpPr>
          <p:nvPr>
            <p:ph type="subTitle" idx="1"/>
          </p:nvPr>
        </p:nvSpPr>
        <p:spPr bwMode="auto">
          <a:xfrm>
            <a:off x="0" y="0"/>
            <a:ext cx="11120718" cy="1102659"/>
          </a:xfrm>
          <a:prstGeom prst="rect">
            <a:avLst/>
          </a:prstGeom>
          <a:blipFill>
            <a:blip r:embed="rId5" cstate="print"/>
            <a:tile tx="0" ty="0" sx="100000" sy="100000" flip="none" algn="tl"/>
          </a:blipFill>
          <a:ln w="9525">
            <a:noFill/>
            <a:miter lim="800000"/>
            <a:headEnd/>
            <a:tailEnd/>
          </a:ln>
        </p:spPr>
        <p:txBody>
          <a:bodyPr wrap="none" anchor="ctr">
            <a:normAutofit fontScale="25000" lnSpcReduction="20000"/>
          </a:bodyPr>
          <a:lstStyle/>
          <a:p>
            <a:r>
              <a:rPr lang="ru-RU" dirty="0" smtClean="0"/>
              <a:t>                            </a:t>
            </a:r>
          </a:p>
          <a:p>
            <a:r>
              <a:rPr lang="ru-RU" sz="7200" b="1" dirty="0" smtClean="0">
                <a:effectLst>
                  <a:outerShdw blurRad="38100" dist="38100" dir="2700000" algn="tl">
                    <a:srgbClr val="000000">
                      <a:alpha val="43137"/>
                    </a:srgbClr>
                  </a:outerShdw>
                </a:effectLst>
              </a:rPr>
              <a:t> </a:t>
            </a:r>
          </a:p>
          <a:p>
            <a:r>
              <a:rPr lang="ru-RU" sz="72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АСОУ</a:t>
            </a:r>
            <a:endParaRPr lang="ru-RU" sz="72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a:p>
            <a:r>
              <a:rPr lang="ru-RU" sz="7200" b="1" dirty="0" smtClean="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КАФЕДРА  КОМПЛЕКСНОЙ  БЕЗОПАСНОСТИ И ФИЗИЧЕСКОЙ КУЛЬТУРЫ</a:t>
            </a:r>
          </a:p>
          <a:p>
            <a:r>
              <a:rPr lang="ru-RU" sz="7200" b="1" dirty="0" smtClean="0">
                <a:solidFill>
                  <a:srgbClr val="C00000"/>
                </a:solidFill>
                <a:latin typeface="Times New Roman" pitchFamily="18" charset="0"/>
                <a:cs typeface="Times New Roman" pitchFamily="18" charset="0"/>
              </a:rPr>
              <a:t>Хронология случаев стрельбы в российских учебных заведениях за последние пять лет</a:t>
            </a:r>
          </a:p>
          <a:p>
            <a:endParaRPr lang="ru-RU" sz="4200" b="1" dirty="0" smtClean="0">
              <a:solidFill>
                <a:srgbClr val="0000CC"/>
              </a:solidFill>
              <a:effectLst>
                <a:outerShdw blurRad="38100" dist="38100" dir="2700000" algn="tl">
                  <a:srgbClr val="000000">
                    <a:alpha val="43137"/>
                  </a:srgbClr>
                </a:outerShdw>
              </a:effectLst>
              <a:latin typeface="Times New Roman" pitchFamily="18" charset="0"/>
              <a:cs typeface="Times New Roman" pitchFamily="18" charset="0"/>
            </a:endParaRPr>
          </a:p>
          <a:p>
            <a:r>
              <a:rPr lang="ru-RU" sz="28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p>
          <a:p>
            <a:endParaRPr lang="ru-RU" sz="2800" dirty="0">
              <a:solidFill>
                <a:srgbClr val="0000CC"/>
              </a:solidFill>
              <a:latin typeface="Times New Roman" pitchFamily="18" charset="0"/>
              <a:cs typeface="Times New Roman" pitchFamily="18" charset="0"/>
            </a:endParaRPr>
          </a:p>
        </p:txBody>
      </p:sp>
      <p:pic>
        <p:nvPicPr>
          <p:cNvPr id="6" name="Picture 23" descr="http://gerb-flag.ru/pic_subject/Moskovskaja-oblast%27-gerb-derevjannaja-ramka-b.jpg"/>
          <p:cNvPicPr>
            <a:picLocks noChangeAspect="1" noChangeArrowheads="1"/>
          </p:cNvPicPr>
          <p:nvPr/>
        </p:nvPicPr>
        <p:blipFill>
          <a:blip r:embed="rId6" cstate="print"/>
          <a:srcRect/>
          <a:stretch>
            <a:fillRect/>
          </a:stretch>
        </p:blipFill>
        <p:spPr bwMode="auto">
          <a:xfrm>
            <a:off x="11026588" y="0"/>
            <a:ext cx="1165412" cy="1156448"/>
          </a:xfrm>
          <a:prstGeom prst="rect">
            <a:avLst/>
          </a:prstGeom>
          <a:noFill/>
        </p:spPr>
      </p:pic>
      <p:sp>
        <p:nvSpPr>
          <p:cNvPr id="133124" name="Rectangle 4"/>
          <p:cNvSpPr>
            <a:spLocks noChangeArrowheads="1"/>
          </p:cNvSpPr>
          <p:nvPr/>
        </p:nvSpPr>
        <p:spPr bwMode="auto">
          <a:xfrm>
            <a:off x="4235823" y="1075765"/>
            <a:ext cx="7956175" cy="575542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l"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5 сентября 2017 года ученик девятого класса школы №1 города Ивантеевка (Московская область) принес в учебное заведение самодельные взрывпакеты, топор и пневматическое оружие. Он выстрелил из оружия в учительницу и ударил ее топором, а пиротехнические средства взорвал. Испугавшись, трое учеников выпрыгнули из окна, получив в результате различные травмы. Нападавший был арестован подоспевшими сотрудниками полиции. Как установила судебная психолого-психиатрическая экспертиза, на момент совершения преступления подросток был вменяемым и осознавал характер своих деяний. Первоначально ему вменялось совершение преступлений, предусмотренных частью 3 статьи 30, частью 2 статьи 105 ("Покушение на убийство двух или более лиц в связи с осуществлением ими служебной деятельности или выполнением общественного долга, совершенное из хулиганских побуждений общественно опасным способом") и частью 3 статьи 213 ("Хулиганство, совершенное с применением взрывчатых веществ или взрывных устройств") УК РФ. Позднее следствие ужесточило обвинение и добавило подростку еще три статьи: часть 2 статьи 167 ("Умышленное уничтожение или повреждение имущества, совершенное из хулиганских побуждений, путем поджога, взрыва или иным общеопасным способом"), часть 1 статьи 222.1 ("Незаконные приобретение, передача, сбыт, хранение, перевозка или ношение взрывчатых веществ или взрывных устройств") и часть 1 статьи 223.1 ("Незаконное изготовление взрывчатых веществ, незаконные изготовление, переделка или ремонт взрывных устройств") УК РФ. 15 февраля 2019 года Ивантеевский городской суд признал подростка виновным и приговорил его к семи годам и трем месяцам воспитательной колонии.</a:t>
            </a:r>
            <a:endParaRPr kumimoji="0" lang="ru-RU" sz="1800" b="1" i="0" u="none" strike="noStrike" cap="none" normalizeH="0" baseline="0" dirty="0" smtClean="0">
              <a:ln>
                <a:noFill/>
              </a:ln>
              <a:solidFill>
                <a:srgbClr val="002060"/>
              </a:solidFill>
              <a:effectLst/>
              <a:latin typeface="Times New Roman" pitchFamily="18" charset="0"/>
              <a:cs typeface="Times New Roman" pitchFamily="18" charset="0"/>
            </a:endParaRPr>
          </a:p>
        </p:txBody>
      </p:sp>
      <p:pic>
        <p:nvPicPr>
          <p:cNvPr id="133125" name="Picture 5" descr="C:\Users\НИКИТИН\Desktop\243583.jpg"/>
          <p:cNvPicPr>
            <a:picLocks noChangeAspect="1" noChangeArrowheads="1"/>
          </p:cNvPicPr>
          <p:nvPr/>
        </p:nvPicPr>
        <p:blipFill>
          <a:blip r:embed="rId7" cstate="print"/>
          <a:srcRect/>
          <a:stretch>
            <a:fillRect/>
          </a:stretch>
        </p:blipFill>
        <p:spPr bwMode="auto">
          <a:xfrm>
            <a:off x="174813" y="1075765"/>
            <a:ext cx="3939988" cy="2501154"/>
          </a:xfrm>
          <a:prstGeom prst="rect">
            <a:avLst/>
          </a:prstGeom>
          <a:noFill/>
        </p:spPr>
      </p:pic>
      <p:pic>
        <p:nvPicPr>
          <p:cNvPr id="133127" name="Picture 7" descr="C:\Users\НИКИТИН\Desktop\original.jpg"/>
          <p:cNvPicPr>
            <a:picLocks noChangeAspect="1" noChangeArrowheads="1"/>
          </p:cNvPicPr>
          <p:nvPr/>
        </p:nvPicPr>
        <p:blipFill>
          <a:blip r:embed="rId8" cstate="print"/>
          <a:srcRect/>
          <a:stretch>
            <a:fillRect/>
          </a:stretch>
        </p:blipFill>
        <p:spPr bwMode="auto">
          <a:xfrm>
            <a:off x="190501" y="3738283"/>
            <a:ext cx="3870512" cy="3014942"/>
          </a:xfrm>
          <a:prstGeom prst="rect">
            <a:avLst/>
          </a:prstGeom>
          <a:noFill/>
        </p:spPr>
      </p:pic>
    </p:spTree>
    <p:extLst>
      <p:ext uri="{BB962C8B-B14F-4D97-AF65-F5344CB8AC3E}">
        <p14:creationId xmlns="" xmlns:p14="http://schemas.microsoft.com/office/powerpoint/2010/main" val="248311758"/>
      </p:ext>
    </p:extLst>
  </p:cSld>
  <p:clrMapOvr>
    <a:masterClrMapping/>
  </p:clrMapOvr>
  <p:transition spd="slow">
    <p:wedg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10" name="Object 2"/>
          <p:cNvGraphicFramePr>
            <a:graphicFrameLocks noChangeAspect="1"/>
          </p:cNvGraphicFramePr>
          <p:nvPr/>
        </p:nvGraphicFramePr>
        <p:xfrm>
          <a:off x="1" y="0"/>
          <a:ext cx="12192000" cy="6857999"/>
        </p:xfrm>
        <a:graphic>
          <a:graphicData uri="http://schemas.openxmlformats.org/presentationml/2006/ole">
            <p:oleObj spid="_x0000_s132098" name="Презентация" r:id="rId4" imgW="6094535" imgH="3427323" progId="PowerPoint.Show.12">
              <p:embed/>
            </p:oleObj>
          </a:graphicData>
        </a:graphic>
      </p:graphicFrame>
      <p:sp>
        <p:nvSpPr>
          <p:cNvPr id="4" name="Rectangle 40"/>
          <p:cNvSpPr>
            <a:spLocks noGrp="1" noChangeArrowheads="1"/>
          </p:cNvSpPr>
          <p:nvPr>
            <p:ph type="subTitle" idx="1"/>
          </p:nvPr>
        </p:nvSpPr>
        <p:spPr bwMode="auto">
          <a:xfrm>
            <a:off x="0" y="0"/>
            <a:ext cx="11120718" cy="1102659"/>
          </a:xfrm>
          <a:prstGeom prst="rect">
            <a:avLst/>
          </a:prstGeom>
          <a:blipFill>
            <a:blip r:embed="rId5" cstate="print"/>
            <a:tile tx="0" ty="0" sx="100000" sy="100000" flip="none" algn="tl"/>
          </a:blipFill>
          <a:ln w="9525">
            <a:noFill/>
            <a:miter lim="800000"/>
            <a:headEnd/>
            <a:tailEnd/>
          </a:ln>
        </p:spPr>
        <p:txBody>
          <a:bodyPr wrap="none" anchor="ctr">
            <a:normAutofit fontScale="25000" lnSpcReduction="20000"/>
          </a:bodyPr>
          <a:lstStyle/>
          <a:p>
            <a:r>
              <a:rPr lang="ru-RU" dirty="0" smtClean="0"/>
              <a:t>                            </a:t>
            </a:r>
          </a:p>
          <a:p>
            <a:r>
              <a:rPr lang="ru-RU" sz="7200" b="1" dirty="0" smtClean="0">
                <a:effectLst>
                  <a:outerShdw blurRad="38100" dist="38100" dir="2700000" algn="tl">
                    <a:srgbClr val="000000">
                      <a:alpha val="43137"/>
                    </a:srgbClr>
                  </a:outerShdw>
                </a:effectLst>
              </a:rPr>
              <a:t> </a:t>
            </a:r>
            <a:endParaRPr lang="ru-RU" sz="7200" b="1" dirty="0" smtClean="0">
              <a:effectLst>
                <a:outerShdw blurRad="38100" dist="38100" dir="2700000" algn="tl">
                  <a:srgbClr val="000000">
                    <a:alpha val="43137"/>
                  </a:srgbClr>
                </a:outerShdw>
              </a:effectLst>
            </a:endParaRPr>
          </a:p>
          <a:p>
            <a:endParaRPr lang="ru-RU" sz="8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a:p>
            <a:r>
              <a:rPr lang="ru-RU" sz="8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АСОУ</a:t>
            </a:r>
            <a:endParaRPr lang="ru-RU" sz="8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a:p>
            <a:r>
              <a:rPr lang="ru-RU" sz="8000" b="1" dirty="0" smtClean="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КАФЕДРА  КОМПЛЕКСНОЙ  БЕЗОПАСНОСТИ И ФИЗИЧЕСКОЙ КУЛЬТУРЫ</a:t>
            </a:r>
          </a:p>
          <a:p>
            <a:r>
              <a:rPr lang="ru-RU" sz="7200" b="1" dirty="0" smtClean="0">
                <a:solidFill>
                  <a:srgbClr val="C00000"/>
                </a:solidFill>
                <a:latin typeface="Times New Roman" pitchFamily="18" charset="0"/>
                <a:cs typeface="Times New Roman" pitchFamily="18" charset="0"/>
              </a:rPr>
              <a:t>Хронология случаев стрельбы в российских учебных заведениях за последние пять лет</a:t>
            </a:r>
          </a:p>
          <a:p>
            <a:endParaRPr lang="ru-RU" sz="4200" b="1" dirty="0" smtClean="0">
              <a:solidFill>
                <a:srgbClr val="0000CC"/>
              </a:solidFill>
              <a:effectLst>
                <a:outerShdw blurRad="38100" dist="38100" dir="2700000" algn="tl">
                  <a:srgbClr val="000000">
                    <a:alpha val="43137"/>
                  </a:srgbClr>
                </a:outerShdw>
              </a:effectLst>
              <a:latin typeface="Times New Roman" pitchFamily="18" charset="0"/>
              <a:cs typeface="Times New Roman" pitchFamily="18" charset="0"/>
            </a:endParaRPr>
          </a:p>
          <a:p>
            <a:r>
              <a:rPr lang="ru-RU" sz="28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p>
          <a:p>
            <a:endParaRPr lang="ru-RU" sz="2800" dirty="0">
              <a:solidFill>
                <a:srgbClr val="0000CC"/>
              </a:solidFill>
              <a:latin typeface="Times New Roman" pitchFamily="18" charset="0"/>
              <a:cs typeface="Times New Roman" pitchFamily="18" charset="0"/>
            </a:endParaRPr>
          </a:p>
        </p:txBody>
      </p:sp>
      <p:pic>
        <p:nvPicPr>
          <p:cNvPr id="6" name="Picture 23" descr="http://gerb-flag.ru/pic_subject/Moskovskaja-oblast%27-gerb-derevjannaja-ramka-b.jpg"/>
          <p:cNvPicPr>
            <a:picLocks noChangeAspect="1" noChangeArrowheads="1"/>
          </p:cNvPicPr>
          <p:nvPr/>
        </p:nvPicPr>
        <p:blipFill>
          <a:blip r:embed="rId6" cstate="print"/>
          <a:srcRect/>
          <a:stretch>
            <a:fillRect/>
          </a:stretch>
        </p:blipFill>
        <p:spPr bwMode="auto">
          <a:xfrm>
            <a:off x="11026588" y="0"/>
            <a:ext cx="1165412" cy="1156448"/>
          </a:xfrm>
          <a:prstGeom prst="rect">
            <a:avLst/>
          </a:prstGeom>
          <a:noFill/>
        </p:spPr>
      </p:pic>
      <p:sp>
        <p:nvSpPr>
          <p:cNvPr id="132099" name="Rectangle 3"/>
          <p:cNvSpPr>
            <a:spLocks noChangeArrowheads="1"/>
          </p:cNvSpPr>
          <p:nvPr/>
        </p:nvSpPr>
        <p:spPr bwMode="auto">
          <a:xfrm>
            <a:off x="6306671" y="1129553"/>
            <a:ext cx="5688106" cy="569386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l" defTabSz="914400" rtl="0" eaLnBrk="1" fontAlgn="base" latinLnBrk="0" hangingPunct="1">
              <a:lnSpc>
                <a:spcPct val="100000"/>
              </a:lnSpc>
              <a:spcBef>
                <a:spcPct val="0"/>
              </a:spcBef>
              <a:spcAft>
                <a:spcPct val="0"/>
              </a:spcAft>
              <a:buClrTx/>
              <a:buSzTx/>
              <a:buFontTx/>
              <a:buNone/>
              <a:tabLst/>
            </a:pPr>
            <a:r>
              <a:rPr kumimoji="0" lang="ru-RU" sz="28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19 октября 2017 года в Сыктывкаре (Республика Коми) 13-летний подросток пронес на занятия в школу №12 пневматический пистолет. Во время игры с оружием произошел непроизвольный выстрел, в результате чего другой ученик 2004 года рождения был ранен в область века и скулы. О результатах проведенной следственной проверки СМИ не сообщали.</a:t>
            </a:r>
            <a:endParaRPr kumimoji="0" lang="ru-RU" sz="2800" b="1" i="0" u="none" strike="noStrike" cap="none" normalizeH="0" baseline="0" dirty="0" smtClean="0">
              <a:ln>
                <a:noFill/>
              </a:ln>
              <a:solidFill>
                <a:srgbClr val="002060"/>
              </a:solidFill>
              <a:effectLst/>
              <a:latin typeface="Times New Roman" pitchFamily="18" charset="0"/>
              <a:cs typeface="Times New Roman" pitchFamily="18" charset="0"/>
            </a:endParaRPr>
          </a:p>
        </p:txBody>
      </p:sp>
      <p:pic>
        <p:nvPicPr>
          <p:cNvPr id="132100" name="Picture 4" descr="C:\Users\НИКИТИН\Desktop\1022133455_0 309 3076 2048_1400x0_80_0_0_497a26e5644cfd1989cce7624b9977c8.jpg"/>
          <p:cNvPicPr>
            <a:picLocks noChangeAspect="1" noChangeArrowheads="1"/>
          </p:cNvPicPr>
          <p:nvPr/>
        </p:nvPicPr>
        <p:blipFill>
          <a:blip r:embed="rId7" cstate="print"/>
          <a:srcRect/>
          <a:stretch>
            <a:fillRect/>
          </a:stretch>
        </p:blipFill>
        <p:spPr bwMode="auto">
          <a:xfrm>
            <a:off x="268941" y="1075765"/>
            <a:ext cx="5916705" cy="5593975"/>
          </a:xfrm>
          <a:prstGeom prst="rect">
            <a:avLst/>
          </a:prstGeom>
          <a:noFill/>
        </p:spPr>
      </p:pic>
    </p:spTree>
    <p:extLst>
      <p:ext uri="{BB962C8B-B14F-4D97-AF65-F5344CB8AC3E}">
        <p14:creationId xmlns="" xmlns:p14="http://schemas.microsoft.com/office/powerpoint/2010/main" val="248311758"/>
      </p:ext>
    </p:extLst>
  </p:cSld>
  <p:clrMapOvr>
    <a:masterClrMapping/>
  </p:clrMapOvr>
  <p:transition spd="slow">
    <p:wedg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10" name="Object 2"/>
          <p:cNvGraphicFramePr>
            <a:graphicFrameLocks noChangeAspect="1"/>
          </p:cNvGraphicFramePr>
          <p:nvPr/>
        </p:nvGraphicFramePr>
        <p:xfrm>
          <a:off x="1" y="0"/>
          <a:ext cx="12192000" cy="6857999"/>
        </p:xfrm>
        <a:graphic>
          <a:graphicData uri="http://schemas.openxmlformats.org/presentationml/2006/ole">
            <p:oleObj spid="_x0000_s131074" name="Презентация" r:id="rId4" imgW="6094535" imgH="3427323" progId="PowerPoint.Show.12">
              <p:embed/>
            </p:oleObj>
          </a:graphicData>
        </a:graphic>
      </p:graphicFrame>
      <p:sp>
        <p:nvSpPr>
          <p:cNvPr id="4" name="Rectangle 40"/>
          <p:cNvSpPr>
            <a:spLocks noGrp="1" noChangeArrowheads="1"/>
          </p:cNvSpPr>
          <p:nvPr>
            <p:ph type="subTitle" idx="1"/>
          </p:nvPr>
        </p:nvSpPr>
        <p:spPr bwMode="auto">
          <a:xfrm>
            <a:off x="0" y="0"/>
            <a:ext cx="11120718" cy="1102659"/>
          </a:xfrm>
          <a:prstGeom prst="rect">
            <a:avLst/>
          </a:prstGeom>
          <a:blipFill>
            <a:blip r:embed="rId5" cstate="print"/>
            <a:tile tx="0" ty="0" sx="100000" sy="100000" flip="none" algn="tl"/>
          </a:blipFill>
          <a:ln w="9525">
            <a:noFill/>
            <a:miter lim="800000"/>
            <a:headEnd/>
            <a:tailEnd/>
          </a:ln>
        </p:spPr>
        <p:txBody>
          <a:bodyPr wrap="none" anchor="ctr">
            <a:normAutofit fontScale="25000" lnSpcReduction="20000"/>
          </a:bodyPr>
          <a:lstStyle/>
          <a:p>
            <a:r>
              <a:rPr lang="ru-RU" dirty="0" smtClean="0"/>
              <a:t>                            </a:t>
            </a:r>
          </a:p>
          <a:p>
            <a:r>
              <a:rPr lang="ru-RU" sz="4200" b="1" dirty="0" smtClean="0">
                <a:effectLst>
                  <a:outerShdw blurRad="38100" dist="38100" dir="2700000" algn="tl">
                    <a:srgbClr val="000000">
                      <a:alpha val="43137"/>
                    </a:srgbClr>
                  </a:outerShdw>
                </a:effectLst>
              </a:rPr>
              <a:t> </a:t>
            </a:r>
          </a:p>
          <a:p>
            <a:endParaRPr lang="ru-RU" sz="4200" b="1" dirty="0" smtClean="0">
              <a:solidFill>
                <a:srgbClr val="0000CC"/>
              </a:solidFill>
              <a:effectLst>
                <a:outerShdw blurRad="38100" dist="38100" dir="2700000" algn="tl">
                  <a:srgbClr val="000000">
                    <a:alpha val="43137"/>
                  </a:srgbClr>
                </a:outerShdw>
              </a:effectLst>
              <a:latin typeface="Times New Roman" pitchFamily="18" charset="0"/>
              <a:cs typeface="Times New Roman" pitchFamily="18" charset="0"/>
            </a:endParaRPr>
          </a:p>
          <a:p>
            <a:r>
              <a:rPr lang="ru-RU" sz="8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АСОУ</a:t>
            </a:r>
            <a:endParaRPr lang="ru-RU" sz="8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a:p>
            <a:r>
              <a:rPr lang="ru-RU" sz="8000" b="1" dirty="0" smtClean="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КАФЕДРА  КОМПЛЕКСНОЙ  БЕЗОПАСНОСТИ И ФИЗИЧЕСКОЙ КУЛЬТУРЫ</a:t>
            </a:r>
          </a:p>
          <a:p>
            <a:r>
              <a:rPr lang="ru-RU" sz="7200" b="1" dirty="0" smtClean="0">
                <a:solidFill>
                  <a:srgbClr val="C00000"/>
                </a:solidFill>
                <a:latin typeface="Times New Roman" pitchFamily="18" charset="0"/>
                <a:cs typeface="Times New Roman" pitchFamily="18" charset="0"/>
              </a:rPr>
              <a:t>Хронология случаев стрельбы в российских учебных заведениях за последние пять лет</a:t>
            </a:r>
          </a:p>
          <a:p>
            <a:endParaRPr lang="ru-RU" sz="4200" b="1" dirty="0" smtClean="0">
              <a:solidFill>
                <a:srgbClr val="0000CC"/>
              </a:solidFill>
              <a:effectLst>
                <a:outerShdw blurRad="38100" dist="38100" dir="2700000" algn="tl">
                  <a:srgbClr val="000000">
                    <a:alpha val="43137"/>
                  </a:srgbClr>
                </a:outerShdw>
              </a:effectLst>
              <a:latin typeface="Times New Roman" pitchFamily="18" charset="0"/>
              <a:cs typeface="Times New Roman" pitchFamily="18" charset="0"/>
            </a:endParaRPr>
          </a:p>
          <a:p>
            <a:r>
              <a:rPr lang="ru-RU" sz="28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p>
          <a:p>
            <a:endParaRPr lang="ru-RU" sz="2800" dirty="0">
              <a:solidFill>
                <a:srgbClr val="0000CC"/>
              </a:solidFill>
              <a:latin typeface="Times New Roman" pitchFamily="18" charset="0"/>
              <a:cs typeface="Times New Roman" pitchFamily="18" charset="0"/>
            </a:endParaRPr>
          </a:p>
        </p:txBody>
      </p:sp>
      <p:pic>
        <p:nvPicPr>
          <p:cNvPr id="6" name="Picture 23" descr="http://gerb-flag.ru/pic_subject/Moskovskaja-oblast%27-gerb-derevjannaja-ramka-b.jpg"/>
          <p:cNvPicPr>
            <a:picLocks noChangeAspect="1" noChangeArrowheads="1"/>
          </p:cNvPicPr>
          <p:nvPr/>
        </p:nvPicPr>
        <p:blipFill>
          <a:blip r:embed="rId6" cstate="print"/>
          <a:srcRect/>
          <a:stretch>
            <a:fillRect/>
          </a:stretch>
        </p:blipFill>
        <p:spPr bwMode="auto">
          <a:xfrm>
            <a:off x="11026588" y="0"/>
            <a:ext cx="1165412" cy="1156448"/>
          </a:xfrm>
          <a:prstGeom prst="rect">
            <a:avLst/>
          </a:prstGeom>
          <a:noFill/>
        </p:spPr>
      </p:pic>
      <p:sp>
        <p:nvSpPr>
          <p:cNvPr id="131075" name="Rectangle 3"/>
          <p:cNvSpPr>
            <a:spLocks noChangeArrowheads="1"/>
          </p:cNvSpPr>
          <p:nvPr/>
        </p:nvSpPr>
        <p:spPr bwMode="auto">
          <a:xfrm>
            <a:off x="7113494" y="1156446"/>
            <a:ext cx="4881282" cy="526297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l" defTabSz="914400" rtl="0" eaLnBrk="1" fontAlgn="base" latinLnBrk="0" hangingPunct="1">
              <a:lnSpc>
                <a:spcPct val="100000"/>
              </a:lnSpc>
              <a:spcBef>
                <a:spcPct val="0"/>
              </a:spcBef>
              <a:spcAft>
                <a:spcPct val="0"/>
              </a:spcAft>
              <a:buClrTx/>
              <a:buSzTx/>
              <a:buFontTx/>
              <a:buNone/>
              <a:tabLst/>
            </a:pPr>
            <a:r>
              <a:rPr kumimoji="0" lang="ru-RU" sz="24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22 декабря 2017 года в Комсомольске-на-Амуре (Хабаровский край) ученик девятого класса устроил стрельбу на территории школы. По данным краевого УМВД, подросток вышел на крыльцо учебного заведения и выстрелил по газонам из пистолета, внешне схожего с пневматическим. Несколько пуль рикошетом попали в троих семиклассников, один из потерпевших получил гематомы.</a:t>
            </a:r>
            <a:endParaRPr kumimoji="0" lang="ru-RU" sz="2400" b="1" i="0" u="none" strike="noStrike" cap="none" normalizeH="0" baseline="0" dirty="0" smtClean="0">
              <a:ln>
                <a:noFill/>
              </a:ln>
              <a:solidFill>
                <a:srgbClr val="002060"/>
              </a:solidFill>
              <a:effectLst/>
              <a:latin typeface="Times New Roman" pitchFamily="18" charset="0"/>
              <a:cs typeface="Times New Roman" pitchFamily="18" charset="0"/>
            </a:endParaRPr>
          </a:p>
        </p:txBody>
      </p:sp>
      <p:pic>
        <p:nvPicPr>
          <p:cNvPr id="131076" name="Picture 4" descr="C:\Users\НИКИТИН\Desktop\1513928413_ui-56436086128358.36422907.jpeg"/>
          <p:cNvPicPr>
            <a:picLocks noChangeAspect="1" noChangeArrowheads="1"/>
          </p:cNvPicPr>
          <p:nvPr/>
        </p:nvPicPr>
        <p:blipFill>
          <a:blip r:embed="rId7" cstate="print"/>
          <a:srcRect/>
          <a:stretch>
            <a:fillRect/>
          </a:stretch>
        </p:blipFill>
        <p:spPr bwMode="auto">
          <a:xfrm>
            <a:off x="336176" y="1206873"/>
            <a:ext cx="6683188" cy="5489761"/>
          </a:xfrm>
          <a:prstGeom prst="rect">
            <a:avLst/>
          </a:prstGeom>
          <a:noFill/>
        </p:spPr>
      </p:pic>
    </p:spTree>
    <p:extLst>
      <p:ext uri="{BB962C8B-B14F-4D97-AF65-F5344CB8AC3E}">
        <p14:creationId xmlns="" xmlns:p14="http://schemas.microsoft.com/office/powerpoint/2010/main" val="248311758"/>
      </p:ext>
    </p:extLst>
  </p:cSld>
  <p:clrMapOvr>
    <a:masterClrMapping/>
  </p:clrMapOvr>
  <p:transition spd="slow">
    <p:wedg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10" name="Object 2"/>
          <p:cNvGraphicFramePr>
            <a:graphicFrameLocks noChangeAspect="1"/>
          </p:cNvGraphicFramePr>
          <p:nvPr/>
        </p:nvGraphicFramePr>
        <p:xfrm>
          <a:off x="1" y="0"/>
          <a:ext cx="12192000" cy="6857999"/>
        </p:xfrm>
        <a:graphic>
          <a:graphicData uri="http://schemas.openxmlformats.org/presentationml/2006/ole">
            <p:oleObj spid="_x0000_s130050" name="Презентация" r:id="rId4" imgW="6094535" imgH="3427323" progId="PowerPoint.Show.12">
              <p:embed/>
            </p:oleObj>
          </a:graphicData>
        </a:graphic>
      </p:graphicFrame>
      <p:sp>
        <p:nvSpPr>
          <p:cNvPr id="4" name="Rectangle 40"/>
          <p:cNvSpPr>
            <a:spLocks noGrp="1" noChangeArrowheads="1"/>
          </p:cNvSpPr>
          <p:nvPr>
            <p:ph type="subTitle" idx="1"/>
          </p:nvPr>
        </p:nvSpPr>
        <p:spPr bwMode="auto">
          <a:xfrm>
            <a:off x="0" y="0"/>
            <a:ext cx="11120718" cy="1102659"/>
          </a:xfrm>
          <a:prstGeom prst="rect">
            <a:avLst/>
          </a:prstGeom>
          <a:blipFill>
            <a:blip r:embed="rId5" cstate="print"/>
            <a:tile tx="0" ty="0" sx="100000" sy="100000" flip="none" algn="tl"/>
          </a:blipFill>
          <a:ln w="9525">
            <a:noFill/>
            <a:miter lim="800000"/>
            <a:headEnd/>
            <a:tailEnd/>
          </a:ln>
        </p:spPr>
        <p:txBody>
          <a:bodyPr wrap="none" anchor="ctr">
            <a:normAutofit fontScale="25000" lnSpcReduction="20000"/>
          </a:bodyPr>
          <a:lstStyle/>
          <a:p>
            <a:r>
              <a:rPr lang="ru-RU" dirty="0" smtClean="0"/>
              <a:t>                            </a:t>
            </a:r>
          </a:p>
          <a:p>
            <a:r>
              <a:rPr lang="ru-RU" sz="7200" b="1" dirty="0" smtClean="0">
                <a:effectLst>
                  <a:outerShdw blurRad="38100" dist="38100" dir="2700000" algn="tl">
                    <a:srgbClr val="000000">
                      <a:alpha val="43137"/>
                    </a:srgbClr>
                  </a:outerShdw>
                </a:effectLst>
              </a:rPr>
              <a:t> </a:t>
            </a:r>
          </a:p>
          <a:p>
            <a:endParaRPr lang="ru-RU" sz="7200" b="1" dirty="0" smtClean="0">
              <a:solidFill>
                <a:srgbClr val="0000CC"/>
              </a:solidFill>
              <a:effectLst>
                <a:outerShdw blurRad="38100" dist="38100" dir="2700000" algn="tl">
                  <a:srgbClr val="000000">
                    <a:alpha val="43137"/>
                  </a:srgbClr>
                </a:outerShdw>
              </a:effectLst>
              <a:latin typeface="Times New Roman" pitchFamily="18" charset="0"/>
              <a:cs typeface="Times New Roman" pitchFamily="18" charset="0"/>
            </a:endParaRPr>
          </a:p>
          <a:p>
            <a:r>
              <a:rPr lang="ru-RU" sz="8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АСОУ</a:t>
            </a:r>
            <a:endParaRPr lang="ru-RU" sz="8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a:p>
            <a:r>
              <a:rPr lang="ru-RU" sz="8000" b="1" dirty="0" smtClean="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КАФЕДРА  КОМПЛЕКСНОЙ  БЕЗОПАСНОСТИ И ФИЗИЧЕСКОЙ КУЛЬТУРЫ</a:t>
            </a:r>
          </a:p>
          <a:p>
            <a:r>
              <a:rPr lang="ru-RU" sz="7200" b="1" dirty="0" smtClean="0">
                <a:solidFill>
                  <a:srgbClr val="C00000"/>
                </a:solidFill>
                <a:latin typeface="Times New Roman" pitchFamily="18" charset="0"/>
                <a:cs typeface="Times New Roman" pitchFamily="18" charset="0"/>
              </a:rPr>
              <a:t>Хронология случаев стрельбы в российских учебных заведениях за последние пять лет</a:t>
            </a:r>
          </a:p>
          <a:p>
            <a:endParaRPr lang="ru-RU" sz="4200" b="1" dirty="0" smtClean="0">
              <a:solidFill>
                <a:srgbClr val="0000CC"/>
              </a:solidFill>
              <a:effectLst>
                <a:outerShdw blurRad="38100" dist="38100" dir="2700000" algn="tl">
                  <a:srgbClr val="000000">
                    <a:alpha val="43137"/>
                  </a:srgbClr>
                </a:outerShdw>
              </a:effectLst>
              <a:latin typeface="Times New Roman" pitchFamily="18" charset="0"/>
              <a:cs typeface="Times New Roman" pitchFamily="18" charset="0"/>
            </a:endParaRPr>
          </a:p>
          <a:p>
            <a:r>
              <a:rPr lang="ru-RU" sz="28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p>
          <a:p>
            <a:endParaRPr lang="ru-RU" sz="2800" dirty="0">
              <a:solidFill>
                <a:srgbClr val="0000CC"/>
              </a:solidFill>
              <a:latin typeface="Times New Roman" pitchFamily="18" charset="0"/>
              <a:cs typeface="Times New Roman" pitchFamily="18" charset="0"/>
            </a:endParaRPr>
          </a:p>
        </p:txBody>
      </p:sp>
      <p:pic>
        <p:nvPicPr>
          <p:cNvPr id="6" name="Picture 23" descr="http://gerb-flag.ru/pic_subject/Moskovskaja-oblast%27-gerb-derevjannaja-ramka-b.jpg"/>
          <p:cNvPicPr>
            <a:picLocks noChangeAspect="1" noChangeArrowheads="1"/>
          </p:cNvPicPr>
          <p:nvPr/>
        </p:nvPicPr>
        <p:blipFill>
          <a:blip r:embed="rId6" cstate="print"/>
          <a:srcRect/>
          <a:stretch>
            <a:fillRect/>
          </a:stretch>
        </p:blipFill>
        <p:spPr bwMode="auto">
          <a:xfrm>
            <a:off x="11026588" y="0"/>
            <a:ext cx="1165412" cy="1156448"/>
          </a:xfrm>
          <a:prstGeom prst="rect">
            <a:avLst/>
          </a:prstGeom>
          <a:noFill/>
        </p:spPr>
      </p:pic>
      <p:sp>
        <p:nvSpPr>
          <p:cNvPr id="130051" name="Rectangle 3"/>
          <p:cNvSpPr>
            <a:spLocks noChangeArrowheads="1"/>
          </p:cNvSpPr>
          <p:nvPr/>
        </p:nvSpPr>
        <p:spPr bwMode="auto">
          <a:xfrm>
            <a:off x="4881282" y="1210234"/>
            <a:ext cx="7113494" cy="48320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l" defTabSz="914400" rtl="0" eaLnBrk="1" fontAlgn="base" latinLnBrk="0" hangingPunct="1">
              <a:lnSpc>
                <a:spcPct val="100000"/>
              </a:lnSpc>
              <a:spcBef>
                <a:spcPct val="0"/>
              </a:spcBef>
              <a:spcAft>
                <a:spcPct val="0"/>
              </a:spcAft>
              <a:buClrTx/>
              <a:buSzTx/>
              <a:buFontTx/>
              <a:buNone/>
              <a:tabLst/>
            </a:pPr>
            <a:r>
              <a:rPr kumimoji="0" lang="ru-RU" sz="28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18 января 2018 года в гимназии №1 им. К. Д. Ушинского в Симферополе (Республика Крым) ученик седьмого класса ранил пятиклассника в ногу из пневматического пистолета. Стрельба произошла в туалете перед уроком физкультуры. После оказания медицинской помощи пострадавший был отпущен домой. Проводились служебная и следственная проверки инцидента, об их результатах СМИ не сообщали.</a:t>
            </a:r>
            <a:endParaRPr kumimoji="0" lang="ru-RU" sz="2800" b="1" i="0" u="none" strike="noStrike" cap="none" normalizeH="0" baseline="0" dirty="0" smtClean="0">
              <a:ln>
                <a:noFill/>
              </a:ln>
              <a:solidFill>
                <a:srgbClr val="002060"/>
              </a:solidFill>
              <a:effectLst/>
              <a:latin typeface="Times New Roman" pitchFamily="18" charset="0"/>
              <a:cs typeface="Times New Roman" pitchFamily="18" charset="0"/>
            </a:endParaRPr>
          </a:p>
        </p:txBody>
      </p:sp>
      <p:pic>
        <p:nvPicPr>
          <p:cNvPr id="130052" name="Picture 4" descr="C:\Users\НИКИТИН\Desktop\1dd4b3ceaec7001068592caae263c0a7.jpg"/>
          <p:cNvPicPr>
            <a:picLocks noChangeAspect="1" noChangeArrowheads="1"/>
          </p:cNvPicPr>
          <p:nvPr/>
        </p:nvPicPr>
        <p:blipFill>
          <a:blip r:embed="rId7" cstate="print"/>
          <a:srcRect/>
          <a:stretch>
            <a:fillRect/>
          </a:stretch>
        </p:blipFill>
        <p:spPr bwMode="auto">
          <a:xfrm>
            <a:off x="201707" y="1506070"/>
            <a:ext cx="4585446" cy="4554912"/>
          </a:xfrm>
          <a:prstGeom prst="rect">
            <a:avLst/>
          </a:prstGeom>
          <a:noFill/>
        </p:spPr>
      </p:pic>
    </p:spTree>
    <p:extLst>
      <p:ext uri="{BB962C8B-B14F-4D97-AF65-F5344CB8AC3E}">
        <p14:creationId xmlns="" xmlns:p14="http://schemas.microsoft.com/office/powerpoint/2010/main" val="248311758"/>
      </p:ext>
    </p:extLst>
  </p:cSld>
  <p:clrMapOvr>
    <a:masterClrMapping/>
  </p:clrMapOvr>
  <p:transition spd="slow">
    <p:wedg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10" name="Object 2"/>
          <p:cNvGraphicFramePr>
            <a:graphicFrameLocks noChangeAspect="1"/>
          </p:cNvGraphicFramePr>
          <p:nvPr/>
        </p:nvGraphicFramePr>
        <p:xfrm>
          <a:off x="1" y="0"/>
          <a:ext cx="12192000" cy="6857999"/>
        </p:xfrm>
        <a:graphic>
          <a:graphicData uri="http://schemas.openxmlformats.org/presentationml/2006/ole">
            <p:oleObj spid="_x0000_s129026" name="Презентация" r:id="rId4" imgW="6094535" imgH="3427323" progId="PowerPoint.Show.12">
              <p:embed/>
            </p:oleObj>
          </a:graphicData>
        </a:graphic>
      </p:graphicFrame>
      <p:sp>
        <p:nvSpPr>
          <p:cNvPr id="4" name="Rectangle 40"/>
          <p:cNvSpPr>
            <a:spLocks noGrp="1" noChangeArrowheads="1"/>
          </p:cNvSpPr>
          <p:nvPr>
            <p:ph type="subTitle" idx="1"/>
          </p:nvPr>
        </p:nvSpPr>
        <p:spPr bwMode="auto">
          <a:xfrm>
            <a:off x="0" y="0"/>
            <a:ext cx="11120718" cy="1102659"/>
          </a:xfrm>
          <a:prstGeom prst="rect">
            <a:avLst/>
          </a:prstGeom>
          <a:blipFill>
            <a:blip r:embed="rId5" cstate="print"/>
            <a:tile tx="0" ty="0" sx="100000" sy="100000" flip="none" algn="tl"/>
          </a:blipFill>
          <a:ln w="9525">
            <a:noFill/>
            <a:miter lim="800000"/>
            <a:headEnd/>
            <a:tailEnd/>
          </a:ln>
        </p:spPr>
        <p:txBody>
          <a:bodyPr wrap="none" anchor="ctr">
            <a:normAutofit fontScale="25000" lnSpcReduction="20000"/>
          </a:bodyPr>
          <a:lstStyle/>
          <a:p>
            <a:r>
              <a:rPr lang="ru-RU" dirty="0" smtClean="0"/>
              <a:t>                            </a:t>
            </a:r>
          </a:p>
          <a:p>
            <a:r>
              <a:rPr lang="ru-RU" sz="7200" b="1" dirty="0" smtClean="0">
                <a:effectLst>
                  <a:outerShdw blurRad="38100" dist="38100" dir="2700000" algn="tl">
                    <a:srgbClr val="000000">
                      <a:alpha val="43137"/>
                    </a:srgbClr>
                  </a:outerShdw>
                </a:effectLst>
              </a:rPr>
              <a:t> </a:t>
            </a:r>
          </a:p>
          <a:p>
            <a:endParaRPr lang="ru-RU" sz="7200" b="1" dirty="0" smtClean="0">
              <a:solidFill>
                <a:srgbClr val="0000CC"/>
              </a:solidFill>
              <a:effectLst>
                <a:outerShdw blurRad="38100" dist="38100" dir="2700000" algn="tl">
                  <a:srgbClr val="000000">
                    <a:alpha val="43137"/>
                  </a:srgbClr>
                </a:outerShdw>
              </a:effectLst>
              <a:latin typeface="Times New Roman" pitchFamily="18" charset="0"/>
              <a:cs typeface="Times New Roman" pitchFamily="18" charset="0"/>
            </a:endParaRPr>
          </a:p>
          <a:p>
            <a:r>
              <a:rPr lang="ru-RU" sz="8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АСОУ</a:t>
            </a:r>
            <a:endParaRPr lang="ru-RU" sz="8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a:p>
            <a:r>
              <a:rPr lang="ru-RU" sz="8000" b="1" dirty="0" smtClean="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КАФЕДРА  КОМПЛЕКСНОЙ  БЕЗОПАСНОСТИ И ФИЗИЧЕСКОЙ КУЛЬТУРЫ</a:t>
            </a:r>
          </a:p>
          <a:p>
            <a:r>
              <a:rPr lang="ru-RU" sz="7200" b="1" dirty="0" smtClean="0">
                <a:solidFill>
                  <a:srgbClr val="C00000"/>
                </a:solidFill>
                <a:latin typeface="Times New Roman" pitchFamily="18" charset="0"/>
                <a:cs typeface="Times New Roman" pitchFamily="18" charset="0"/>
              </a:rPr>
              <a:t>Хронология случаев стрельбы в российских учебных заведениях за последние пять лет</a:t>
            </a:r>
          </a:p>
          <a:p>
            <a:endParaRPr lang="ru-RU" sz="4200" b="1" dirty="0" smtClean="0">
              <a:solidFill>
                <a:srgbClr val="0000CC"/>
              </a:solidFill>
              <a:effectLst>
                <a:outerShdw blurRad="38100" dist="38100" dir="2700000" algn="tl">
                  <a:srgbClr val="000000">
                    <a:alpha val="43137"/>
                  </a:srgbClr>
                </a:outerShdw>
              </a:effectLst>
              <a:latin typeface="Times New Roman" pitchFamily="18" charset="0"/>
              <a:cs typeface="Times New Roman" pitchFamily="18" charset="0"/>
            </a:endParaRPr>
          </a:p>
          <a:p>
            <a:r>
              <a:rPr lang="ru-RU" sz="28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p>
          <a:p>
            <a:endParaRPr lang="ru-RU" sz="2800" dirty="0">
              <a:solidFill>
                <a:srgbClr val="0000CC"/>
              </a:solidFill>
              <a:latin typeface="Times New Roman" pitchFamily="18" charset="0"/>
              <a:cs typeface="Times New Roman" pitchFamily="18" charset="0"/>
            </a:endParaRPr>
          </a:p>
        </p:txBody>
      </p:sp>
      <p:pic>
        <p:nvPicPr>
          <p:cNvPr id="6" name="Picture 23" descr="http://gerb-flag.ru/pic_subject/Moskovskaja-oblast%27-gerb-derevjannaja-ramka-b.jpg"/>
          <p:cNvPicPr>
            <a:picLocks noChangeAspect="1" noChangeArrowheads="1"/>
          </p:cNvPicPr>
          <p:nvPr/>
        </p:nvPicPr>
        <p:blipFill>
          <a:blip r:embed="rId6" cstate="print"/>
          <a:srcRect/>
          <a:stretch>
            <a:fillRect/>
          </a:stretch>
        </p:blipFill>
        <p:spPr bwMode="auto">
          <a:xfrm>
            <a:off x="11026588" y="0"/>
            <a:ext cx="1165412" cy="1156448"/>
          </a:xfrm>
          <a:prstGeom prst="rect">
            <a:avLst/>
          </a:prstGeom>
          <a:noFill/>
        </p:spPr>
      </p:pic>
      <p:sp>
        <p:nvSpPr>
          <p:cNvPr id="129027" name="Rectangle 3"/>
          <p:cNvSpPr>
            <a:spLocks noChangeArrowheads="1"/>
          </p:cNvSpPr>
          <p:nvPr/>
        </p:nvSpPr>
        <p:spPr bwMode="auto">
          <a:xfrm>
            <a:off x="5311588" y="1169894"/>
            <a:ext cx="6629400" cy="569386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l" defTabSz="914400" rtl="0" eaLnBrk="1" fontAlgn="base" latinLnBrk="0" hangingPunct="1">
              <a:lnSpc>
                <a:spcPct val="100000"/>
              </a:lnSpc>
              <a:spcBef>
                <a:spcPct val="0"/>
              </a:spcBef>
              <a:spcAft>
                <a:spcPct val="0"/>
              </a:spcAft>
              <a:buClrTx/>
              <a:buSzTx/>
              <a:buFontTx/>
              <a:buNone/>
              <a:tabLst/>
            </a:pPr>
            <a:r>
              <a:rPr kumimoji="0" lang="ru-RU" sz="28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21 марта 2018 года в школе №15 города Шадринска (Курганская область) на уроке, когда учитель вышел из класса в медицинский кабинет, 13-летняя ученица произвела несколько выстрелов из пневматического пистолета, который принадлежал ее отцу. В результате синяки и ссадины получили семь учащихся 7-го класса. Штатный режим работы учебного заведения не прерывался. Госпитализация пострадавшим не потребовалась.</a:t>
            </a:r>
            <a:endParaRPr kumimoji="0" lang="ru-RU" sz="2800" b="1" i="0" u="none" strike="noStrike" cap="none" normalizeH="0" baseline="0" dirty="0" smtClean="0">
              <a:ln>
                <a:noFill/>
              </a:ln>
              <a:solidFill>
                <a:srgbClr val="002060"/>
              </a:solidFill>
              <a:effectLst/>
              <a:latin typeface="Times New Roman" pitchFamily="18" charset="0"/>
              <a:cs typeface="Times New Roman" pitchFamily="18" charset="0"/>
            </a:endParaRPr>
          </a:p>
        </p:txBody>
      </p:sp>
      <p:pic>
        <p:nvPicPr>
          <p:cNvPr id="129028" name="Picture 4" descr="C:\Users\НИКИТИН\Desktop\jgCAnizSzlc.jpg"/>
          <p:cNvPicPr>
            <a:picLocks noChangeAspect="1" noChangeArrowheads="1"/>
          </p:cNvPicPr>
          <p:nvPr/>
        </p:nvPicPr>
        <p:blipFill>
          <a:blip r:embed="rId7" cstate="print"/>
          <a:srcRect/>
          <a:stretch>
            <a:fillRect/>
          </a:stretch>
        </p:blipFill>
        <p:spPr bwMode="auto">
          <a:xfrm>
            <a:off x="273423" y="1129553"/>
            <a:ext cx="4970929" cy="5432612"/>
          </a:xfrm>
          <a:prstGeom prst="rect">
            <a:avLst/>
          </a:prstGeom>
          <a:noFill/>
        </p:spPr>
      </p:pic>
    </p:spTree>
    <p:extLst>
      <p:ext uri="{BB962C8B-B14F-4D97-AF65-F5344CB8AC3E}">
        <p14:creationId xmlns="" xmlns:p14="http://schemas.microsoft.com/office/powerpoint/2010/main" val="248311758"/>
      </p:ext>
    </p:extLst>
  </p:cSld>
  <p:clrMapOvr>
    <a:masterClrMapping/>
  </p:clrMapOvr>
  <p:transition spd="slow">
    <p:wedg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10" name="Object 2"/>
          <p:cNvGraphicFramePr>
            <a:graphicFrameLocks noChangeAspect="1"/>
          </p:cNvGraphicFramePr>
          <p:nvPr/>
        </p:nvGraphicFramePr>
        <p:xfrm>
          <a:off x="1" y="0"/>
          <a:ext cx="12192000" cy="6857999"/>
        </p:xfrm>
        <a:graphic>
          <a:graphicData uri="http://schemas.openxmlformats.org/presentationml/2006/ole">
            <p:oleObj spid="_x0000_s128002" name="Презентация" r:id="rId4" imgW="6094535" imgH="3427323" progId="PowerPoint.Show.12">
              <p:embed/>
            </p:oleObj>
          </a:graphicData>
        </a:graphic>
      </p:graphicFrame>
      <p:sp>
        <p:nvSpPr>
          <p:cNvPr id="4" name="Rectangle 40"/>
          <p:cNvSpPr>
            <a:spLocks noGrp="1" noChangeArrowheads="1"/>
          </p:cNvSpPr>
          <p:nvPr>
            <p:ph type="subTitle" idx="1"/>
          </p:nvPr>
        </p:nvSpPr>
        <p:spPr bwMode="auto">
          <a:xfrm>
            <a:off x="0" y="0"/>
            <a:ext cx="11120718" cy="1102659"/>
          </a:xfrm>
          <a:prstGeom prst="rect">
            <a:avLst/>
          </a:prstGeom>
          <a:blipFill>
            <a:blip r:embed="rId5" cstate="print"/>
            <a:tile tx="0" ty="0" sx="100000" sy="100000" flip="none" algn="tl"/>
          </a:blipFill>
          <a:ln w="9525">
            <a:noFill/>
            <a:miter lim="800000"/>
            <a:headEnd/>
            <a:tailEnd/>
          </a:ln>
        </p:spPr>
        <p:txBody>
          <a:bodyPr wrap="none" anchor="ctr">
            <a:normAutofit fontScale="25000" lnSpcReduction="20000"/>
          </a:bodyPr>
          <a:lstStyle/>
          <a:p>
            <a:r>
              <a:rPr lang="ru-RU" dirty="0" smtClean="0"/>
              <a:t>                            </a:t>
            </a:r>
          </a:p>
          <a:p>
            <a:r>
              <a:rPr lang="ru-RU" sz="7200" b="1" dirty="0" smtClean="0">
                <a:effectLst>
                  <a:outerShdw blurRad="38100" dist="38100" dir="2700000" algn="tl">
                    <a:srgbClr val="000000">
                      <a:alpha val="43137"/>
                    </a:srgbClr>
                  </a:outerShdw>
                </a:effectLst>
              </a:rPr>
              <a:t> </a:t>
            </a:r>
            <a:endParaRPr lang="ru-RU" sz="7200" b="1" dirty="0" smtClean="0">
              <a:effectLst>
                <a:outerShdw blurRad="38100" dist="38100" dir="2700000" algn="tl">
                  <a:srgbClr val="000000">
                    <a:alpha val="43137"/>
                  </a:srgbClr>
                </a:outerShdw>
              </a:effectLst>
            </a:endParaRPr>
          </a:p>
          <a:p>
            <a:endParaRPr lang="ru-RU" sz="8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a:p>
            <a:r>
              <a:rPr lang="ru-RU" sz="8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АСОУ</a:t>
            </a:r>
            <a:endParaRPr lang="ru-RU" sz="8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a:p>
            <a:r>
              <a:rPr lang="ru-RU" sz="8000" b="1" dirty="0" smtClean="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КАФЕДРА  КОМПЛЕКСНОЙ  БЕЗОПАСНОСТИ И ФИЗИЧЕСКОЙ КУЛЬТУРЫ</a:t>
            </a:r>
          </a:p>
          <a:p>
            <a:r>
              <a:rPr lang="ru-RU" sz="7200" b="1" dirty="0" smtClean="0">
                <a:solidFill>
                  <a:srgbClr val="C00000"/>
                </a:solidFill>
                <a:latin typeface="Times New Roman" pitchFamily="18" charset="0"/>
                <a:cs typeface="Times New Roman" pitchFamily="18" charset="0"/>
              </a:rPr>
              <a:t>Хронология случаев стрельбы в российских учебных заведениях за последние пять лет</a:t>
            </a:r>
          </a:p>
          <a:p>
            <a:endParaRPr lang="ru-RU" sz="4200" b="1" dirty="0" smtClean="0">
              <a:solidFill>
                <a:srgbClr val="0000CC"/>
              </a:solidFill>
              <a:effectLst>
                <a:outerShdw blurRad="38100" dist="38100" dir="2700000" algn="tl">
                  <a:srgbClr val="000000">
                    <a:alpha val="43137"/>
                  </a:srgbClr>
                </a:outerShdw>
              </a:effectLst>
              <a:latin typeface="Times New Roman" pitchFamily="18" charset="0"/>
              <a:cs typeface="Times New Roman" pitchFamily="18" charset="0"/>
            </a:endParaRPr>
          </a:p>
          <a:p>
            <a:r>
              <a:rPr lang="ru-RU" sz="28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p>
          <a:p>
            <a:endParaRPr lang="ru-RU" sz="2800" dirty="0">
              <a:solidFill>
                <a:srgbClr val="0000CC"/>
              </a:solidFill>
              <a:latin typeface="Times New Roman" pitchFamily="18" charset="0"/>
              <a:cs typeface="Times New Roman" pitchFamily="18" charset="0"/>
            </a:endParaRPr>
          </a:p>
        </p:txBody>
      </p:sp>
      <p:pic>
        <p:nvPicPr>
          <p:cNvPr id="6" name="Picture 23" descr="http://gerb-flag.ru/pic_subject/Moskovskaja-oblast%27-gerb-derevjannaja-ramka-b.jpg"/>
          <p:cNvPicPr>
            <a:picLocks noChangeAspect="1" noChangeArrowheads="1"/>
          </p:cNvPicPr>
          <p:nvPr/>
        </p:nvPicPr>
        <p:blipFill>
          <a:blip r:embed="rId6" cstate="print"/>
          <a:srcRect/>
          <a:stretch>
            <a:fillRect/>
          </a:stretch>
        </p:blipFill>
        <p:spPr bwMode="auto">
          <a:xfrm>
            <a:off x="11026588" y="0"/>
            <a:ext cx="1165412" cy="1156448"/>
          </a:xfrm>
          <a:prstGeom prst="rect">
            <a:avLst/>
          </a:prstGeom>
          <a:noFill/>
        </p:spPr>
      </p:pic>
      <p:sp>
        <p:nvSpPr>
          <p:cNvPr id="128003" name="Rectangle 3"/>
          <p:cNvSpPr>
            <a:spLocks noChangeArrowheads="1"/>
          </p:cNvSpPr>
          <p:nvPr/>
        </p:nvSpPr>
        <p:spPr bwMode="auto">
          <a:xfrm>
            <a:off x="5002306" y="1169894"/>
            <a:ext cx="7005918" cy="563231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l" defTabSz="914400" rtl="0" eaLnBrk="1" fontAlgn="base" latinLnBrk="0" hangingPunct="1">
              <a:lnSpc>
                <a:spcPct val="100000"/>
              </a:lnSpc>
              <a:spcBef>
                <a:spcPct val="0"/>
              </a:spcBef>
              <a:spcAft>
                <a:spcPct val="0"/>
              </a:spcAft>
              <a:buClrTx/>
              <a:buSzTx/>
              <a:buFontTx/>
              <a:buNone/>
              <a:tabLst/>
            </a:pPr>
            <a:r>
              <a:rPr kumimoji="0" lang="ru-RU"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17 октября 2018 года в Керченском политехническом колледже (Республика Крым) произошла стрельба, сопровождавшаяся подрывом самодельного взрывного устройства. В результате погибли 20 человек, не менее 65 - получили ранения. В СК РФ сообщили об установлении личности молодого человека, пришедшего в колледж непосредственно перед происшествием, который, исходя из видеозаписи, держал в руках ружье. Им оказался студент четвертого курса колледжа 18-летний Владислав Росляков. Его тело с огнестрельным ранением было обнаружено в одном из помещений учебного заведения. По факту произошедшего СК РФ возбудил уголовное дело по статье 205 ("Террористический акт") УК РФ, однако вскоре переквалифицировал его на часть 2 статьи 105 УК РФ ("Убийство двух и более лиц общеопасным способом"). В апреле 2019 года, выступая на лекции во Всероссийском государственном университете юстиции, председатель СК РФ Александр Бастрыкин назвал причиной стрельбы в керченском колледже "унижение на основе разного имущественного положения". По словам Бастрыкина, Владислава Рослякова "постоянно унижали одноклассники".</a:t>
            </a:r>
            <a:endParaRPr kumimoji="0" lang="ru-RU" b="1" i="0" u="none" strike="noStrike" cap="none" normalizeH="0" baseline="0" dirty="0" smtClean="0">
              <a:ln>
                <a:noFill/>
              </a:ln>
              <a:solidFill>
                <a:srgbClr val="002060"/>
              </a:solidFill>
              <a:effectLst/>
              <a:latin typeface="Times New Roman" pitchFamily="18" charset="0"/>
              <a:cs typeface="Times New Roman" pitchFamily="18" charset="0"/>
            </a:endParaRPr>
          </a:p>
        </p:txBody>
      </p:sp>
      <p:pic>
        <p:nvPicPr>
          <p:cNvPr id="128004" name="Picture 4" descr="C:\Users\НИКИТИН\Desktop\maxresdefault.jpg"/>
          <p:cNvPicPr>
            <a:picLocks noChangeAspect="1" noChangeArrowheads="1"/>
          </p:cNvPicPr>
          <p:nvPr/>
        </p:nvPicPr>
        <p:blipFill>
          <a:blip r:embed="rId7" cstate="print"/>
          <a:srcRect/>
          <a:stretch>
            <a:fillRect/>
          </a:stretch>
        </p:blipFill>
        <p:spPr bwMode="auto">
          <a:xfrm>
            <a:off x="242047" y="1761564"/>
            <a:ext cx="4693025" cy="3738283"/>
          </a:xfrm>
          <a:prstGeom prst="rect">
            <a:avLst/>
          </a:prstGeom>
          <a:noFill/>
        </p:spPr>
      </p:pic>
    </p:spTree>
    <p:extLst>
      <p:ext uri="{BB962C8B-B14F-4D97-AF65-F5344CB8AC3E}">
        <p14:creationId xmlns="" xmlns:p14="http://schemas.microsoft.com/office/powerpoint/2010/main" val="248311758"/>
      </p:ext>
    </p:extLst>
  </p:cSld>
  <p:clrMapOvr>
    <a:masterClrMapping/>
  </p:clrMapOvr>
  <p:transition spd="slow">
    <p:wedg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10" name="Object 2"/>
          <p:cNvGraphicFramePr>
            <a:graphicFrameLocks noChangeAspect="1"/>
          </p:cNvGraphicFramePr>
          <p:nvPr/>
        </p:nvGraphicFramePr>
        <p:xfrm>
          <a:off x="1" y="0"/>
          <a:ext cx="12192000" cy="6857999"/>
        </p:xfrm>
        <a:graphic>
          <a:graphicData uri="http://schemas.openxmlformats.org/presentationml/2006/ole">
            <p:oleObj spid="_x0000_s126978" name="Презентация" r:id="rId4" imgW="6094535" imgH="3427323" progId="PowerPoint.Show.12">
              <p:embed/>
            </p:oleObj>
          </a:graphicData>
        </a:graphic>
      </p:graphicFrame>
      <p:sp>
        <p:nvSpPr>
          <p:cNvPr id="4" name="Rectangle 40"/>
          <p:cNvSpPr>
            <a:spLocks noGrp="1" noChangeArrowheads="1"/>
          </p:cNvSpPr>
          <p:nvPr>
            <p:ph type="subTitle" idx="1"/>
          </p:nvPr>
        </p:nvSpPr>
        <p:spPr bwMode="auto">
          <a:xfrm>
            <a:off x="0" y="0"/>
            <a:ext cx="11120718" cy="1102659"/>
          </a:xfrm>
          <a:prstGeom prst="rect">
            <a:avLst/>
          </a:prstGeom>
          <a:blipFill>
            <a:blip r:embed="rId5" cstate="print"/>
            <a:tile tx="0" ty="0" sx="100000" sy="100000" flip="none" algn="tl"/>
          </a:blipFill>
          <a:ln w="9525">
            <a:noFill/>
            <a:miter lim="800000"/>
            <a:headEnd/>
            <a:tailEnd/>
          </a:ln>
        </p:spPr>
        <p:txBody>
          <a:bodyPr wrap="none" anchor="ctr">
            <a:normAutofit fontScale="25000" lnSpcReduction="20000"/>
          </a:bodyPr>
          <a:lstStyle/>
          <a:p>
            <a:r>
              <a:rPr lang="ru-RU" dirty="0" smtClean="0"/>
              <a:t>                            </a:t>
            </a:r>
          </a:p>
          <a:p>
            <a:r>
              <a:rPr lang="ru-RU" sz="7200" b="1" dirty="0" smtClean="0">
                <a:effectLst>
                  <a:outerShdw blurRad="38100" dist="38100" dir="2700000" algn="tl">
                    <a:srgbClr val="000000">
                      <a:alpha val="43137"/>
                    </a:srgbClr>
                  </a:outerShdw>
                </a:effectLst>
              </a:rPr>
              <a:t> </a:t>
            </a:r>
          </a:p>
          <a:p>
            <a:endParaRPr lang="ru-RU" sz="7200" b="1" dirty="0" smtClean="0">
              <a:solidFill>
                <a:srgbClr val="0000CC"/>
              </a:solidFill>
              <a:effectLst>
                <a:outerShdw blurRad="38100" dist="38100" dir="2700000" algn="tl">
                  <a:srgbClr val="000000">
                    <a:alpha val="43137"/>
                  </a:srgbClr>
                </a:outerShdw>
              </a:effectLst>
              <a:latin typeface="Times New Roman" pitchFamily="18" charset="0"/>
              <a:cs typeface="Times New Roman" pitchFamily="18" charset="0"/>
            </a:endParaRPr>
          </a:p>
          <a:p>
            <a:r>
              <a:rPr lang="ru-RU" sz="8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АСОУ</a:t>
            </a:r>
            <a:endParaRPr lang="ru-RU" sz="8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a:p>
            <a:r>
              <a:rPr lang="ru-RU" sz="8000" b="1" dirty="0" smtClean="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КАФЕДРА  КОМПЛЕКСНОЙ  БЕЗОПАСНОСТИ И ФИЗИЧЕСКОЙ КУЛЬТУРЫ</a:t>
            </a:r>
          </a:p>
          <a:p>
            <a:r>
              <a:rPr lang="ru-RU" sz="7200" b="1" dirty="0" smtClean="0">
                <a:solidFill>
                  <a:srgbClr val="C00000"/>
                </a:solidFill>
                <a:latin typeface="Times New Roman" pitchFamily="18" charset="0"/>
                <a:cs typeface="Times New Roman" pitchFamily="18" charset="0"/>
              </a:rPr>
              <a:t>Хронология случаев стрельбы в российских учебных заведениях за последние пять лет</a:t>
            </a:r>
          </a:p>
          <a:p>
            <a:endParaRPr lang="ru-RU" sz="4200" b="1" dirty="0" smtClean="0">
              <a:solidFill>
                <a:srgbClr val="0000CC"/>
              </a:solidFill>
              <a:effectLst>
                <a:outerShdw blurRad="38100" dist="38100" dir="2700000" algn="tl">
                  <a:srgbClr val="000000">
                    <a:alpha val="43137"/>
                  </a:srgbClr>
                </a:outerShdw>
              </a:effectLst>
              <a:latin typeface="Times New Roman" pitchFamily="18" charset="0"/>
              <a:cs typeface="Times New Roman" pitchFamily="18" charset="0"/>
            </a:endParaRPr>
          </a:p>
          <a:p>
            <a:r>
              <a:rPr lang="ru-RU" sz="28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p>
          <a:p>
            <a:endParaRPr lang="ru-RU" sz="2800" dirty="0">
              <a:solidFill>
                <a:srgbClr val="0000CC"/>
              </a:solidFill>
              <a:latin typeface="Times New Roman" pitchFamily="18" charset="0"/>
              <a:cs typeface="Times New Roman" pitchFamily="18" charset="0"/>
            </a:endParaRPr>
          </a:p>
        </p:txBody>
      </p:sp>
      <p:pic>
        <p:nvPicPr>
          <p:cNvPr id="6" name="Picture 23" descr="http://gerb-flag.ru/pic_subject/Moskovskaja-oblast%27-gerb-derevjannaja-ramka-b.jpg"/>
          <p:cNvPicPr>
            <a:picLocks noChangeAspect="1" noChangeArrowheads="1"/>
          </p:cNvPicPr>
          <p:nvPr/>
        </p:nvPicPr>
        <p:blipFill>
          <a:blip r:embed="rId6" cstate="print"/>
          <a:srcRect/>
          <a:stretch>
            <a:fillRect/>
          </a:stretch>
        </p:blipFill>
        <p:spPr bwMode="auto">
          <a:xfrm>
            <a:off x="11026588" y="0"/>
            <a:ext cx="1165412" cy="1156448"/>
          </a:xfrm>
          <a:prstGeom prst="rect">
            <a:avLst/>
          </a:prstGeom>
          <a:noFill/>
        </p:spPr>
      </p:pic>
      <p:sp>
        <p:nvSpPr>
          <p:cNvPr id="126979" name="Rectangle 3"/>
          <p:cNvSpPr>
            <a:spLocks noChangeArrowheads="1"/>
          </p:cNvSpPr>
          <p:nvPr/>
        </p:nvSpPr>
        <p:spPr bwMode="auto">
          <a:xfrm>
            <a:off x="5311588" y="1183341"/>
            <a:ext cx="6880412" cy="569386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l" defTabSz="914400" rtl="0" eaLnBrk="1" fontAlgn="base" latinLnBrk="0" hangingPunct="1">
              <a:lnSpc>
                <a:spcPct val="100000"/>
              </a:lnSpc>
              <a:spcBef>
                <a:spcPct val="0"/>
              </a:spcBef>
              <a:spcAft>
                <a:spcPct val="0"/>
              </a:spcAft>
              <a:buClrTx/>
              <a:buSzTx/>
              <a:buFontTx/>
              <a:buNone/>
              <a:tabLst/>
            </a:pPr>
            <a:r>
              <a:rPr kumimoji="0" lang="ru-RU" sz="28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19 сентября 2019 года при проведении занятий по стрельбе в гимназии №16 Красноярска выстрелом из пневматического оружия была ранена в мочку уха одиннадцатиклассница. По данным полиции, стрелял ученик этой школы, а девушка проходила мимо места, где проводились стрельбы. Между тем, по предварительной информации Следственного комитета, выстрел произвел учитель ОБЖ. По данным СМИ, к преподавателю было применено дисциплинарное взыскание.</a:t>
            </a:r>
            <a:endParaRPr kumimoji="0" lang="ru-RU" sz="2800" b="1" i="0" u="none" strike="noStrike" cap="none" normalizeH="0" baseline="0" dirty="0" smtClean="0">
              <a:ln>
                <a:noFill/>
              </a:ln>
              <a:solidFill>
                <a:srgbClr val="002060"/>
              </a:solidFill>
              <a:effectLst/>
              <a:latin typeface="Times New Roman" pitchFamily="18" charset="0"/>
              <a:cs typeface="Times New Roman" pitchFamily="18" charset="0"/>
            </a:endParaRPr>
          </a:p>
        </p:txBody>
      </p:sp>
      <p:pic>
        <p:nvPicPr>
          <p:cNvPr id="126981" name="Picture 5" descr="Соревнования по пулевой стрельбе из пневматической винтовки районные - 2019. "/>
          <p:cNvPicPr>
            <a:picLocks noChangeAspect="1" noChangeArrowheads="1"/>
          </p:cNvPicPr>
          <p:nvPr/>
        </p:nvPicPr>
        <p:blipFill>
          <a:blip r:embed="rId7" cstate="print"/>
          <a:srcRect/>
          <a:stretch>
            <a:fillRect/>
          </a:stretch>
        </p:blipFill>
        <p:spPr bwMode="auto">
          <a:xfrm>
            <a:off x="188259" y="3983971"/>
            <a:ext cx="4781363" cy="2571751"/>
          </a:xfrm>
          <a:prstGeom prst="rect">
            <a:avLst/>
          </a:prstGeom>
          <a:noFill/>
        </p:spPr>
      </p:pic>
      <p:sp>
        <p:nvSpPr>
          <p:cNvPr id="126983" name="AutoShape 7" descr="Соревнования по пулевой стрельбе из пневматической винтовки районные - 2019. "/>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26985" name="AutoShape 9" descr="Соревнования по пулевой стрельбе из пневматической винтовки районные - 2019. "/>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26987" name="AutoShape 11" descr="Соревнования по пулевой стрельбе из пневматической винтовки районные - 2019. "/>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26989" name="Picture 13" descr="http://bobrusyow.ru/images/cms/data/strelba_raionnaya_-_2019/dsc04100.jpg"/>
          <p:cNvPicPr>
            <a:picLocks noChangeAspect="1" noChangeArrowheads="1"/>
          </p:cNvPicPr>
          <p:nvPr/>
        </p:nvPicPr>
        <p:blipFill>
          <a:blip r:embed="rId8" cstate="print"/>
          <a:srcRect/>
          <a:stretch>
            <a:fillRect/>
          </a:stretch>
        </p:blipFill>
        <p:spPr bwMode="auto">
          <a:xfrm>
            <a:off x="155575" y="1116107"/>
            <a:ext cx="4779495" cy="2689411"/>
          </a:xfrm>
          <a:prstGeom prst="rect">
            <a:avLst/>
          </a:prstGeom>
          <a:noFill/>
        </p:spPr>
      </p:pic>
    </p:spTree>
    <p:extLst>
      <p:ext uri="{BB962C8B-B14F-4D97-AF65-F5344CB8AC3E}">
        <p14:creationId xmlns="" xmlns:p14="http://schemas.microsoft.com/office/powerpoint/2010/main" val="248311758"/>
      </p:ext>
    </p:extLst>
  </p:cSld>
  <p:clrMapOvr>
    <a:masterClrMapping/>
  </p:clrMapOvr>
  <p:transition spd="slow">
    <p:wedg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10" name="Object 2"/>
          <p:cNvGraphicFramePr>
            <a:graphicFrameLocks noChangeAspect="1"/>
          </p:cNvGraphicFramePr>
          <p:nvPr/>
        </p:nvGraphicFramePr>
        <p:xfrm>
          <a:off x="1" y="0"/>
          <a:ext cx="12192000" cy="6857999"/>
        </p:xfrm>
        <a:graphic>
          <a:graphicData uri="http://schemas.openxmlformats.org/presentationml/2006/ole">
            <p:oleObj spid="_x0000_s125954" name="Презентация" r:id="rId4" imgW="6094535" imgH="3427323" progId="PowerPoint.Show.12">
              <p:embed/>
            </p:oleObj>
          </a:graphicData>
        </a:graphic>
      </p:graphicFrame>
      <p:sp>
        <p:nvSpPr>
          <p:cNvPr id="4" name="Rectangle 40"/>
          <p:cNvSpPr>
            <a:spLocks noGrp="1" noChangeArrowheads="1"/>
          </p:cNvSpPr>
          <p:nvPr>
            <p:ph type="subTitle" idx="1"/>
          </p:nvPr>
        </p:nvSpPr>
        <p:spPr bwMode="auto">
          <a:xfrm>
            <a:off x="0" y="0"/>
            <a:ext cx="11120718" cy="1102659"/>
          </a:xfrm>
          <a:prstGeom prst="rect">
            <a:avLst/>
          </a:prstGeom>
          <a:blipFill>
            <a:blip r:embed="rId5" cstate="print"/>
            <a:tile tx="0" ty="0" sx="100000" sy="100000" flip="none" algn="tl"/>
          </a:blipFill>
          <a:ln w="9525">
            <a:noFill/>
            <a:miter lim="800000"/>
            <a:headEnd/>
            <a:tailEnd/>
          </a:ln>
        </p:spPr>
        <p:txBody>
          <a:bodyPr wrap="none" anchor="ctr">
            <a:normAutofit fontScale="25000" lnSpcReduction="20000"/>
          </a:bodyPr>
          <a:lstStyle/>
          <a:p>
            <a:r>
              <a:rPr lang="ru-RU" dirty="0" smtClean="0"/>
              <a:t>                            </a:t>
            </a:r>
          </a:p>
          <a:p>
            <a:r>
              <a:rPr lang="ru-RU" sz="7200" b="1" dirty="0" smtClean="0">
                <a:effectLst>
                  <a:outerShdw blurRad="38100" dist="38100" dir="2700000" algn="tl">
                    <a:srgbClr val="000000">
                      <a:alpha val="43137"/>
                    </a:srgbClr>
                  </a:outerShdw>
                </a:effectLst>
              </a:rPr>
              <a:t> </a:t>
            </a:r>
          </a:p>
          <a:p>
            <a:endParaRPr lang="ru-RU" sz="7200" b="1" dirty="0" smtClean="0">
              <a:solidFill>
                <a:srgbClr val="0000CC"/>
              </a:solidFill>
              <a:effectLst>
                <a:outerShdw blurRad="38100" dist="38100" dir="2700000" algn="tl">
                  <a:srgbClr val="000000">
                    <a:alpha val="43137"/>
                  </a:srgbClr>
                </a:outerShdw>
              </a:effectLst>
              <a:latin typeface="Times New Roman" pitchFamily="18" charset="0"/>
              <a:cs typeface="Times New Roman" pitchFamily="18" charset="0"/>
            </a:endParaRPr>
          </a:p>
          <a:p>
            <a:r>
              <a:rPr lang="ru-RU" sz="8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АСОУ</a:t>
            </a:r>
            <a:endParaRPr lang="ru-RU" sz="8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a:p>
            <a:r>
              <a:rPr lang="ru-RU" sz="8000" b="1" dirty="0" smtClean="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КАФЕДРА  КОМПЛЕКСНОЙ  БЕЗОПАСНОСТИ И ФИЗИЧЕСКОЙ КУЛЬТУРЫ</a:t>
            </a:r>
          </a:p>
          <a:p>
            <a:r>
              <a:rPr lang="ru-RU" sz="7200" b="1" dirty="0" smtClean="0">
                <a:solidFill>
                  <a:srgbClr val="C00000"/>
                </a:solidFill>
                <a:latin typeface="Times New Roman" pitchFamily="18" charset="0"/>
                <a:cs typeface="Times New Roman" pitchFamily="18" charset="0"/>
              </a:rPr>
              <a:t>Хронология случаев стрельбы в российских учебных заведениях за последние пять лет</a:t>
            </a:r>
          </a:p>
          <a:p>
            <a:endParaRPr lang="ru-RU" sz="4200" b="1" dirty="0" smtClean="0">
              <a:solidFill>
                <a:srgbClr val="0000CC"/>
              </a:solidFill>
              <a:effectLst>
                <a:outerShdw blurRad="38100" dist="38100" dir="2700000" algn="tl">
                  <a:srgbClr val="000000">
                    <a:alpha val="43137"/>
                  </a:srgbClr>
                </a:outerShdw>
              </a:effectLst>
              <a:latin typeface="Times New Roman" pitchFamily="18" charset="0"/>
              <a:cs typeface="Times New Roman" pitchFamily="18" charset="0"/>
            </a:endParaRPr>
          </a:p>
          <a:p>
            <a:r>
              <a:rPr lang="ru-RU" sz="28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p>
          <a:p>
            <a:endParaRPr lang="ru-RU" sz="2800" dirty="0">
              <a:solidFill>
                <a:srgbClr val="0000CC"/>
              </a:solidFill>
              <a:latin typeface="Times New Roman" pitchFamily="18" charset="0"/>
              <a:cs typeface="Times New Roman" pitchFamily="18" charset="0"/>
            </a:endParaRPr>
          </a:p>
        </p:txBody>
      </p:sp>
      <p:pic>
        <p:nvPicPr>
          <p:cNvPr id="6" name="Picture 23" descr="http://gerb-flag.ru/pic_subject/Moskovskaja-oblast%27-gerb-derevjannaja-ramka-b.jpg"/>
          <p:cNvPicPr>
            <a:picLocks noChangeAspect="1" noChangeArrowheads="1"/>
          </p:cNvPicPr>
          <p:nvPr/>
        </p:nvPicPr>
        <p:blipFill>
          <a:blip r:embed="rId6" cstate="print"/>
          <a:srcRect/>
          <a:stretch>
            <a:fillRect/>
          </a:stretch>
        </p:blipFill>
        <p:spPr bwMode="auto">
          <a:xfrm>
            <a:off x="11026588" y="0"/>
            <a:ext cx="1165412" cy="1156448"/>
          </a:xfrm>
          <a:prstGeom prst="rect">
            <a:avLst/>
          </a:prstGeom>
          <a:noFill/>
        </p:spPr>
      </p:pic>
      <p:sp>
        <p:nvSpPr>
          <p:cNvPr id="125955" name="Rectangle 3"/>
          <p:cNvSpPr>
            <a:spLocks noChangeArrowheads="1"/>
          </p:cNvSpPr>
          <p:nvPr/>
        </p:nvSpPr>
        <p:spPr bwMode="auto">
          <a:xfrm>
            <a:off x="7073153" y="1169894"/>
            <a:ext cx="4881282" cy="535531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l" defTabSz="914400" rtl="0" eaLnBrk="1" fontAlgn="base" latinLnBrk="0" hangingPunct="1">
              <a:lnSpc>
                <a:spcPct val="100000"/>
              </a:lnSpc>
              <a:spcBef>
                <a:spcPct val="0"/>
              </a:spcBef>
              <a:spcAft>
                <a:spcPct val="0"/>
              </a:spcAft>
              <a:buClrTx/>
              <a:buSzTx/>
              <a:buFontTx/>
              <a:buNone/>
              <a:tabLst/>
            </a:pPr>
            <a:r>
              <a:rPr kumimoji="0" lang="ru-RU"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14 ноября 2019 года в Благовещенске (Амурская область) 19-летний студент Амурского колледжа строительства и коммунального хозяйства открыл стрельбу в этом учебном заведении. В результате от огнестрельных ранений погибли два человека - 19-летний учащийся и сам стрелявший, еще пять человек пострадали (двоим помощь была оказана на месте, трое были госпитализированы). По данным регионального УМВД, причиной происшествия мог стать конфликт между сверстниками. По предварительным данным, в корпусе учебного заведения, где произошло ЧП, отсутствовал рамочный металлодетектор, а охранник колледжа не был оформлен надлежащим образом и не имел разрешения на осуществление охранной деятельности.</a:t>
            </a:r>
            <a:endParaRPr kumimoji="0" lang="ru-RU" b="1" i="0" u="none" strike="noStrike" cap="none" normalizeH="0" baseline="0" dirty="0" smtClean="0">
              <a:ln>
                <a:noFill/>
              </a:ln>
              <a:solidFill>
                <a:srgbClr val="002060"/>
              </a:solidFill>
              <a:effectLst/>
              <a:latin typeface="Times New Roman" pitchFamily="18" charset="0"/>
              <a:cs typeface="Times New Roman" pitchFamily="18" charset="0"/>
            </a:endParaRPr>
          </a:p>
        </p:txBody>
      </p:sp>
      <p:pic>
        <p:nvPicPr>
          <p:cNvPr id="125957" name="Picture 5" descr="Здание Амурского колледжа строительства и коммунального хозяйства"/>
          <p:cNvPicPr>
            <a:picLocks noChangeAspect="1" noChangeArrowheads="1"/>
          </p:cNvPicPr>
          <p:nvPr/>
        </p:nvPicPr>
        <p:blipFill>
          <a:blip r:embed="rId7" cstate="print"/>
          <a:srcRect/>
          <a:stretch>
            <a:fillRect/>
          </a:stretch>
        </p:blipFill>
        <p:spPr bwMode="auto">
          <a:xfrm>
            <a:off x="215154" y="1331259"/>
            <a:ext cx="6723528" cy="5271246"/>
          </a:xfrm>
          <a:prstGeom prst="rect">
            <a:avLst/>
          </a:prstGeom>
          <a:noFill/>
        </p:spPr>
      </p:pic>
    </p:spTree>
    <p:extLst>
      <p:ext uri="{BB962C8B-B14F-4D97-AF65-F5344CB8AC3E}">
        <p14:creationId xmlns="" xmlns:p14="http://schemas.microsoft.com/office/powerpoint/2010/main" val="248311758"/>
      </p:ext>
    </p:extLst>
  </p:cSld>
  <p:clrMapOvr>
    <a:masterClrMapping/>
  </p:clrMapOvr>
  <p:transition spd="slow">
    <p:wedg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10" name="Object 2"/>
          <p:cNvGraphicFramePr>
            <a:graphicFrameLocks noChangeAspect="1"/>
          </p:cNvGraphicFramePr>
          <p:nvPr/>
        </p:nvGraphicFramePr>
        <p:xfrm>
          <a:off x="1" y="0"/>
          <a:ext cx="12192000" cy="6857999"/>
        </p:xfrm>
        <a:graphic>
          <a:graphicData uri="http://schemas.openxmlformats.org/presentationml/2006/ole">
            <p:oleObj spid="_x0000_s41986" name="Презентация" r:id="rId4" imgW="6094535" imgH="3427323" progId="PowerPoint.Show.12">
              <p:embed/>
            </p:oleObj>
          </a:graphicData>
        </a:graphic>
      </p:graphicFrame>
      <p:sp>
        <p:nvSpPr>
          <p:cNvPr id="4" name="Rectangle 40"/>
          <p:cNvSpPr>
            <a:spLocks noGrp="1" noChangeArrowheads="1"/>
          </p:cNvSpPr>
          <p:nvPr>
            <p:ph type="subTitle" idx="1"/>
          </p:nvPr>
        </p:nvSpPr>
        <p:spPr bwMode="auto">
          <a:xfrm>
            <a:off x="0" y="0"/>
            <a:ext cx="11120718" cy="1102659"/>
          </a:xfrm>
          <a:prstGeom prst="rect">
            <a:avLst/>
          </a:prstGeom>
          <a:blipFill>
            <a:blip r:embed="rId5" cstate="print"/>
            <a:tile tx="0" ty="0" sx="100000" sy="100000" flip="none" algn="tl"/>
          </a:blipFill>
          <a:ln w="9525">
            <a:noFill/>
            <a:miter lim="800000"/>
            <a:headEnd/>
            <a:tailEnd/>
          </a:ln>
        </p:spPr>
        <p:txBody>
          <a:bodyPr wrap="none" anchor="ctr">
            <a:normAutofit fontScale="25000" lnSpcReduction="20000"/>
          </a:bodyPr>
          <a:lstStyle/>
          <a:p>
            <a:r>
              <a:rPr lang="ru-RU" dirty="0" smtClean="0"/>
              <a:t>                            </a:t>
            </a:r>
          </a:p>
          <a:p>
            <a:r>
              <a:rPr lang="ru-RU" sz="4200" b="1" dirty="0" smtClean="0">
                <a:effectLst>
                  <a:outerShdw blurRad="38100" dist="38100" dir="2700000" algn="tl">
                    <a:srgbClr val="000000">
                      <a:alpha val="43137"/>
                    </a:srgbClr>
                  </a:outerShdw>
                </a:effectLst>
              </a:rPr>
              <a:t> </a:t>
            </a:r>
          </a:p>
          <a:p>
            <a:endParaRPr lang="ru-RU" sz="4200" b="1" dirty="0" smtClean="0">
              <a:solidFill>
                <a:srgbClr val="0000CC"/>
              </a:solidFill>
              <a:effectLst>
                <a:outerShdw blurRad="38100" dist="38100" dir="2700000" algn="tl">
                  <a:srgbClr val="000000">
                    <a:alpha val="43137"/>
                  </a:srgbClr>
                </a:outerShdw>
              </a:effectLst>
              <a:latin typeface="Times New Roman" pitchFamily="18" charset="0"/>
              <a:cs typeface="Times New Roman" pitchFamily="18" charset="0"/>
            </a:endParaRPr>
          </a:p>
          <a:p>
            <a:r>
              <a:rPr lang="ru-RU" sz="8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АСОУ</a:t>
            </a:r>
            <a:endParaRPr lang="ru-RU" sz="8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a:p>
            <a:r>
              <a:rPr lang="ru-RU" sz="8000" b="1" dirty="0" smtClean="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КАФЕДРА  КОМПЛЕКСНОЙ  БЕЗОПАСНОСТИ И ФИЗИЧЕСКОЙ КУЛЬТУРЫ</a:t>
            </a:r>
          </a:p>
          <a:p>
            <a:endParaRPr lang="ru-RU" sz="4200" b="1" dirty="0" smtClean="0">
              <a:solidFill>
                <a:srgbClr val="0000CC"/>
              </a:solidFill>
              <a:effectLst>
                <a:outerShdw blurRad="38100" dist="38100" dir="2700000" algn="tl">
                  <a:srgbClr val="000000">
                    <a:alpha val="43137"/>
                  </a:srgbClr>
                </a:outerShdw>
              </a:effectLst>
              <a:latin typeface="Times New Roman" pitchFamily="18" charset="0"/>
              <a:cs typeface="Times New Roman" pitchFamily="18" charset="0"/>
            </a:endParaRPr>
          </a:p>
          <a:p>
            <a:r>
              <a:rPr lang="ru-RU" sz="28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p>
          <a:p>
            <a:endParaRPr lang="ru-RU" sz="2800" dirty="0">
              <a:solidFill>
                <a:srgbClr val="0000CC"/>
              </a:solidFill>
              <a:latin typeface="Times New Roman" pitchFamily="18" charset="0"/>
              <a:cs typeface="Times New Roman" pitchFamily="18" charset="0"/>
            </a:endParaRPr>
          </a:p>
        </p:txBody>
      </p:sp>
      <p:pic>
        <p:nvPicPr>
          <p:cNvPr id="6" name="Picture 23" descr="http://gerb-flag.ru/pic_subject/Moskovskaja-oblast%27-gerb-derevjannaja-ramka-b.jpg"/>
          <p:cNvPicPr>
            <a:picLocks noChangeAspect="1" noChangeArrowheads="1"/>
          </p:cNvPicPr>
          <p:nvPr/>
        </p:nvPicPr>
        <p:blipFill>
          <a:blip r:embed="rId6" cstate="print"/>
          <a:srcRect/>
          <a:stretch>
            <a:fillRect/>
          </a:stretch>
        </p:blipFill>
        <p:spPr bwMode="auto">
          <a:xfrm>
            <a:off x="11026588" y="0"/>
            <a:ext cx="1165412" cy="1156448"/>
          </a:xfrm>
          <a:prstGeom prst="rect">
            <a:avLst/>
          </a:prstGeom>
          <a:noFill/>
        </p:spPr>
      </p:pic>
      <p:sp>
        <p:nvSpPr>
          <p:cNvPr id="7" name="Прямоугольник 6"/>
          <p:cNvSpPr/>
          <p:nvPr/>
        </p:nvSpPr>
        <p:spPr>
          <a:xfrm>
            <a:off x="5177118" y="1116107"/>
            <a:ext cx="6817658" cy="5739886"/>
          </a:xfrm>
          <a:prstGeom prst="rect">
            <a:avLst/>
          </a:prstGeom>
        </p:spPr>
        <p:txBody>
          <a:bodyPr wrap="square">
            <a:spAutoFit/>
          </a:bodyPr>
          <a:lstStyle/>
          <a:p>
            <a:r>
              <a:rPr lang="ru-RU" b="1" dirty="0" smtClean="0">
                <a:solidFill>
                  <a:srgbClr val="002060"/>
                </a:solidFill>
                <a:latin typeface="Times New Roman" pitchFamily="18" charset="0"/>
                <a:cs typeface="Times New Roman" pitchFamily="18" charset="0"/>
              </a:rPr>
              <a:t>У МВД России есть информация о том, что такая деятельность целенаправленно организуется и координируется вооруженными силами и спецслужбами Украины и нацелена на дестабилизацию общественно-политической обстановки в России, нарушение нормальной жизнедеятельности граждан, воспрепятствование функционированию государственных органов, учреждений, организаций и предприятий, </a:t>
            </a:r>
            <a:r>
              <a:rPr lang="ru-RU" b="1" dirty="0" smtClean="0">
                <a:solidFill>
                  <a:srgbClr val="002060"/>
                </a:solidFill>
                <a:latin typeface="Times New Roman" pitchFamily="18" charset="0"/>
                <a:cs typeface="Times New Roman" pitchFamily="18" charset="0"/>
              </a:rPr>
              <a:t> в том числе и образовательных организаций, а </a:t>
            </a:r>
            <a:r>
              <a:rPr lang="ru-RU" b="1" dirty="0" smtClean="0">
                <a:solidFill>
                  <a:srgbClr val="002060"/>
                </a:solidFill>
                <a:latin typeface="Times New Roman" pitchFamily="18" charset="0"/>
                <a:cs typeface="Times New Roman" pitchFamily="18" charset="0"/>
              </a:rPr>
              <a:t>также отвлечение сотрудников российских правоохранительных органов.</a:t>
            </a:r>
          </a:p>
          <a:p>
            <a:r>
              <a:rPr lang="ru-RU" b="1" dirty="0" smtClean="0">
                <a:solidFill>
                  <a:srgbClr val="002060"/>
                </a:solidFill>
                <a:latin typeface="Times New Roman" pitchFamily="18" charset="0"/>
                <a:cs typeface="Times New Roman" pitchFamily="18" charset="0"/>
              </a:rPr>
              <a:t>Есть </a:t>
            </a:r>
            <a:r>
              <a:rPr lang="ru-RU" b="1" dirty="0" smtClean="0">
                <a:solidFill>
                  <a:srgbClr val="002060"/>
                </a:solidFill>
                <a:latin typeface="Times New Roman" pitchFamily="18" charset="0"/>
                <a:cs typeface="Times New Roman" pitchFamily="18" charset="0"/>
              </a:rPr>
              <a:t>основания полагать, что в ближайшее время активность преступников, связанная с распространением ложных предупреждений о терактах, продолжит расти. </a:t>
            </a:r>
          </a:p>
          <a:p>
            <a:r>
              <a:rPr lang="ru-RU" b="1" dirty="0" smtClean="0">
                <a:solidFill>
                  <a:srgbClr val="002060"/>
                </a:solidFill>
                <a:latin typeface="Times New Roman" pitchFamily="18" charset="0"/>
                <a:cs typeface="Times New Roman" pitchFamily="18" charset="0"/>
              </a:rPr>
              <a:t>В ходе мониторинга сети </a:t>
            </a:r>
            <a:r>
              <a:rPr lang="ru-RU" b="1" dirty="0" smtClean="0">
                <a:solidFill>
                  <a:srgbClr val="002060"/>
                </a:solidFill>
                <a:latin typeface="Times New Roman" pitchFamily="18" charset="0"/>
                <a:cs typeface="Times New Roman" pitchFamily="18" charset="0"/>
              </a:rPr>
              <a:t>Интернет </a:t>
            </a:r>
            <a:r>
              <a:rPr lang="ru-RU" b="1" dirty="0" smtClean="0">
                <a:solidFill>
                  <a:srgbClr val="002060"/>
                </a:solidFill>
                <a:latin typeface="Times New Roman" pitchFamily="18" charset="0"/>
                <a:cs typeface="Times New Roman" pitchFamily="18" charset="0"/>
              </a:rPr>
              <a:t>установлено, что вооруженные силы Украины приступили к созданию кол-центров, специально предназначенных для телефонного терроризма на территории нашей страны, и в настоящее время для работы в них по объявлениям набирают сотрудников со знанием русского языка. Причем среди требований к соискателям обозначены мотивированность и желание отомстить России</a:t>
            </a:r>
            <a:r>
              <a:rPr lang="ru-RU" b="1" dirty="0" smtClean="0">
                <a:solidFill>
                  <a:srgbClr val="002060"/>
                </a:solidFill>
                <a:latin typeface="Times New Roman" pitchFamily="18" charset="0"/>
                <a:cs typeface="Times New Roman" pitchFamily="18" charset="0"/>
              </a:rPr>
              <a:t>».</a:t>
            </a:r>
            <a:endParaRPr lang="ru-RU" b="1" dirty="0">
              <a:solidFill>
                <a:srgbClr val="002060"/>
              </a:solidFill>
              <a:latin typeface="Times New Roman" pitchFamily="18" charset="0"/>
              <a:cs typeface="Times New Roman" pitchFamily="18" charset="0"/>
            </a:endParaRPr>
          </a:p>
        </p:txBody>
      </p:sp>
      <p:sp>
        <p:nvSpPr>
          <p:cNvPr id="41988" name="AutoShape 4" descr="https://s1.slide-share.ru/s_slide/815c193dedc4ff89fb47020b144dcc07/e5b6cc15-ec0b-4f9d-b1f9-6b13944b451a.jpe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41989" name="Picture 5" descr="C:\Users\НИКИТИН\Desktop\e5b6cc15-ec0b-4f9d-b1f9-6b13944b451a.jpeg"/>
          <p:cNvPicPr>
            <a:picLocks noChangeAspect="1" noChangeArrowheads="1"/>
          </p:cNvPicPr>
          <p:nvPr/>
        </p:nvPicPr>
        <p:blipFill>
          <a:blip r:embed="rId7" cstate="print"/>
          <a:srcRect/>
          <a:stretch>
            <a:fillRect/>
          </a:stretch>
        </p:blipFill>
        <p:spPr bwMode="auto">
          <a:xfrm>
            <a:off x="201706" y="1331259"/>
            <a:ext cx="4881282" cy="5244354"/>
          </a:xfrm>
          <a:prstGeom prst="rect">
            <a:avLst/>
          </a:prstGeom>
          <a:noFill/>
        </p:spPr>
      </p:pic>
    </p:spTree>
    <p:extLst>
      <p:ext uri="{BB962C8B-B14F-4D97-AF65-F5344CB8AC3E}">
        <p14:creationId xmlns="" xmlns:p14="http://schemas.microsoft.com/office/powerpoint/2010/main" val="248311758"/>
      </p:ext>
    </p:extLst>
  </p:cSld>
  <p:clrMapOvr>
    <a:masterClrMapping/>
  </p:clrMapOvr>
  <p:transition spd="slow">
    <p:wedg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10" name="Object 2"/>
          <p:cNvGraphicFramePr>
            <a:graphicFrameLocks noChangeAspect="1"/>
          </p:cNvGraphicFramePr>
          <p:nvPr/>
        </p:nvGraphicFramePr>
        <p:xfrm>
          <a:off x="1" y="0"/>
          <a:ext cx="12192000" cy="6857999"/>
        </p:xfrm>
        <a:graphic>
          <a:graphicData uri="http://schemas.openxmlformats.org/presentationml/2006/ole">
            <p:oleObj spid="_x0000_s124930" name="Презентация" r:id="rId4" imgW="6094535" imgH="3427323" progId="PowerPoint.Show.12">
              <p:embed/>
            </p:oleObj>
          </a:graphicData>
        </a:graphic>
      </p:graphicFrame>
      <p:sp>
        <p:nvSpPr>
          <p:cNvPr id="4" name="Rectangle 40"/>
          <p:cNvSpPr>
            <a:spLocks noGrp="1" noChangeArrowheads="1"/>
          </p:cNvSpPr>
          <p:nvPr>
            <p:ph type="subTitle" idx="1"/>
          </p:nvPr>
        </p:nvSpPr>
        <p:spPr bwMode="auto">
          <a:xfrm>
            <a:off x="0" y="0"/>
            <a:ext cx="11120718" cy="1102659"/>
          </a:xfrm>
          <a:prstGeom prst="rect">
            <a:avLst/>
          </a:prstGeom>
          <a:blipFill>
            <a:blip r:embed="rId5" cstate="print"/>
            <a:tile tx="0" ty="0" sx="100000" sy="100000" flip="none" algn="tl"/>
          </a:blipFill>
          <a:ln w="9525">
            <a:noFill/>
            <a:miter lim="800000"/>
            <a:headEnd/>
            <a:tailEnd/>
          </a:ln>
        </p:spPr>
        <p:txBody>
          <a:bodyPr wrap="none" anchor="ctr">
            <a:normAutofit fontScale="25000" lnSpcReduction="20000"/>
          </a:bodyPr>
          <a:lstStyle/>
          <a:p>
            <a:r>
              <a:rPr lang="ru-RU" dirty="0" smtClean="0"/>
              <a:t>                            </a:t>
            </a:r>
          </a:p>
          <a:p>
            <a:endParaRPr lang="ru-RU" sz="7200" b="1" dirty="0" smtClean="0">
              <a:effectLst>
                <a:outerShdw blurRad="38100" dist="38100" dir="2700000" algn="tl">
                  <a:srgbClr val="000000">
                    <a:alpha val="43137"/>
                  </a:srgbClr>
                </a:outerShdw>
              </a:effectLst>
            </a:endParaRPr>
          </a:p>
          <a:p>
            <a:endParaRPr lang="ru-RU" sz="7200" b="1" dirty="0" smtClean="0">
              <a:effectLst>
                <a:outerShdw blurRad="38100" dist="38100" dir="2700000" algn="tl">
                  <a:srgbClr val="000000">
                    <a:alpha val="43137"/>
                  </a:srgbClr>
                </a:outerShdw>
              </a:effectLst>
            </a:endParaRPr>
          </a:p>
          <a:p>
            <a:r>
              <a:rPr lang="ru-RU" sz="7200" b="1" dirty="0" smtClean="0">
                <a:solidFill>
                  <a:srgbClr val="FF0000"/>
                </a:solidFill>
                <a:effectLst>
                  <a:outerShdw blurRad="38100" dist="38100" dir="2700000" algn="tl">
                    <a:srgbClr val="000000">
                      <a:alpha val="43137"/>
                    </a:srgbClr>
                  </a:outerShdw>
                </a:effectLst>
              </a:rPr>
              <a:t> </a:t>
            </a:r>
            <a:r>
              <a:rPr lang="ru-RU" sz="8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АСОУ</a:t>
            </a:r>
            <a:endParaRPr lang="ru-RU" sz="8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a:p>
            <a:r>
              <a:rPr lang="ru-RU" sz="8000" b="1" dirty="0" smtClean="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КАФЕДРА  КОМПЛЕКСНОЙ  БЕЗОПАСНОСТИ И ФИЗИЧЕСКОЙ КУЛЬТУРЫ</a:t>
            </a:r>
          </a:p>
          <a:p>
            <a:r>
              <a:rPr lang="ru-RU" sz="8000" b="1" dirty="0" smtClean="0">
                <a:solidFill>
                  <a:srgbClr val="C00000"/>
                </a:solidFill>
                <a:latin typeface="Times New Roman" pitchFamily="18" charset="0"/>
                <a:cs typeface="Times New Roman" pitchFamily="18" charset="0"/>
              </a:rPr>
              <a:t>Хронология случаев стрельбы в российских учебных заведениях за последние пять </a:t>
            </a:r>
            <a:r>
              <a:rPr lang="ru-RU" sz="7200" b="1" dirty="0" smtClean="0">
                <a:solidFill>
                  <a:srgbClr val="C00000"/>
                </a:solidFill>
                <a:latin typeface="Times New Roman" pitchFamily="18" charset="0"/>
                <a:cs typeface="Times New Roman" pitchFamily="18" charset="0"/>
              </a:rPr>
              <a:t>лет</a:t>
            </a:r>
          </a:p>
          <a:p>
            <a:endParaRPr lang="ru-RU" sz="4200" b="1" dirty="0" smtClean="0">
              <a:solidFill>
                <a:srgbClr val="0000CC"/>
              </a:solidFill>
              <a:effectLst>
                <a:outerShdw blurRad="38100" dist="38100" dir="2700000" algn="tl">
                  <a:srgbClr val="000000">
                    <a:alpha val="43137"/>
                  </a:srgbClr>
                </a:outerShdw>
              </a:effectLst>
              <a:latin typeface="Times New Roman" pitchFamily="18" charset="0"/>
              <a:cs typeface="Times New Roman" pitchFamily="18" charset="0"/>
            </a:endParaRPr>
          </a:p>
          <a:p>
            <a:r>
              <a:rPr lang="ru-RU" sz="28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p>
          <a:p>
            <a:endParaRPr lang="ru-RU" sz="2800" dirty="0">
              <a:solidFill>
                <a:srgbClr val="0000CC"/>
              </a:solidFill>
              <a:latin typeface="Times New Roman" pitchFamily="18" charset="0"/>
              <a:cs typeface="Times New Roman" pitchFamily="18" charset="0"/>
            </a:endParaRPr>
          </a:p>
        </p:txBody>
      </p:sp>
      <p:pic>
        <p:nvPicPr>
          <p:cNvPr id="6" name="Picture 23" descr="http://gerb-flag.ru/pic_subject/Moskovskaja-oblast%27-gerb-derevjannaja-ramka-b.jpg"/>
          <p:cNvPicPr>
            <a:picLocks noChangeAspect="1" noChangeArrowheads="1"/>
          </p:cNvPicPr>
          <p:nvPr/>
        </p:nvPicPr>
        <p:blipFill>
          <a:blip r:embed="rId6" cstate="print"/>
          <a:srcRect/>
          <a:stretch>
            <a:fillRect/>
          </a:stretch>
        </p:blipFill>
        <p:spPr bwMode="auto">
          <a:xfrm>
            <a:off x="11026588" y="0"/>
            <a:ext cx="1165412" cy="1156448"/>
          </a:xfrm>
          <a:prstGeom prst="rect">
            <a:avLst/>
          </a:prstGeom>
          <a:noFill/>
        </p:spPr>
      </p:pic>
      <p:sp>
        <p:nvSpPr>
          <p:cNvPr id="7" name="Прямоугольник 6"/>
          <p:cNvSpPr/>
          <p:nvPr/>
        </p:nvSpPr>
        <p:spPr>
          <a:xfrm>
            <a:off x="5970494" y="1250576"/>
            <a:ext cx="5943601" cy="5632311"/>
          </a:xfrm>
          <a:prstGeom prst="rect">
            <a:avLst/>
          </a:prstGeom>
        </p:spPr>
        <p:txBody>
          <a:bodyPr wrap="square">
            <a:spAutoFit/>
          </a:bodyPr>
          <a:lstStyle/>
          <a:p>
            <a:r>
              <a:rPr lang="ru-RU" sz="2400" b="1" dirty="0" smtClean="0">
                <a:solidFill>
                  <a:srgbClr val="002060"/>
                </a:solidFill>
                <a:latin typeface="Times New Roman" pitchFamily="18" charset="0"/>
                <a:cs typeface="Times New Roman" pitchFamily="18" charset="0"/>
              </a:rPr>
              <a:t>27 ноября 2020 года в лицее №2 Нальчика (Кабардино-Балкарская Республика) между учителем и родственниками одного из учеников возник конфликт. В ходе инцидента произошла потасовка, после чего учитель вышел на улицу, взял из своей автомашины травматический пистолет, вернулся в школу и открыл стрельбу. Пострадали два человека, в том числе стрелявший учитель, который попал в реанимацию с многочисленными травмами. Было возбуждено уголовное дело по части 2 статьи 213 УК РФ ("Хулиганство").</a:t>
            </a:r>
            <a:endParaRPr lang="ru-RU" sz="2400" b="1" dirty="0">
              <a:solidFill>
                <a:srgbClr val="002060"/>
              </a:solidFill>
              <a:latin typeface="Times New Roman" pitchFamily="18" charset="0"/>
              <a:cs typeface="Times New Roman" pitchFamily="18" charset="0"/>
            </a:endParaRPr>
          </a:p>
        </p:txBody>
      </p:sp>
      <p:pic>
        <p:nvPicPr>
          <p:cNvPr id="124931" name="Picture 3" descr="C:\Users\НИКИТИН\Desktop\maxresdefault.jpg"/>
          <p:cNvPicPr>
            <a:picLocks noChangeAspect="1" noChangeArrowheads="1"/>
          </p:cNvPicPr>
          <p:nvPr/>
        </p:nvPicPr>
        <p:blipFill>
          <a:blip r:embed="rId7" cstate="print"/>
          <a:srcRect/>
          <a:stretch>
            <a:fillRect/>
          </a:stretch>
        </p:blipFill>
        <p:spPr bwMode="auto">
          <a:xfrm>
            <a:off x="174812" y="1250576"/>
            <a:ext cx="5661213" cy="5338483"/>
          </a:xfrm>
          <a:prstGeom prst="rect">
            <a:avLst/>
          </a:prstGeom>
          <a:noFill/>
        </p:spPr>
      </p:pic>
    </p:spTree>
    <p:extLst>
      <p:ext uri="{BB962C8B-B14F-4D97-AF65-F5344CB8AC3E}">
        <p14:creationId xmlns="" xmlns:p14="http://schemas.microsoft.com/office/powerpoint/2010/main" val="248311758"/>
      </p:ext>
    </p:extLst>
  </p:cSld>
  <p:clrMapOvr>
    <a:masterClrMapping/>
  </p:clrMapOvr>
  <p:transition spd="slow">
    <p:wedg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10" name="Object 2"/>
          <p:cNvGraphicFramePr>
            <a:graphicFrameLocks noChangeAspect="1"/>
          </p:cNvGraphicFramePr>
          <p:nvPr/>
        </p:nvGraphicFramePr>
        <p:xfrm>
          <a:off x="1" y="0"/>
          <a:ext cx="12192000" cy="6857999"/>
        </p:xfrm>
        <a:graphic>
          <a:graphicData uri="http://schemas.openxmlformats.org/presentationml/2006/ole">
            <p:oleObj spid="_x0000_s123906" name="Презентация" r:id="rId4" imgW="6094535" imgH="3427323" progId="PowerPoint.Show.12">
              <p:embed/>
            </p:oleObj>
          </a:graphicData>
        </a:graphic>
      </p:graphicFrame>
      <p:sp>
        <p:nvSpPr>
          <p:cNvPr id="4" name="Rectangle 40"/>
          <p:cNvSpPr>
            <a:spLocks noGrp="1" noChangeArrowheads="1"/>
          </p:cNvSpPr>
          <p:nvPr>
            <p:ph type="subTitle" idx="1"/>
          </p:nvPr>
        </p:nvSpPr>
        <p:spPr bwMode="auto">
          <a:xfrm>
            <a:off x="0" y="0"/>
            <a:ext cx="11120718" cy="1102659"/>
          </a:xfrm>
          <a:prstGeom prst="rect">
            <a:avLst/>
          </a:prstGeom>
          <a:blipFill>
            <a:blip r:embed="rId5" cstate="print"/>
            <a:tile tx="0" ty="0" sx="100000" sy="100000" flip="none" algn="tl"/>
          </a:blipFill>
          <a:ln w="9525">
            <a:noFill/>
            <a:miter lim="800000"/>
            <a:headEnd/>
            <a:tailEnd/>
          </a:ln>
        </p:spPr>
        <p:txBody>
          <a:bodyPr wrap="none" anchor="ctr">
            <a:normAutofit fontScale="25000" lnSpcReduction="20000"/>
          </a:bodyPr>
          <a:lstStyle/>
          <a:p>
            <a:r>
              <a:rPr lang="ru-RU" dirty="0" smtClean="0"/>
              <a:t>                            </a:t>
            </a:r>
          </a:p>
          <a:p>
            <a:r>
              <a:rPr lang="ru-RU" sz="7200" b="1" dirty="0" smtClean="0">
                <a:effectLst>
                  <a:outerShdw blurRad="38100" dist="38100" dir="2700000" algn="tl">
                    <a:srgbClr val="000000">
                      <a:alpha val="43137"/>
                    </a:srgbClr>
                  </a:outerShdw>
                </a:effectLst>
              </a:rPr>
              <a:t> </a:t>
            </a:r>
          </a:p>
          <a:p>
            <a:endParaRPr lang="ru-RU" sz="7200" b="1" dirty="0" smtClean="0">
              <a:solidFill>
                <a:srgbClr val="0000CC"/>
              </a:solidFill>
              <a:effectLst>
                <a:outerShdw blurRad="38100" dist="38100" dir="2700000" algn="tl">
                  <a:srgbClr val="000000">
                    <a:alpha val="43137"/>
                  </a:srgbClr>
                </a:outerShdw>
              </a:effectLst>
              <a:latin typeface="Times New Roman" pitchFamily="18" charset="0"/>
              <a:cs typeface="Times New Roman" pitchFamily="18" charset="0"/>
            </a:endParaRPr>
          </a:p>
          <a:p>
            <a:r>
              <a:rPr lang="ru-RU" sz="8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АСОУ</a:t>
            </a:r>
            <a:endParaRPr lang="ru-RU" sz="8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a:p>
            <a:r>
              <a:rPr lang="ru-RU" sz="8000" b="1" dirty="0" smtClean="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КАФЕДРА  КОМПЛЕКСНОЙ  БЕЗОПАСНОСТИ И ФИЗИЧЕСКОЙ КУЛЬТУРЫ</a:t>
            </a:r>
          </a:p>
          <a:p>
            <a:r>
              <a:rPr lang="ru-RU" sz="7200" b="1" dirty="0" smtClean="0">
                <a:solidFill>
                  <a:srgbClr val="C00000"/>
                </a:solidFill>
                <a:latin typeface="Times New Roman" pitchFamily="18" charset="0"/>
                <a:cs typeface="Times New Roman" pitchFamily="18" charset="0"/>
              </a:rPr>
              <a:t>Хронология случаев стрельбы в российских учебных заведениях за последние пять лет</a:t>
            </a:r>
          </a:p>
          <a:p>
            <a:endParaRPr lang="ru-RU" sz="4200" b="1" dirty="0" smtClean="0">
              <a:solidFill>
                <a:srgbClr val="0000CC"/>
              </a:solidFill>
              <a:effectLst>
                <a:outerShdw blurRad="38100" dist="38100" dir="2700000" algn="tl">
                  <a:srgbClr val="000000">
                    <a:alpha val="43137"/>
                  </a:srgbClr>
                </a:outerShdw>
              </a:effectLst>
              <a:latin typeface="Times New Roman" pitchFamily="18" charset="0"/>
              <a:cs typeface="Times New Roman" pitchFamily="18" charset="0"/>
            </a:endParaRPr>
          </a:p>
          <a:p>
            <a:r>
              <a:rPr lang="ru-RU" sz="28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p>
          <a:p>
            <a:endParaRPr lang="ru-RU" sz="2800" dirty="0">
              <a:solidFill>
                <a:srgbClr val="0000CC"/>
              </a:solidFill>
              <a:latin typeface="Times New Roman" pitchFamily="18" charset="0"/>
              <a:cs typeface="Times New Roman" pitchFamily="18" charset="0"/>
            </a:endParaRPr>
          </a:p>
        </p:txBody>
      </p:sp>
      <p:pic>
        <p:nvPicPr>
          <p:cNvPr id="6" name="Picture 23" descr="http://gerb-flag.ru/pic_subject/Moskovskaja-oblast%27-gerb-derevjannaja-ramka-b.jpg"/>
          <p:cNvPicPr>
            <a:picLocks noChangeAspect="1" noChangeArrowheads="1"/>
          </p:cNvPicPr>
          <p:nvPr/>
        </p:nvPicPr>
        <p:blipFill>
          <a:blip r:embed="rId6" cstate="print"/>
          <a:srcRect/>
          <a:stretch>
            <a:fillRect/>
          </a:stretch>
        </p:blipFill>
        <p:spPr bwMode="auto">
          <a:xfrm>
            <a:off x="11026588" y="0"/>
            <a:ext cx="1165412" cy="1156448"/>
          </a:xfrm>
          <a:prstGeom prst="rect">
            <a:avLst/>
          </a:prstGeom>
          <a:noFill/>
        </p:spPr>
      </p:pic>
      <p:sp>
        <p:nvSpPr>
          <p:cNvPr id="123907" name="Rectangle 3"/>
          <p:cNvSpPr>
            <a:spLocks noChangeArrowheads="1"/>
          </p:cNvSpPr>
          <p:nvPr/>
        </p:nvSpPr>
        <p:spPr bwMode="auto">
          <a:xfrm>
            <a:off x="5163671" y="1112223"/>
            <a:ext cx="6844554" cy="557075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indent="450850" fontAlgn="base">
              <a:spcBef>
                <a:spcPct val="0"/>
              </a:spcBef>
              <a:spcAft>
                <a:spcPct val="0"/>
              </a:spcAft>
            </a:pPr>
            <a:r>
              <a:rPr kumimoji="0" lang="ru-RU" sz="16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11 мая 2021 года в гимназии №175 Казани (Республика Татарстан) 19-летний бывший ученик этой школы Ильназ Галявиев открыл стрельбу из гладкоствольного ружья. В результате погибли девять человек - семь учеников и два педагога. 23 человека пострадали. Нападавший был задержан и арестован по решению суда. Он обвиняется в убийстве двух и более лиц. В Общественной наблюдательной комиссии Москвы (ОНК) сообщали, что Центр социальной и судебной психиатрии им. В. П. Сербского признал Галявиева невменяемым на момент совершения массового убийства. </a:t>
            </a:r>
            <a:r>
              <a:rPr kumimoji="0" lang="ru-RU" sz="16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11 </a:t>
            </a:r>
            <a:r>
              <a:rPr kumimoji="0" lang="ru-RU" sz="16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августа Галявиев заявил членам ОНК, что мотивом его преступления была ненависть. 14 сентября он был этапирован в Санкт-Петербург для проведения дополнительных экспертиз. По уголовному делу о стрельбе суд Казани отправил под домашний арест Сергея Иванова - директора ООО "Ваша безопасность", которое занималось системой контроля в школе. Следствие считает, что компания не оказала школе необходимые услуги. Еще одним фигурантом дела стал инженер "Союза пожарного мониторинга" Марат Зиганшин, суд назначил ему запрет определенных действий. Также СК предъявил обвинение в халатности директору гимназии Амине Валеевой, которая, по версии следствия, не организовала профессиональную охрану и не устранила пробелы в системах безопасности учебного заведения</a:t>
            </a:r>
            <a:r>
              <a:rPr kumimoji="0" lang="ru-RU" sz="16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lang="ru-RU" b="1" dirty="0" err="1" smtClean="0">
                <a:solidFill>
                  <a:srgbClr val="002060"/>
                </a:solidFill>
                <a:latin typeface="Times New Roman" pitchFamily="18" charset="0"/>
                <a:ea typeface="Times New Roman" pitchFamily="18" charset="0"/>
                <a:cs typeface="Times New Roman" pitchFamily="18" charset="0"/>
              </a:rPr>
              <a:t>Ильназ</a:t>
            </a:r>
            <a:r>
              <a:rPr lang="ru-RU" b="1" dirty="0" smtClean="0">
                <a:solidFill>
                  <a:srgbClr val="002060"/>
                </a:solidFill>
                <a:latin typeface="Times New Roman" pitchFamily="18" charset="0"/>
                <a:ea typeface="Times New Roman" pitchFamily="18" charset="0"/>
                <a:cs typeface="Times New Roman" pitchFamily="18" charset="0"/>
              </a:rPr>
              <a:t> Галявиев </a:t>
            </a:r>
            <a:r>
              <a:rPr lang="ru-RU" b="1" dirty="0" smtClean="0">
                <a:solidFill>
                  <a:srgbClr val="002060"/>
                </a:solidFill>
                <a:latin typeface="Times New Roman" pitchFamily="18" charset="0"/>
                <a:ea typeface="Times New Roman" pitchFamily="18" charset="0"/>
                <a:cs typeface="Times New Roman" pitchFamily="18" charset="0"/>
              </a:rPr>
              <a:t>по приговору суда отбывает пожизненное заключение.</a:t>
            </a:r>
            <a:endParaRPr kumimoji="0" lang="ru-RU" sz="1800" b="1" i="0" u="none" strike="noStrike" cap="none" normalizeH="0" baseline="0" dirty="0" smtClean="0">
              <a:ln>
                <a:noFill/>
              </a:ln>
              <a:solidFill>
                <a:srgbClr val="002060"/>
              </a:solidFill>
              <a:effectLst/>
              <a:latin typeface="Times New Roman" pitchFamily="18" charset="0"/>
              <a:cs typeface="Times New Roman" pitchFamily="18" charset="0"/>
            </a:endParaRPr>
          </a:p>
        </p:txBody>
      </p:sp>
      <p:pic>
        <p:nvPicPr>
          <p:cNvPr id="123908" name="Picture 4" descr="C:\Users\НИКИТИН\Desktop\756207174421014.jpg"/>
          <p:cNvPicPr>
            <a:picLocks noChangeAspect="1" noChangeArrowheads="1"/>
          </p:cNvPicPr>
          <p:nvPr/>
        </p:nvPicPr>
        <p:blipFill>
          <a:blip r:embed="rId7" cstate="print"/>
          <a:srcRect/>
          <a:stretch>
            <a:fillRect/>
          </a:stretch>
        </p:blipFill>
        <p:spPr bwMode="auto">
          <a:xfrm>
            <a:off x="166408" y="1102658"/>
            <a:ext cx="4930028" cy="2568389"/>
          </a:xfrm>
          <a:prstGeom prst="rect">
            <a:avLst/>
          </a:prstGeom>
          <a:noFill/>
        </p:spPr>
      </p:pic>
      <p:pic>
        <p:nvPicPr>
          <p:cNvPr id="123909" name="Picture 5" descr="C:\Users\НИКИТИН\Desktop\756207213703228.jpg"/>
          <p:cNvPicPr>
            <a:picLocks noChangeAspect="1" noChangeArrowheads="1"/>
          </p:cNvPicPr>
          <p:nvPr/>
        </p:nvPicPr>
        <p:blipFill>
          <a:blip r:embed="rId8" cstate="print"/>
          <a:srcRect/>
          <a:stretch>
            <a:fillRect/>
          </a:stretch>
        </p:blipFill>
        <p:spPr bwMode="auto">
          <a:xfrm>
            <a:off x="201706" y="3800476"/>
            <a:ext cx="4867835" cy="2815478"/>
          </a:xfrm>
          <a:prstGeom prst="rect">
            <a:avLst/>
          </a:prstGeom>
          <a:noFill/>
        </p:spPr>
      </p:pic>
    </p:spTree>
    <p:extLst>
      <p:ext uri="{BB962C8B-B14F-4D97-AF65-F5344CB8AC3E}">
        <p14:creationId xmlns="" xmlns:p14="http://schemas.microsoft.com/office/powerpoint/2010/main" val="248311758"/>
      </p:ext>
    </p:extLst>
  </p:cSld>
  <p:clrMapOvr>
    <a:masterClrMapping/>
  </p:clrMapOvr>
  <p:transition spd="slow">
    <p:wedg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10" name="Object 2"/>
          <p:cNvGraphicFramePr>
            <a:graphicFrameLocks noChangeAspect="1"/>
          </p:cNvGraphicFramePr>
          <p:nvPr/>
        </p:nvGraphicFramePr>
        <p:xfrm>
          <a:off x="1" y="0"/>
          <a:ext cx="12192000" cy="6857999"/>
        </p:xfrm>
        <a:graphic>
          <a:graphicData uri="http://schemas.openxmlformats.org/presentationml/2006/ole">
            <p:oleObj spid="_x0000_s122882" name="Презентация" r:id="rId3" imgW="6094535" imgH="3427323" progId="PowerPoint.Show.12">
              <p:embed/>
            </p:oleObj>
          </a:graphicData>
        </a:graphic>
      </p:graphicFrame>
      <p:sp>
        <p:nvSpPr>
          <p:cNvPr id="4" name="Rectangle 40"/>
          <p:cNvSpPr>
            <a:spLocks noGrp="1" noChangeArrowheads="1"/>
          </p:cNvSpPr>
          <p:nvPr>
            <p:ph type="subTitle" idx="1"/>
          </p:nvPr>
        </p:nvSpPr>
        <p:spPr bwMode="auto">
          <a:xfrm>
            <a:off x="1169894" y="0"/>
            <a:ext cx="9950824" cy="1102659"/>
          </a:xfrm>
          <a:prstGeom prst="rect">
            <a:avLst/>
          </a:prstGeom>
          <a:blipFill>
            <a:blip r:embed="rId4" cstate="print"/>
            <a:tile tx="0" ty="0" sx="100000" sy="100000" flip="none" algn="tl"/>
          </a:blipFill>
          <a:ln w="9525">
            <a:noFill/>
            <a:miter lim="800000"/>
            <a:headEnd/>
            <a:tailEnd/>
          </a:ln>
        </p:spPr>
        <p:txBody>
          <a:bodyPr wrap="none" anchor="ctr">
            <a:normAutofit fontScale="25000" lnSpcReduction="20000"/>
          </a:bodyPr>
          <a:lstStyle/>
          <a:p>
            <a:r>
              <a:rPr lang="ru-RU" dirty="0" smtClean="0"/>
              <a:t>                            </a:t>
            </a:r>
          </a:p>
          <a:p>
            <a:r>
              <a:rPr lang="ru-RU" sz="7200" b="1" dirty="0" smtClean="0">
                <a:effectLst>
                  <a:outerShdw blurRad="38100" dist="38100" dir="2700000" algn="tl">
                    <a:srgbClr val="000000">
                      <a:alpha val="43137"/>
                    </a:srgbClr>
                  </a:outerShdw>
                </a:effectLst>
              </a:rPr>
              <a:t> </a:t>
            </a:r>
          </a:p>
          <a:p>
            <a:r>
              <a:rPr lang="ru-RU" sz="7200" b="1" dirty="0" smtClean="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ГБОУ ВО МО «АСОУ»</a:t>
            </a:r>
          </a:p>
          <a:p>
            <a:r>
              <a:rPr lang="ru-RU" sz="7200" b="1" dirty="0" smtClean="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КАФЕДРА  КОМПЛЕКСНОЙ  БЕЗОПАСНОСТИ И ФИЗИЧЕСКОЙ КУЛЬТУРЫ</a:t>
            </a:r>
          </a:p>
          <a:p>
            <a:r>
              <a:rPr lang="ru-RU" sz="7200" b="1" dirty="0" smtClean="0">
                <a:solidFill>
                  <a:srgbClr val="C00000"/>
                </a:solidFill>
                <a:latin typeface="Times New Roman" pitchFamily="18" charset="0"/>
                <a:cs typeface="Times New Roman" pitchFamily="18" charset="0"/>
              </a:rPr>
              <a:t>Хронология случаев стрельбы в российских учебных заведениях за последние пять лет</a:t>
            </a:r>
          </a:p>
          <a:p>
            <a:endParaRPr lang="ru-RU" sz="4200" b="1" dirty="0" smtClean="0">
              <a:solidFill>
                <a:srgbClr val="0000CC"/>
              </a:solidFill>
              <a:effectLst>
                <a:outerShdw blurRad="38100" dist="38100" dir="2700000" algn="tl">
                  <a:srgbClr val="000000">
                    <a:alpha val="43137"/>
                  </a:srgbClr>
                </a:outerShdw>
              </a:effectLst>
              <a:latin typeface="Times New Roman" pitchFamily="18" charset="0"/>
              <a:cs typeface="Times New Roman" pitchFamily="18" charset="0"/>
            </a:endParaRPr>
          </a:p>
          <a:p>
            <a:r>
              <a:rPr lang="ru-RU" sz="28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p>
          <a:p>
            <a:endParaRPr lang="ru-RU" sz="2800" dirty="0">
              <a:solidFill>
                <a:srgbClr val="0000CC"/>
              </a:solidFill>
              <a:latin typeface="Times New Roman" pitchFamily="18" charset="0"/>
              <a:cs typeface="Times New Roman" pitchFamily="18" charset="0"/>
            </a:endParaRPr>
          </a:p>
        </p:txBody>
      </p:sp>
      <p:pic>
        <p:nvPicPr>
          <p:cNvPr id="5" name="Picture 32"/>
          <p:cNvPicPr>
            <a:picLocks noChangeAspect="1" noChangeArrowheads="1"/>
          </p:cNvPicPr>
          <p:nvPr/>
        </p:nvPicPr>
        <p:blipFill>
          <a:blip r:embed="rId5" cstate="print"/>
          <a:srcRect/>
          <a:stretch>
            <a:fillRect/>
          </a:stretch>
        </p:blipFill>
        <p:spPr bwMode="auto">
          <a:xfrm>
            <a:off x="-32" y="0"/>
            <a:ext cx="1627126" cy="1237129"/>
          </a:xfrm>
          <a:prstGeom prst="rect">
            <a:avLst/>
          </a:prstGeom>
          <a:noFill/>
          <a:ln w="9525">
            <a:noFill/>
            <a:miter lim="800000"/>
            <a:headEnd/>
            <a:tailEnd/>
          </a:ln>
          <a:effectLst/>
        </p:spPr>
      </p:pic>
      <p:pic>
        <p:nvPicPr>
          <p:cNvPr id="6" name="Picture 23" descr="http://gerb-flag.ru/pic_subject/Moskovskaja-oblast%27-gerb-derevjannaja-ramka-b.jpg"/>
          <p:cNvPicPr>
            <a:picLocks noChangeAspect="1" noChangeArrowheads="1"/>
          </p:cNvPicPr>
          <p:nvPr/>
        </p:nvPicPr>
        <p:blipFill>
          <a:blip r:embed="rId6" cstate="print"/>
          <a:srcRect/>
          <a:stretch>
            <a:fillRect/>
          </a:stretch>
        </p:blipFill>
        <p:spPr bwMode="auto">
          <a:xfrm>
            <a:off x="11026588" y="0"/>
            <a:ext cx="1165412" cy="1156448"/>
          </a:xfrm>
          <a:prstGeom prst="rect">
            <a:avLst/>
          </a:prstGeom>
          <a:noFill/>
        </p:spPr>
      </p:pic>
      <p:sp>
        <p:nvSpPr>
          <p:cNvPr id="122883" name="Rectangle 3"/>
          <p:cNvSpPr>
            <a:spLocks noChangeArrowheads="1"/>
          </p:cNvSpPr>
          <p:nvPr/>
        </p:nvSpPr>
        <p:spPr bwMode="auto">
          <a:xfrm>
            <a:off x="5983941" y="1008529"/>
            <a:ext cx="6037730" cy="558614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l" defTabSz="914400" rtl="0" eaLnBrk="1" fontAlgn="base" latinLnBrk="0" hangingPunct="1">
              <a:lnSpc>
                <a:spcPct val="100000"/>
              </a:lnSpc>
              <a:spcBef>
                <a:spcPct val="0"/>
              </a:spcBef>
              <a:spcAft>
                <a:spcPct val="0"/>
              </a:spcAft>
              <a:buClrTx/>
              <a:buSzTx/>
              <a:buFontTx/>
              <a:buNone/>
              <a:tabLst/>
            </a:pPr>
            <a:r>
              <a:rPr kumimoji="0" lang="ru-RU" sz="21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20 сентября 2021 года студент первого курса Пермского государственного национального исследовательского университета открыл стрельбу на территории одного из корпусов вуза. Погибли шесть человек, более 40 пострадали. Нападавший был задержан сотрудниками полиции. При задержании он оказал сопротивление и был ранен, после чего госпитализирован в тяжелом состоянии. Возбуждено уголовное дело по статье об убийстве двух и более лиц. 22 сентября президент Владимир Путин наградил орденом Мужества полицейского Константина Калинина, который обезвредил напавшего. 14 октября Дзержинский районный суд Перми на выездном заседании в больнице арестовал устроившего стрельбу студента на два месяца</a:t>
            </a:r>
            <a:endParaRPr kumimoji="0" lang="ru-RU" sz="2100" b="1" i="0" u="none" strike="noStrike" cap="none" normalizeH="0" baseline="0" dirty="0" smtClean="0">
              <a:ln>
                <a:noFill/>
              </a:ln>
              <a:solidFill>
                <a:srgbClr val="002060"/>
              </a:solidFill>
              <a:effectLst/>
              <a:latin typeface="Times New Roman" pitchFamily="18" charset="0"/>
              <a:cs typeface="Times New Roman" pitchFamily="18" charset="0"/>
            </a:endParaRPr>
          </a:p>
        </p:txBody>
      </p:sp>
      <p:pic>
        <p:nvPicPr>
          <p:cNvPr id="122884" name="Picture 4" descr="C:\Users\НИКИТИН\Desktop\preview_64c7da403a740c7e8f7480191473bc48.jpg"/>
          <p:cNvPicPr>
            <a:picLocks noChangeAspect="1" noChangeArrowheads="1"/>
          </p:cNvPicPr>
          <p:nvPr/>
        </p:nvPicPr>
        <p:blipFill>
          <a:blip r:embed="rId7" cstate="print"/>
          <a:srcRect/>
          <a:stretch>
            <a:fillRect/>
          </a:stretch>
        </p:blipFill>
        <p:spPr bwMode="auto">
          <a:xfrm>
            <a:off x="276785" y="1169895"/>
            <a:ext cx="5626474" cy="5308226"/>
          </a:xfrm>
          <a:prstGeom prst="rect">
            <a:avLst/>
          </a:prstGeom>
          <a:noFill/>
        </p:spPr>
      </p:pic>
    </p:spTree>
    <p:extLst>
      <p:ext uri="{BB962C8B-B14F-4D97-AF65-F5344CB8AC3E}">
        <p14:creationId xmlns="" xmlns:p14="http://schemas.microsoft.com/office/powerpoint/2010/main" val="248311758"/>
      </p:ext>
    </p:extLst>
  </p:cSld>
  <p:clrMapOvr>
    <a:masterClrMapping/>
  </p:clrMapOvr>
  <p:transition spd="slow">
    <p:wedg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10" name="Object 2"/>
          <p:cNvGraphicFramePr>
            <a:graphicFrameLocks noChangeAspect="1"/>
          </p:cNvGraphicFramePr>
          <p:nvPr/>
        </p:nvGraphicFramePr>
        <p:xfrm>
          <a:off x="1" y="0"/>
          <a:ext cx="12192000" cy="6857999"/>
        </p:xfrm>
        <a:graphic>
          <a:graphicData uri="http://schemas.openxmlformats.org/presentationml/2006/ole">
            <p:oleObj spid="_x0000_s121858" name="Презентация" r:id="rId4" imgW="6082294" imgH="3421203" progId="PowerPoint.Show.12">
              <p:embed/>
            </p:oleObj>
          </a:graphicData>
        </a:graphic>
      </p:graphicFrame>
      <p:sp>
        <p:nvSpPr>
          <p:cNvPr id="4" name="Rectangle 40"/>
          <p:cNvSpPr>
            <a:spLocks noGrp="1" noChangeArrowheads="1"/>
          </p:cNvSpPr>
          <p:nvPr>
            <p:ph type="subTitle" idx="1"/>
          </p:nvPr>
        </p:nvSpPr>
        <p:spPr bwMode="auto">
          <a:xfrm>
            <a:off x="0" y="0"/>
            <a:ext cx="11120718" cy="1102659"/>
          </a:xfrm>
          <a:prstGeom prst="rect">
            <a:avLst/>
          </a:prstGeom>
          <a:blipFill>
            <a:blip r:embed="rId5" cstate="print"/>
            <a:tile tx="0" ty="0" sx="100000" sy="100000" flip="none" algn="tl"/>
          </a:blipFill>
          <a:ln w="9525">
            <a:noFill/>
            <a:miter lim="800000"/>
            <a:headEnd/>
            <a:tailEnd/>
          </a:ln>
        </p:spPr>
        <p:txBody>
          <a:bodyPr wrap="none" anchor="ctr">
            <a:normAutofit fontScale="25000" lnSpcReduction="20000"/>
          </a:bodyPr>
          <a:lstStyle/>
          <a:p>
            <a:r>
              <a:rPr lang="ru-RU" dirty="0" smtClean="0"/>
              <a:t>                            </a:t>
            </a:r>
          </a:p>
          <a:p>
            <a:endParaRPr lang="ru-RU" sz="7200" b="1" dirty="0" smtClean="0">
              <a:effectLst>
                <a:outerShdw blurRad="38100" dist="38100" dir="2700000" algn="tl">
                  <a:srgbClr val="000000">
                    <a:alpha val="43137"/>
                  </a:srgbClr>
                </a:outerShdw>
              </a:effectLst>
            </a:endParaRPr>
          </a:p>
          <a:p>
            <a:endParaRPr lang="ru-RU" sz="7200" b="1" dirty="0" smtClean="0">
              <a:effectLst>
                <a:outerShdw blurRad="38100" dist="38100" dir="2700000" algn="tl">
                  <a:srgbClr val="000000">
                    <a:alpha val="43137"/>
                  </a:srgbClr>
                </a:outerShdw>
              </a:effectLst>
            </a:endParaRPr>
          </a:p>
          <a:p>
            <a:r>
              <a:rPr lang="ru-RU" sz="8000" b="1" dirty="0" smtClean="0">
                <a:effectLst>
                  <a:outerShdw blurRad="38100" dist="38100" dir="2700000" algn="tl">
                    <a:srgbClr val="000000">
                      <a:alpha val="43137"/>
                    </a:srgbClr>
                  </a:outerShdw>
                </a:effectLst>
              </a:rPr>
              <a:t> </a:t>
            </a:r>
            <a:r>
              <a:rPr lang="ru-RU" sz="8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АСОУ</a:t>
            </a:r>
            <a:endParaRPr lang="ru-RU" sz="8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a:p>
            <a:r>
              <a:rPr lang="ru-RU" sz="8000" b="1" dirty="0" smtClean="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КАФЕДРА  КОМПЛЕКСНОЙ  БЕЗОПАСНОСТИ И ФИЗИЧЕСКОЙ КУЛЬТУРЫ</a:t>
            </a:r>
          </a:p>
          <a:p>
            <a:r>
              <a:rPr lang="ru-RU" sz="7200" b="1" dirty="0" smtClean="0">
                <a:solidFill>
                  <a:srgbClr val="C00000"/>
                </a:solidFill>
                <a:latin typeface="Times New Roman" pitchFamily="18" charset="0"/>
                <a:cs typeface="Times New Roman" pitchFamily="18" charset="0"/>
              </a:rPr>
              <a:t>Хронология случаев стрельбы в российских учебных заведениях за последние пять лет</a:t>
            </a:r>
          </a:p>
          <a:p>
            <a:endParaRPr lang="ru-RU" sz="4200" b="1" dirty="0" smtClean="0">
              <a:solidFill>
                <a:srgbClr val="0000CC"/>
              </a:solidFill>
              <a:effectLst>
                <a:outerShdw blurRad="38100" dist="38100" dir="2700000" algn="tl">
                  <a:srgbClr val="000000">
                    <a:alpha val="43137"/>
                  </a:srgbClr>
                </a:outerShdw>
              </a:effectLst>
              <a:latin typeface="Times New Roman" pitchFamily="18" charset="0"/>
              <a:cs typeface="Times New Roman" pitchFamily="18" charset="0"/>
            </a:endParaRPr>
          </a:p>
          <a:p>
            <a:r>
              <a:rPr lang="ru-RU" sz="28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p>
          <a:p>
            <a:endParaRPr lang="ru-RU" sz="2800" dirty="0">
              <a:solidFill>
                <a:srgbClr val="0000CC"/>
              </a:solidFill>
              <a:latin typeface="Times New Roman" pitchFamily="18" charset="0"/>
              <a:cs typeface="Times New Roman" pitchFamily="18" charset="0"/>
            </a:endParaRPr>
          </a:p>
        </p:txBody>
      </p:sp>
      <p:pic>
        <p:nvPicPr>
          <p:cNvPr id="6" name="Picture 23" descr="http://gerb-flag.ru/pic_subject/Moskovskaja-oblast%27-gerb-derevjannaja-ramka-b.jpg"/>
          <p:cNvPicPr>
            <a:picLocks noChangeAspect="1" noChangeArrowheads="1"/>
          </p:cNvPicPr>
          <p:nvPr/>
        </p:nvPicPr>
        <p:blipFill>
          <a:blip r:embed="rId6" cstate="print"/>
          <a:srcRect/>
          <a:stretch>
            <a:fillRect/>
          </a:stretch>
        </p:blipFill>
        <p:spPr bwMode="auto">
          <a:xfrm>
            <a:off x="11026588" y="0"/>
            <a:ext cx="1165412" cy="1156448"/>
          </a:xfrm>
          <a:prstGeom prst="rect">
            <a:avLst/>
          </a:prstGeom>
          <a:noFill/>
        </p:spPr>
      </p:pic>
      <p:sp>
        <p:nvSpPr>
          <p:cNvPr id="7" name="Прямоугольник 6"/>
          <p:cNvSpPr/>
          <p:nvPr/>
        </p:nvSpPr>
        <p:spPr>
          <a:xfrm>
            <a:off x="6750424" y="1196788"/>
            <a:ext cx="5190564" cy="5262979"/>
          </a:xfrm>
          <a:prstGeom prst="rect">
            <a:avLst/>
          </a:prstGeom>
        </p:spPr>
        <p:txBody>
          <a:bodyPr wrap="square">
            <a:spAutoFit/>
          </a:bodyPr>
          <a:lstStyle/>
          <a:p>
            <a:r>
              <a:rPr lang="ru-RU" sz="2400" b="1" dirty="0" smtClean="0">
                <a:solidFill>
                  <a:srgbClr val="002060"/>
                </a:solidFill>
                <a:latin typeface="Times New Roman" pitchFamily="18" charset="0"/>
                <a:cs typeface="Times New Roman" pitchFamily="18" charset="0"/>
              </a:rPr>
              <a:t>Еще один инцидент, связанный с нападением на учебное заведение, </a:t>
            </a:r>
            <a:r>
              <a:rPr lang="ru-RU" sz="2400" b="1" u="sng" dirty="0" smtClean="0">
                <a:solidFill>
                  <a:srgbClr val="002060"/>
                </a:solidFill>
                <a:latin typeface="Times New Roman" pitchFamily="18" charset="0"/>
                <a:cs typeface="Times New Roman" pitchFamily="18" charset="0"/>
                <a:hlinkClick r:id="rId7"/>
              </a:rPr>
              <a:t>произошел</a:t>
            </a:r>
            <a:r>
              <a:rPr lang="ru-RU" sz="2400" b="1" dirty="0" smtClean="0">
                <a:solidFill>
                  <a:srgbClr val="002060"/>
                </a:solidFill>
                <a:latin typeface="Times New Roman" pitchFamily="18" charset="0"/>
                <a:cs typeface="Times New Roman" pitchFamily="18" charset="0"/>
              </a:rPr>
              <a:t> 13 декабря 2021 года у входа в православную гимназию рядом с Введенским Владычным женским монастырем в Серпухове. Утром, 18-летний Владислав Струженков взорвал самодельную бомбу. В результате нападения осколочные ранения получили 10 человек, все пострадавшие — подростки. Еще несколько детей получили сотрясение головного мозга, ожоги и ушибы.</a:t>
            </a:r>
            <a:endParaRPr lang="ru-RU" sz="2400" b="1" dirty="0">
              <a:solidFill>
                <a:srgbClr val="002060"/>
              </a:solidFill>
              <a:latin typeface="Times New Roman" pitchFamily="18" charset="0"/>
              <a:cs typeface="Times New Roman" pitchFamily="18" charset="0"/>
            </a:endParaRPr>
          </a:p>
        </p:txBody>
      </p:sp>
      <p:pic>
        <p:nvPicPr>
          <p:cNvPr id="121859" name="Picture 3" descr="C:\Users\НИКИТИН\Desktop\owl_pic_620_6fb859283c00a1856ee967831abe8c04.jpg"/>
          <p:cNvPicPr>
            <a:picLocks noChangeAspect="1" noChangeArrowheads="1"/>
          </p:cNvPicPr>
          <p:nvPr/>
        </p:nvPicPr>
        <p:blipFill>
          <a:blip r:embed="rId8" cstate="print"/>
          <a:srcRect/>
          <a:stretch>
            <a:fillRect/>
          </a:stretch>
        </p:blipFill>
        <p:spPr bwMode="auto">
          <a:xfrm>
            <a:off x="346261" y="1143000"/>
            <a:ext cx="6242798" cy="5405717"/>
          </a:xfrm>
          <a:prstGeom prst="rect">
            <a:avLst/>
          </a:prstGeom>
          <a:noFill/>
        </p:spPr>
      </p:pic>
    </p:spTree>
    <p:extLst>
      <p:ext uri="{BB962C8B-B14F-4D97-AF65-F5344CB8AC3E}">
        <p14:creationId xmlns="" xmlns:p14="http://schemas.microsoft.com/office/powerpoint/2010/main" val="248311758"/>
      </p:ext>
    </p:extLst>
  </p:cSld>
  <p:clrMapOvr>
    <a:masterClrMapping/>
  </p:clrMapOvr>
  <p:transition spd="slow">
    <p:wedg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10" name="Object 2"/>
          <p:cNvGraphicFramePr>
            <a:graphicFrameLocks noChangeAspect="1"/>
          </p:cNvGraphicFramePr>
          <p:nvPr/>
        </p:nvGraphicFramePr>
        <p:xfrm>
          <a:off x="1" y="0"/>
          <a:ext cx="12192000" cy="6857999"/>
        </p:xfrm>
        <a:graphic>
          <a:graphicData uri="http://schemas.openxmlformats.org/presentationml/2006/ole">
            <p:oleObj spid="_x0000_s120834" name="Презентация" r:id="rId4" imgW="6094535" imgH="3427323" progId="PowerPoint.Show.12">
              <p:embed/>
            </p:oleObj>
          </a:graphicData>
        </a:graphic>
      </p:graphicFrame>
      <p:sp>
        <p:nvSpPr>
          <p:cNvPr id="4" name="Rectangle 40"/>
          <p:cNvSpPr>
            <a:spLocks noGrp="1" noChangeArrowheads="1"/>
          </p:cNvSpPr>
          <p:nvPr>
            <p:ph type="subTitle" idx="1"/>
          </p:nvPr>
        </p:nvSpPr>
        <p:spPr bwMode="auto">
          <a:xfrm>
            <a:off x="0" y="0"/>
            <a:ext cx="11120718" cy="1102659"/>
          </a:xfrm>
          <a:prstGeom prst="rect">
            <a:avLst/>
          </a:prstGeom>
          <a:blipFill>
            <a:blip r:embed="rId5" cstate="print"/>
            <a:tile tx="0" ty="0" sx="100000" sy="100000" flip="none" algn="tl"/>
          </a:blipFill>
          <a:ln w="9525">
            <a:noFill/>
            <a:miter lim="800000"/>
            <a:headEnd/>
            <a:tailEnd/>
          </a:ln>
        </p:spPr>
        <p:txBody>
          <a:bodyPr wrap="none" anchor="ctr">
            <a:normAutofit fontScale="25000" lnSpcReduction="20000"/>
          </a:bodyPr>
          <a:lstStyle/>
          <a:p>
            <a:r>
              <a:rPr lang="ru-RU" dirty="0" smtClean="0"/>
              <a:t>                            </a:t>
            </a:r>
          </a:p>
          <a:p>
            <a:r>
              <a:rPr lang="ru-RU" sz="6200" b="1" dirty="0" smtClean="0">
                <a:solidFill>
                  <a:srgbClr val="FF0000"/>
                </a:solidFill>
                <a:effectLst>
                  <a:outerShdw blurRad="38100" dist="38100" dir="2700000" algn="tl">
                    <a:srgbClr val="000000">
                      <a:alpha val="43137"/>
                    </a:srgbClr>
                  </a:outerShdw>
                </a:effectLst>
              </a:rPr>
              <a:t> </a:t>
            </a:r>
            <a:r>
              <a:rPr lang="ru-RU" sz="62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АСОУ</a:t>
            </a:r>
            <a:endParaRPr lang="ru-RU" sz="62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a:p>
            <a:r>
              <a:rPr lang="ru-RU" sz="6200" b="1" dirty="0" smtClean="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КАФЕДРА  КОМПЛЕКСНОЙ  БЕЗОПАСНОСТИ И ФИЗИЧЕСКОЙ КУЛЬТУРЫ</a:t>
            </a:r>
          </a:p>
          <a:p>
            <a:r>
              <a:rPr lang="ru-RU" sz="4800" b="1"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ЧТО НЕОБХОДИМО ПРЕДПРИНИМАТЬ ДЛЯ ПРЕДОТВРАЩЕНИЯ ФАКТОВ НАПАДЕНИЯ </a:t>
            </a:r>
            <a:r>
              <a:rPr lang="ru-RU" sz="4800" b="1"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НА ОБРАЗОВАТЕЛЬНУЮ ОРГАНИЗАЦИЮ</a:t>
            </a:r>
            <a:r>
              <a:rPr lang="ru-RU" sz="6400" b="1"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 </a:t>
            </a:r>
            <a:endParaRPr lang="ru-RU" sz="6400" b="1"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endParaRPr>
          </a:p>
          <a:p>
            <a:endParaRPr lang="ru-RU" sz="2800" dirty="0">
              <a:solidFill>
                <a:srgbClr val="0000CC"/>
              </a:solidFill>
              <a:latin typeface="Times New Roman" pitchFamily="18" charset="0"/>
              <a:cs typeface="Times New Roman" pitchFamily="18" charset="0"/>
            </a:endParaRPr>
          </a:p>
        </p:txBody>
      </p:sp>
      <p:pic>
        <p:nvPicPr>
          <p:cNvPr id="6" name="Picture 23" descr="http://gerb-flag.ru/pic_subject/Moskovskaja-oblast%27-gerb-derevjannaja-ramka-b.jpg"/>
          <p:cNvPicPr>
            <a:picLocks noChangeAspect="1" noChangeArrowheads="1"/>
          </p:cNvPicPr>
          <p:nvPr/>
        </p:nvPicPr>
        <p:blipFill>
          <a:blip r:embed="rId6" cstate="print"/>
          <a:srcRect/>
          <a:stretch>
            <a:fillRect/>
          </a:stretch>
        </p:blipFill>
        <p:spPr bwMode="auto">
          <a:xfrm>
            <a:off x="11026588" y="0"/>
            <a:ext cx="1165412" cy="1156448"/>
          </a:xfrm>
          <a:prstGeom prst="rect">
            <a:avLst/>
          </a:prstGeom>
          <a:noFill/>
        </p:spPr>
      </p:pic>
      <p:sp>
        <p:nvSpPr>
          <p:cNvPr id="7" name="Прямоугольник 6"/>
          <p:cNvSpPr/>
          <p:nvPr/>
        </p:nvSpPr>
        <p:spPr>
          <a:xfrm>
            <a:off x="5204012" y="1166843"/>
            <a:ext cx="6535270" cy="5324535"/>
          </a:xfrm>
          <a:prstGeom prst="rect">
            <a:avLst/>
          </a:prstGeom>
        </p:spPr>
        <p:txBody>
          <a:bodyPr wrap="square">
            <a:spAutoFit/>
          </a:bodyPr>
          <a:lstStyle/>
          <a:p>
            <a:r>
              <a:rPr lang="ru-RU" sz="2000" b="1" dirty="0" smtClean="0">
                <a:solidFill>
                  <a:srgbClr val="002060"/>
                </a:solidFill>
                <a:latin typeface="Times New Roman" pitchFamily="18" charset="0"/>
                <a:cs typeface="Times New Roman" pitchFamily="18" charset="0"/>
              </a:rPr>
              <a:t>После стрельбы в казанской школе в России </a:t>
            </a:r>
            <a:r>
              <a:rPr lang="ru-RU" sz="2000" b="1" u="sng" dirty="0" smtClean="0">
                <a:solidFill>
                  <a:srgbClr val="002060"/>
                </a:solidFill>
                <a:latin typeface="Times New Roman" pitchFamily="18" charset="0"/>
                <a:cs typeface="Times New Roman" pitchFamily="18" charset="0"/>
                <a:hlinkClick r:id="rId7"/>
              </a:rPr>
              <a:t>стартовало</a:t>
            </a:r>
            <a:r>
              <a:rPr lang="ru-RU" sz="2000" b="1" dirty="0" smtClean="0">
                <a:solidFill>
                  <a:srgbClr val="002060"/>
                </a:solidFill>
                <a:latin typeface="Times New Roman" pitchFamily="18" charset="0"/>
                <a:cs typeface="Times New Roman" pitchFamily="18" charset="0"/>
              </a:rPr>
              <a:t> тестирование проекта по распознаванию людей с оружием на подходах к учебным учреждениям. Систему разработала компания NtechLab. Сообщалось, что в рамках проекта в районе вокруг школ будут установлены видеокамеры, выявляющие вооруженных людей. Как только камера зафиксирует человека с оружием, она подаст сигнал на пульт школьного охранника. Если охранник не отреагирует на потенциальную угрозу, система автоматически заблокирует все входы в школу, отправит сообщение полиции и подаст сигнал тревоги внутри школы.</a:t>
            </a:r>
          </a:p>
          <a:p>
            <a:r>
              <a:rPr lang="ru-RU" sz="2000" b="1" dirty="0" smtClean="0">
                <a:solidFill>
                  <a:srgbClr val="002060"/>
                </a:solidFill>
                <a:latin typeface="Times New Roman" pitchFamily="18" charset="0"/>
                <a:cs typeface="Times New Roman" pitchFamily="18" charset="0"/>
              </a:rPr>
              <a:t>Однако отмечалось, что система NtechLab сможет распознавать только определенные виды оружия в руках прохожих. </a:t>
            </a:r>
            <a:r>
              <a:rPr lang="ru-RU" sz="2000" b="1" dirty="0" smtClean="0">
                <a:solidFill>
                  <a:srgbClr val="C00000"/>
                </a:solidFill>
                <a:latin typeface="Times New Roman" pitchFamily="18" charset="0"/>
                <a:cs typeface="Times New Roman" pitchFamily="18" charset="0"/>
              </a:rPr>
              <a:t>В то же время технологии не по силам идентифицировать человека, несущего пистолет во внутреннем кармане, признали в компании.</a:t>
            </a:r>
            <a:endParaRPr lang="ru-RU" sz="2000" b="1" dirty="0">
              <a:solidFill>
                <a:srgbClr val="C00000"/>
              </a:solidFill>
              <a:latin typeface="Times New Roman" pitchFamily="18" charset="0"/>
              <a:cs typeface="Times New Roman" pitchFamily="18" charset="0"/>
            </a:endParaRPr>
          </a:p>
        </p:txBody>
      </p:sp>
      <p:pic>
        <p:nvPicPr>
          <p:cNvPr id="120835" name="Picture 3" descr="C:\Users\НИКИТИН\Desktop\regnum_picture_16346054252962962_big.png"/>
          <p:cNvPicPr>
            <a:picLocks noChangeAspect="1" noChangeArrowheads="1"/>
          </p:cNvPicPr>
          <p:nvPr/>
        </p:nvPicPr>
        <p:blipFill>
          <a:blip r:embed="rId8" cstate="print"/>
          <a:srcRect/>
          <a:stretch>
            <a:fillRect/>
          </a:stretch>
        </p:blipFill>
        <p:spPr bwMode="auto">
          <a:xfrm>
            <a:off x="322729" y="1317812"/>
            <a:ext cx="4800600" cy="5136776"/>
          </a:xfrm>
          <a:prstGeom prst="rect">
            <a:avLst/>
          </a:prstGeom>
          <a:noFill/>
        </p:spPr>
      </p:pic>
    </p:spTree>
    <p:extLst>
      <p:ext uri="{BB962C8B-B14F-4D97-AF65-F5344CB8AC3E}">
        <p14:creationId xmlns="" xmlns:p14="http://schemas.microsoft.com/office/powerpoint/2010/main" val="248311758"/>
      </p:ext>
    </p:extLst>
  </p:cSld>
  <p:clrMapOvr>
    <a:masterClrMapping/>
  </p:clrMapOvr>
  <p:transition spd="slow">
    <p:wedg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10" name="Object 2"/>
          <p:cNvGraphicFramePr>
            <a:graphicFrameLocks noChangeAspect="1"/>
          </p:cNvGraphicFramePr>
          <p:nvPr/>
        </p:nvGraphicFramePr>
        <p:xfrm>
          <a:off x="1" y="0"/>
          <a:ext cx="12192000" cy="6857999"/>
        </p:xfrm>
        <a:graphic>
          <a:graphicData uri="http://schemas.openxmlformats.org/presentationml/2006/ole">
            <p:oleObj spid="_x0000_s119810" name="Презентация" r:id="rId4" imgW="6094535" imgH="3427323" progId="PowerPoint.Show.12">
              <p:embed/>
            </p:oleObj>
          </a:graphicData>
        </a:graphic>
      </p:graphicFrame>
      <p:sp>
        <p:nvSpPr>
          <p:cNvPr id="4" name="Rectangle 40"/>
          <p:cNvSpPr>
            <a:spLocks noGrp="1" noChangeArrowheads="1"/>
          </p:cNvSpPr>
          <p:nvPr>
            <p:ph type="subTitle" idx="1"/>
          </p:nvPr>
        </p:nvSpPr>
        <p:spPr bwMode="auto">
          <a:xfrm>
            <a:off x="0" y="0"/>
            <a:ext cx="11120718" cy="1237129"/>
          </a:xfrm>
          <a:prstGeom prst="rect">
            <a:avLst/>
          </a:prstGeom>
          <a:blipFill>
            <a:blip r:embed="rId5" cstate="print"/>
            <a:tile tx="0" ty="0" sx="100000" sy="100000" flip="none" algn="tl"/>
          </a:blipFill>
          <a:ln w="9525">
            <a:noFill/>
            <a:miter lim="800000"/>
            <a:headEnd/>
            <a:tailEnd/>
          </a:ln>
        </p:spPr>
        <p:txBody>
          <a:bodyPr wrap="none" anchor="ctr">
            <a:normAutofit fontScale="25000" lnSpcReduction="20000"/>
          </a:bodyPr>
          <a:lstStyle/>
          <a:p>
            <a:r>
              <a:rPr lang="ru-RU" dirty="0" smtClean="0"/>
              <a:t>                            </a:t>
            </a:r>
          </a:p>
          <a:p>
            <a:endParaRPr lang="ru-RU" sz="7200" b="1" dirty="0" smtClean="0">
              <a:effectLst>
                <a:outerShdw blurRad="38100" dist="38100" dir="2700000" algn="tl">
                  <a:srgbClr val="000000">
                    <a:alpha val="43137"/>
                  </a:srgbClr>
                </a:outerShdw>
              </a:effectLst>
            </a:endParaRPr>
          </a:p>
          <a:p>
            <a:r>
              <a:rPr lang="ru-RU" sz="8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АСОУ</a:t>
            </a:r>
            <a:endParaRPr lang="ru-RU" sz="8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a:p>
            <a:r>
              <a:rPr lang="ru-RU" sz="8000" b="1" dirty="0" smtClean="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КАФЕДРА  КОМПЛЕКСНОЙ  БЕЗОПАСНОСТИ И ФИЗИЧЕСКОЙ КУЛЬТУРЫ</a:t>
            </a:r>
          </a:p>
          <a:p>
            <a:r>
              <a:rPr lang="ru-RU" sz="8000" b="1" dirty="0" smtClean="0">
                <a:solidFill>
                  <a:srgbClr val="C00000"/>
                </a:solidFill>
                <a:latin typeface="Times New Roman" pitchFamily="18" charset="0"/>
                <a:cs typeface="Times New Roman" pitchFamily="18" charset="0"/>
              </a:rPr>
              <a:t>Минобрнауки: Как вести себя в случае нападения</a:t>
            </a:r>
            <a:r>
              <a:rPr lang="ru-RU" sz="8000" b="1" dirty="0" smtClean="0">
                <a:solidFill>
                  <a:srgbClr val="C00000"/>
                </a:solidFill>
              </a:rPr>
              <a:t> на </a:t>
            </a:r>
            <a:r>
              <a:rPr lang="ru-RU" sz="8000" b="1" dirty="0" smtClean="0">
                <a:solidFill>
                  <a:srgbClr val="C00000"/>
                </a:solidFill>
                <a:latin typeface="Times New Roman" pitchFamily="18" charset="0"/>
                <a:cs typeface="Times New Roman" pitchFamily="18" charset="0"/>
              </a:rPr>
              <a:t>образовательную организацию</a:t>
            </a:r>
            <a:endParaRPr lang="ru-RU" sz="8000" b="1" dirty="0" smtClean="0">
              <a:solidFill>
                <a:srgbClr val="C00000"/>
              </a:solidFill>
            </a:endParaRPr>
          </a:p>
          <a:p>
            <a:endParaRPr lang="ru-RU" sz="28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a:p>
            <a:endParaRPr lang="ru-RU" sz="2800" dirty="0">
              <a:solidFill>
                <a:srgbClr val="0000CC"/>
              </a:solidFill>
              <a:latin typeface="Times New Roman" pitchFamily="18" charset="0"/>
              <a:cs typeface="Times New Roman" pitchFamily="18" charset="0"/>
            </a:endParaRPr>
          </a:p>
        </p:txBody>
      </p:sp>
      <p:pic>
        <p:nvPicPr>
          <p:cNvPr id="6" name="Picture 23" descr="http://gerb-flag.ru/pic_subject/Moskovskaja-oblast%27-gerb-derevjannaja-ramka-b.jpg"/>
          <p:cNvPicPr>
            <a:picLocks noChangeAspect="1" noChangeArrowheads="1"/>
          </p:cNvPicPr>
          <p:nvPr/>
        </p:nvPicPr>
        <p:blipFill>
          <a:blip r:embed="rId6" cstate="print"/>
          <a:srcRect/>
          <a:stretch>
            <a:fillRect/>
          </a:stretch>
        </p:blipFill>
        <p:spPr bwMode="auto">
          <a:xfrm>
            <a:off x="11026588" y="0"/>
            <a:ext cx="1165412" cy="1156448"/>
          </a:xfrm>
          <a:prstGeom prst="rect">
            <a:avLst/>
          </a:prstGeom>
          <a:noFill/>
        </p:spPr>
      </p:pic>
      <p:sp>
        <p:nvSpPr>
          <p:cNvPr id="119811" name="Rectangle 3"/>
          <p:cNvSpPr>
            <a:spLocks noChangeArrowheads="1"/>
          </p:cNvSpPr>
          <p:nvPr/>
        </p:nvSpPr>
        <p:spPr bwMode="auto">
          <a:xfrm>
            <a:off x="5432612" y="1402106"/>
            <a:ext cx="6548717" cy="532453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20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В последние годы эксперты отмечают резкое увеличение случаев детской агрессии. В том числе - вооруженных нападений подростков на сверстников и учителей.</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0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И тут, увы, стандартных мер безопасности - видеонаблюдения, рамок металлоискателей, охранников на входе и даже таких вот памяток - недостаточно.</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0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Больше половины всех тревожных вызовов в течение учебного года приходится на школы - сигнал SOS оттуда поступает в службы безопасности чаще всего.</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0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Так,  только в 2019 году из школ пришло 55 процентов от общего числа тревог, в 2020-м - 51 процент. Реже всего о проблемах в службы безопасности сообщают из вузов - в прошлом году таких вызовов было всего 11 процентов. Но, как видно из новостных сводок, это далеко не повод для радости.</a:t>
            </a:r>
            <a:endParaRPr kumimoji="0" lang="ru-RU" sz="2000" b="1" i="0" u="none" strike="noStrike" cap="none" normalizeH="0" baseline="0" dirty="0" smtClean="0">
              <a:ln>
                <a:noFill/>
              </a:ln>
              <a:solidFill>
                <a:srgbClr val="002060"/>
              </a:solidFill>
              <a:effectLst/>
              <a:latin typeface="Times New Roman" pitchFamily="18" charset="0"/>
              <a:cs typeface="Times New Roman" pitchFamily="18" charset="0"/>
            </a:endParaRPr>
          </a:p>
        </p:txBody>
      </p:sp>
      <p:pic>
        <p:nvPicPr>
          <p:cNvPr id="119812" name="Picture 4" descr="C:\Users\НИКИТИН\Desktop\4.jpg"/>
          <p:cNvPicPr>
            <a:picLocks noChangeAspect="1" noChangeArrowheads="1"/>
          </p:cNvPicPr>
          <p:nvPr/>
        </p:nvPicPr>
        <p:blipFill>
          <a:blip r:embed="rId7" cstate="print"/>
          <a:srcRect/>
          <a:stretch>
            <a:fillRect/>
          </a:stretch>
        </p:blipFill>
        <p:spPr bwMode="auto">
          <a:xfrm>
            <a:off x="259976" y="2643188"/>
            <a:ext cx="5065059" cy="3857625"/>
          </a:xfrm>
          <a:prstGeom prst="rect">
            <a:avLst/>
          </a:prstGeom>
          <a:noFill/>
        </p:spPr>
      </p:pic>
    </p:spTree>
    <p:extLst>
      <p:ext uri="{BB962C8B-B14F-4D97-AF65-F5344CB8AC3E}">
        <p14:creationId xmlns="" xmlns:p14="http://schemas.microsoft.com/office/powerpoint/2010/main" val="248311758"/>
      </p:ext>
    </p:extLst>
  </p:cSld>
  <p:clrMapOvr>
    <a:masterClrMapping/>
  </p:clrMapOvr>
  <p:transition spd="slow">
    <p:wedg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10" name="Object 2"/>
          <p:cNvGraphicFramePr>
            <a:graphicFrameLocks noChangeAspect="1"/>
          </p:cNvGraphicFramePr>
          <p:nvPr/>
        </p:nvGraphicFramePr>
        <p:xfrm>
          <a:off x="1" y="0"/>
          <a:ext cx="12192000" cy="6857999"/>
        </p:xfrm>
        <a:graphic>
          <a:graphicData uri="http://schemas.openxmlformats.org/presentationml/2006/ole">
            <p:oleObj spid="_x0000_s118786" name="Презентация" r:id="rId4" imgW="6094535" imgH="3427323" progId="PowerPoint.Show.12">
              <p:embed/>
            </p:oleObj>
          </a:graphicData>
        </a:graphic>
      </p:graphicFrame>
      <p:sp>
        <p:nvSpPr>
          <p:cNvPr id="4" name="Rectangle 40"/>
          <p:cNvSpPr>
            <a:spLocks noGrp="1" noChangeArrowheads="1"/>
          </p:cNvSpPr>
          <p:nvPr>
            <p:ph type="subTitle" idx="1"/>
          </p:nvPr>
        </p:nvSpPr>
        <p:spPr bwMode="auto">
          <a:xfrm>
            <a:off x="0" y="0"/>
            <a:ext cx="11120718" cy="1102659"/>
          </a:xfrm>
          <a:prstGeom prst="rect">
            <a:avLst/>
          </a:prstGeom>
          <a:blipFill>
            <a:blip r:embed="rId5" cstate="print"/>
            <a:tile tx="0" ty="0" sx="100000" sy="100000" flip="none" algn="tl"/>
          </a:blipFill>
          <a:ln w="9525">
            <a:noFill/>
            <a:miter lim="800000"/>
            <a:headEnd/>
            <a:tailEnd/>
          </a:ln>
        </p:spPr>
        <p:txBody>
          <a:bodyPr wrap="none" anchor="ctr">
            <a:normAutofit fontScale="25000" lnSpcReduction="20000"/>
          </a:bodyPr>
          <a:lstStyle/>
          <a:p>
            <a:r>
              <a:rPr lang="ru-RU" dirty="0" smtClean="0"/>
              <a:t>                            </a:t>
            </a:r>
          </a:p>
          <a:p>
            <a:endParaRPr lang="ru-RU" sz="7200" b="1" dirty="0" smtClean="0">
              <a:effectLst>
                <a:outerShdw blurRad="38100" dist="38100" dir="2700000" algn="tl">
                  <a:srgbClr val="000000">
                    <a:alpha val="43137"/>
                  </a:srgbClr>
                </a:outerShdw>
              </a:effectLst>
            </a:endParaRPr>
          </a:p>
          <a:p>
            <a:r>
              <a:rPr lang="ru-RU" sz="7200" b="1" dirty="0" smtClean="0">
                <a:effectLst>
                  <a:outerShdw blurRad="38100" dist="38100" dir="2700000" algn="tl">
                    <a:srgbClr val="000000">
                      <a:alpha val="43137"/>
                    </a:srgbClr>
                  </a:outerShdw>
                </a:effectLst>
              </a:rPr>
              <a:t> </a:t>
            </a:r>
            <a:r>
              <a:rPr lang="ru-RU" sz="8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АСОУ</a:t>
            </a:r>
            <a:endParaRPr lang="ru-RU" sz="8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a:p>
            <a:r>
              <a:rPr lang="ru-RU" sz="8000" b="1" dirty="0" smtClean="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КАФЕДРА  КОМПЛЕКСНОЙ  БЕЗОПАСНОСТИ И ФИЗИЧЕСКОЙ КУЛЬТУРЫ</a:t>
            </a:r>
          </a:p>
          <a:p>
            <a:r>
              <a:rPr lang="ru-RU" sz="7200" b="1" dirty="0" smtClean="0">
                <a:solidFill>
                  <a:srgbClr val="C00000"/>
                </a:solidFill>
                <a:latin typeface="Times New Roman" pitchFamily="18" charset="0"/>
                <a:cs typeface="Times New Roman" pitchFamily="18" charset="0"/>
              </a:rPr>
              <a:t>Минобрнауки: Как вести себя в случае нападения на </a:t>
            </a:r>
            <a:r>
              <a:rPr lang="ru-RU" sz="7200" b="1" dirty="0" smtClean="0">
                <a:solidFill>
                  <a:srgbClr val="C00000"/>
                </a:solidFill>
                <a:latin typeface="Times New Roman" pitchFamily="18" charset="0"/>
                <a:cs typeface="Times New Roman" pitchFamily="18" charset="0"/>
              </a:rPr>
              <a:t>образовательную организацию</a:t>
            </a:r>
            <a:endParaRPr lang="ru-RU" sz="7200" b="1" dirty="0" smtClean="0">
              <a:solidFill>
                <a:srgbClr val="C00000"/>
              </a:solidFill>
              <a:latin typeface="Times New Roman" pitchFamily="18" charset="0"/>
              <a:cs typeface="Times New Roman" pitchFamily="18" charset="0"/>
            </a:endParaRPr>
          </a:p>
          <a:p>
            <a:endParaRPr lang="ru-RU" sz="4200" b="1" dirty="0" smtClean="0">
              <a:solidFill>
                <a:srgbClr val="0000CC"/>
              </a:solidFill>
              <a:effectLst>
                <a:outerShdw blurRad="38100" dist="38100" dir="2700000" algn="tl">
                  <a:srgbClr val="000000">
                    <a:alpha val="43137"/>
                  </a:srgbClr>
                </a:outerShdw>
              </a:effectLst>
              <a:latin typeface="Times New Roman" pitchFamily="18" charset="0"/>
              <a:cs typeface="Times New Roman" pitchFamily="18" charset="0"/>
            </a:endParaRPr>
          </a:p>
          <a:p>
            <a:r>
              <a:rPr lang="ru-RU" sz="28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p>
          <a:p>
            <a:endParaRPr lang="ru-RU" sz="2800" dirty="0">
              <a:solidFill>
                <a:srgbClr val="0000CC"/>
              </a:solidFill>
              <a:latin typeface="Times New Roman" pitchFamily="18" charset="0"/>
              <a:cs typeface="Times New Roman" pitchFamily="18" charset="0"/>
            </a:endParaRPr>
          </a:p>
        </p:txBody>
      </p:sp>
      <p:pic>
        <p:nvPicPr>
          <p:cNvPr id="6" name="Picture 23" descr="http://gerb-flag.ru/pic_subject/Moskovskaja-oblast%27-gerb-derevjannaja-ramka-b.jpg"/>
          <p:cNvPicPr>
            <a:picLocks noChangeAspect="1" noChangeArrowheads="1"/>
          </p:cNvPicPr>
          <p:nvPr/>
        </p:nvPicPr>
        <p:blipFill>
          <a:blip r:embed="rId6" cstate="print"/>
          <a:srcRect/>
          <a:stretch>
            <a:fillRect/>
          </a:stretch>
        </p:blipFill>
        <p:spPr bwMode="auto">
          <a:xfrm>
            <a:off x="11026588" y="0"/>
            <a:ext cx="1165412" cy="1156448"/>
          </a:xfrm>
          <a:prstGeom prst="rect">
            <a:avLst/>
          </a:prstGeom>
          <a:noFill/>
        </p:spPr>
      </p:pic>
      <p:sp>
        <p:nvSpPr>
          <p:cNvPr id="118787" name="Rectangle 3"/>
          <p:cNvSpPr>
            <a:spLocks noChangeArrowheads="1"/>
          </p:cNvSpPr>
          <p:nvPr/>
        </p:nvSpPr>
        <p:spPr bwMode="auto">
          <a:xfrm>
            <a:off x="5096435" y="1156446"/>
            <a:ext cx="6669741" cy="526297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24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В целом, персональную ответственность за безопасность школы или вуза несет руководитель образовательной организации. За соблюдение мер безопасности на уроках отвечает преподаватель. Это закреплено в Федеральном законе "Об образовании в РФ". Конечно, регионы ежегодно проверяют школы: проводят мониторинги комплексной безопасности. Но этого мало. Дело не только в наличии охраны на входе. Важно понимать: ни одна система охраны не сможет предупредить асоциальное поведение подростков. Ни одна система охраны не сможет предупредить опасное поведение.</a:t>
            </a:r>
            <a:endParaRPr kumimoji="0" lang="ru-RU" sz="2400" b="1" i="0" u="none" strike="noStrike" cap="none" normalizeH="0" baseline="0" dirty="0" smtClean="0">
              <a:ln>
                <a:noFill/>
              </a:ln>
              <a:solidFill>
                <a:srgbClr val="002060"/>
              </a:solidFill>
              <a:effectLst/>
              <a:latin typeface="Times New Roman" pitchFamily="18" charset="0"/>
              <a:cs typeface="Times New Roman" pitchFamily="18" charset="0"/>
            </a:endParaRPr>
          </a:p>
        </p:txBody>
      </p:sp>
      <p:pic>
        <p:nvPicPr>
          <p:cNvPr id="118788" name="Picture 4" descr="C:\Users\НИКИТИН\Desktop\unnamed-2.jpg"/>
          <p:cNvPicPr>
            <a:picLocks noChangeAspect="1" noChangeArrowheads="1"/>
          </p:cNvPicPr>
          <p:nvPr/>
        </p:nvPicPr>
        <p:blipFill>
          <a:blip r:embed="rId7" cstate="print"/>
          <a:srcRect/>
          <a:stretch>
            <a:fillRect/>
          </a:stretch>
        </p:blipFill>
        <p:spPr bwMode="auto">
          <a:xfrm>
            <a:off x="268941" y="3778624"/>
            <a:ext cx="4746812" cy="2918011"/>
          </a:xfrm>
          <a:prstGeom prst="rect">
            <a:avLst/>
          </a:prstGeom>
          <a:noFill/>
        </p:spPr>
      </p:pic>
      <p:pic>
        <p:nvPicPr>
          <p:cNvPr id="118789" name="Picture 5" descr="C:\Users\НИКИТИН\Desktop\delinkventnoe_povedenie-600x315.jpg"/>
          <p:cNvPicPr>
            <a:picLocks noChangeAspect="1" noChangeArrowheads="1"/>
          </p:cNvPicPr>
          <p:nvPr/>
        </p:nvPicPr>
        <p:blipFill>
          <a:blip r:embed="rId8" cstate="print"/>
          <a:srcRect/>
          <a:stretch>
            <a:fillRect/>
          </a:stretch>
        </p:blipFill>
        <p:spPr bwMode="auto">
          <a:xfrm>
            <a:off x="266700" y="1075765"/>
            <a:ext cx="4775947" cy="2602846"/>
          </a:xfrm>
          <a:prstGeom prst="rect">
            <a:avLst/>
          </a:prstGeom>
          <a:noFill/>
        </p:spPr>
      </p:pic>
    </p:spTree>
    <p:extLst>
      <p:ext uri="{BB962C8B-B14F-4D97-AF65-F5344CB8AC3E}">
        <p14:creationId xmlns="" xmlns:p14="http://schemas.microsoft.com/office/powerpoint/2010/main" val="248311758"/>
      </p:ext>
    </p:extLst>
  </p:cSld>
  <p:clrMapOvr>
    <a:masterClrMapping/>
  </p:clrMapOvr>
  <p:transition spd="slow">
    <p:wedg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10" name="Object 2"/>
          <p:cNvGraphicFramePr>
            <a:graphicFrameLocks noChangeAspect="1"/>
          </p:cNvGraphicFramePr>
          <p:nvPr/>
        </p:nvGraphicFramePr>
        <p:xfrm>
          <a:off x="1" y="0"/>
          <a:ext cx="12192000" cy="6857999"/>
        </p:xfrm>
        <a:graphic>
          <a:graphicData uri="http://schemas.openxmlformats.org/presentationml/2006/ole">
            <p:oleObj spid="_x0000_s117762" name="Презентация" r:id="rId4" imgW="6094535" imgH="3427323" progId="PowerPoint.Show.12">
              <p:embed/>
            </p:oleObj>
          </a:graphicData>
        </a:graphic>
      </p:graphicFrame>
      <p:sp>
        <p:nvSpPr>
          <p:cNvPr id="4" name="Rectangle 40"/>
          <p:cNvSpPr>
            <a:spLocks noGrp="1" noChangeArrowheads="1"/>
          </p:cNvSpPr>
          <p:nvPr>
            <p:ph type="subTitle" idx="1"/>
          </p:nvPr>
        </p:nvSpPr>
        <p:spPr bwMode="auto">
          <a:xfrm>
            <a:off x="0" y="0"/>
            <a:ext cx="11120718" cy="1102659"/>
          </a:xfrm>
          <a:prstGeom prst="rect">
            <a:avLst/>
          </a:prstGeom>
          <a:blipFill>
            <a:blip r:embed="rId5" cstate="print"/>
            <a:tile tx="0" ty="0" sx="100000" sy="100000" flip="none" algn="tl"/>
          </a:blipFill>
          <a:ln w="9525">
            <a:noFill/>
            <a:miter lim="800000"/>
            <a:headEnd/>
            <a:tailEnd/>
          </a:ln>
        </p:spPr>
        <p:txBody>
          <a:bodyPr wrap="none" anchor="ctr">
            <a:normAutofit fontScale="25000" lnSpcReduction="20000"/>
          </a:bodyPr>
          <a:lstStyle/>
          <a:p>
            <a:r>
              <a:rPr lang="ru-RU" dirty="0" smtClean="0"/>
              <a:t>                            </a:t>
            </a:r>
          </a:p>
          <a:p>
            <a:r>
              <a:rPr lang="ru-RU" sz="4200" b="1" dirty="0" smtClean="0">
                <a:effectLst>
                  <a:outerShdw blurRad="38100" dist="38100" dir="2700000" algn="tl">
                    <a:srgbClr val="000000">
                      <a:alpha val="43137"/>
                    </a:srgbClr>
                  </a:outerShdw>
                </a:effectLst>
              </a:rPr>
              <a:t> </a:t>
            </a:r>
          </a:p>
          <a:p>
            <a:endParaRPr lang="ru-RU" sz="4200" b="1" dirty="0" smtClean="0">
              <a:solidFill>
                <a:srgbClr val="0000CC"/>
              </a:solidFill>
              <a:effectLst>
                <a:outerShdw blurRad="38100" dist="38100" dir="2700000" algn="tl">
                  <a:srgbClr val="000000">
                    <a:alpha val="43137"/>
                  </a:srgbClr>
                </a:outerShdw>
              </a:effectLst>
              <a:latin typeface="Times New Roman" pitchFamily="18" charset="0"/>
              <a:cs typeface="Times New Roman" pitchFamily="18" charset="0"/>
            </a:endParaRPr>
          </a:p>
          <a:p>
            <a:r>
              <a:rPr lang="ru-RU" sz="8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АСОУ</a:t>
            </a:r>
            <a:endParaRPr lang="ru-RU" sz="8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a:p>
            <a:r>
              <a:rPr lang="ru-RU" sz="8000" b="1" dirty="0" smtClean="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КАФЕДРА  КОМПЛЕКСНОЙ  БЕЗОПАСНОСТИ И ФИЗИЧЕСКОЙ КУЛЬТУРЫ</a:t>
            </a:r>
          </a:p>
          <a:p>
            <a:r>
              <a:rPr lang="ru-RU" sz="7200" b="1" dirty="0" smtClean="0">
                <a:solidFill>
                  <a:srgbClr val="C00000"/>
                </a:solidFill>
                <a:latin typeface="Times New Roman" pitchFamily="18" charset="0"/>
                <a:cs typeface="Times New Roman" pitchFamily="18" charset="0"/>
              </a:rPr>
              <a:t>Минобрнауки: Как вести себя в случае нападения на </a:t>
            </a:r>
            <a:r>
              <a:rPr lang="ru-RU" sz="7200" b="1" dirty="0" smtClean="0">
                <a:solidFill>
                  <a:srgbClr val="C00000"/>
                </a:solidFill>
                <a:latin typeface="Times New Roman" pitchFamily="18" charset="0"/>
                <a:cs typeface="Times New Roman" pitchFamily="18" charset="0"/>
              </a:rPr>
              <a:t>образовательную организацию</a:t>
            </a:r>
            <a:endParaRPr lang="ru-RU" sz="7200" b="1" dirty="0" smtClean="0">
              <a:solidFill>
                <a:srgbClr val="C00000"/>
              </a:solidFill>
              <a:latin typeface="Times New Roman" pitchFamily="18" charset="0"/>
              <a:cs typeface="Times New Roman" pitchFamily="18" charset="0"/>
            </a:endParaRPr>
          </a:p>
          <a:p>
            <a:endParaRPr lang="ru-RU" sz="4200" b="1" dirty="0" smtClean="0">
              <a:solidFill>
                <a:srgbClr val="0000CC"/>
              </a:solidFill>
              <a:effectLst>
                <a:outerShdw blurRad="38100" dist="38100" dir="2700000" algn="tl">
                  <a:srgbClr val="000000">
                    <a:alpha val="43137"/>
                  </a:srgbClr>
                </a:outerShdw>
              </a:effectLst>
              <a:latin typeface="Times New Roman" pitchFamily="18" charset="0"/>
              <a:cs typeface="Times New Roman" pitchFamily="18" charset="0"/>
            </a:endParaRPr>
          </a:p>
          <a:p>
            <a:r>
              <a:rPr lang="ru-RU" sz="28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p>
          <a:p>
            <a:endParaRPr lang="ru-RU" sz="2800" dirty="0">
              <a:solidFill>
                <a:srgbClr val="0000CC"/>
              </a:solidFill>
              <a:latin typeface="Times New Roman" pitchFamily="18" charset="0"/>
              <a:cs typeface="Times New Roman" pitchFamily="18" charset="0"/>
            </a:endParaRPr>
          </a:p>
        </p:txBody>
      </p:sp>
      <p:pic>
        <p:nvPicPr>
          <p:cNvPr id="6" name="Picture 23" descr="http://gerb-flag.ru/pic_subject/Moskovskaja-oblast%27-gerb-derevjannaja-ramka-b.jpg"/>
          <p:cNvPicPr>
            <a:picLocks noChangeAspect="1" noChangeArrowheads="1"/>
          </p:cNvPicPr>
          <p:nvPr/>
        </p:nvPicPr>
        <p:blipFill>
          <a:blip r:embed="rId6" cstate="print"/>
          <a:srcRect/>
          <a:stretch>
            <a:fillRect/>
          </a:stretch>
        </p:blipFill>
        <p:spPr bwMode="auto">
          <a:xfrm>
            <a:off x="11026588" y="0"/>
            <a:ext cx="1165412" cy="1156448"/>
          </a:xfrm>
          <a:prstGeom prst="rect">
            <a:avLst/>
          </a:prstGeom>
          <a:noFill/>
        </p:spPr>
      </p:pic>
      <p:sp>
        <p:nvSpPr>
          <p:cNvPr id="117763" name="Rectangle 3"/>
          <p:cNvSpPr>
            <a:spLocks noChangeArrowheads="1"/>
          </p:cNvSpPr>
          <p:nvPr/>
        </p:nvSpPr>
        <p:spPr bwMode="auto">
          <a:xfrm>
            <a:off x="4935071" y="1169894"/>
            <a:ext cx="7059706" cy="517064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22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К каждому конфликтному эпизоду и учителям, и администрациям школ и вузов нужно относиться серьезно, не замалчивать проблему, а решать ее. И здесь в приоритете - школьная психологическая служба и школьные психологи. Эксперты уверены: умению распознать опасные явления как можно раньше нужно обучать учителей еще на уровне педуниверситетов. Между тем участники интенсива Архипелаг 2121 - студенты, аспиранты и молодые специалисты - разработали программное обеспечение для предотвращения насилия в школах, детских садах, поликлиниках и других социально значимых местах. Как рассказали в пресс-службе Платформы НТИ, решение будет готово к запуску в школах и детских садах уже в начале 2022 года.</a:t>
            </a:r>
            <a:endParaRPr kumimoji="0" lang="ru-RU" sz="2200" b="1" i="0" u="none" strike="noStrike" cap="none" normalizeH="0" baseline="0" dirty="0" smtClean="0">
              <a:ln>
                <a:noFill/>
              </a:ln>
              <a:solidFill>
                <a:srgbClr val="002060"/>
              </a:solidFill>
              <a:effectLst/>
              <a:latin typeface="Times New Roman" pitchFamily="18" charset="0"/>
              <a:cs typeface="Times New Roman" pitchFamily="18" charset="0"/>
            </a:endParaRPr>
          </a:p>
        </p:txBody>
      </p:sp>
      <p:pic>
        <p:nvPicPr>
          <p:cNvPr id="117764" name="Picture 4" descr="C:\Users\НИКИТИН\Desktop\RIAN_6292874.HR.ru.jpg"/>
          <p:cNvPicPr>
            <a:picLocks noChangeAspect="1" noChangeArrowheads="1"/>
          </p:cNvPicPr>
          <p:nvPr/>
        </p:nvPicPr>
        <p:blipFill>
          <a:blip r:embed="rId7" cstate="print"/>
          <a:srcRect/>
          <a:stretch>
            <a:fillRect/>
          </a:stretch>
        </p:blipFill>
        <p:spPr bwMode="auto">
          <a:xfrm>
            <a:off x="188259" y="3832411"/>
            <a:ext cx="4706470" cy="2789705"/>
          </a:xfrm>
          <a:prstGeom prst="rect">
            <a:avLst/>
          </a:prstGeom>
          <a:noFill/>
        </p:spPr>
      </p:pic>
      <p:pic>
        <p:nvPicPr>
          <p:cNvPr id="117765" name="Picture 5" descr="C:\Users\НИКИТИН\Desktop\dstu-stud.jpg"/>
          <p:cNvPicPr>
            <a:picLocks noChangeAspect="1" noChangeArrowheads="1"/>
          </p:cNvPicPr>
          <p:nvPr/>
        </p:nvPicPr>
        <p:blipFill>
          <a:blip r:embed="rId8" cstate="print"/>
          <a:srcRect/>
          <a:stretch>
            <a:fillRect/>
          </a:stretch>
        </p:blipFill>
        <p:spPr bwMode="auto">
          <a:xfrm>
            <a:off x="174812" y="1048871"/>
            <a:ext cx="4679576" cy="2649069"/>
          </a:xfrm>
          <a:prstGeom prst="rect">
            <a:avLst/>
          </a:prstGeom>
          <a:noFill/>
        </p:spPr>
      </p:pic>
    </p:spTree>
    <p:extLst>
      <p:ext uri="{BB962C8B-B14F-4D97-AF65-F5344CB8AC3E}">
        <p14:creationId xmlns="" xmlns:p14="http://schemas.microsoft.com/office/powerpoint/2010/main" val="248311758"/>
      </p:ext>
    </p:extLst>
  </p:cSld>
  <p:clrMapOvr>
    <a:masterClrMapping/>
  </p:clrMapOvr>
  <p:transition spd="slow">
    <p:wedg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10" name="Object 2"/>
          <p:cNvGraphicFramePr>
            <a:graphicFrameLocks noChangeAspect="1"/>
          </p:cNvGraphicFramePr>
          <p:nvPr/>
        </p:nvGraphicFramePr>
        <p:xfrm>
          <a:off x="1" y="0"/>
          <a:ext cx="12192000" cy="6857999"/>
        </p:xfrm>
        <a:graphic>
          <a:graphicData uri="http://schemas.openxmlformats.org/presentationml/2006/ole">
            <p:oleObj spid="_x0000_s116738" name="Презентация" r:id="rId4" imgW="6094535" imgH="3427323" progId="PowerPoint.Show.12">
              <p:embed/>
            </p:oleObj>
          </a:graphicData>
        </a:graphic>
      </p:graphicFrame>
      <p:sp>
        <p:nvSpPr>
          <p:cNvPr id="4" name="Rectangle 40"/>
          <p:cNvSpPr>
            <a:spLocks noGrp="1" noChangeArrowheads="1"/>
          </p:cNvSpPr>
          <p:nvPr>
            <p:ph type="subTitle" idx="1"/>
          </p:nvPr>
        </p:nvSpPr>
        <p:spPr bwMode="auto">
          <a:xfrm>
            <a:off x="0" y="0"/>
            <a:ext cx="11120718" cy="1102659"/>
          </a:xfrm>
          <a:prstGeom prst="rect">
            <a:avLst/>
          </a:prstGeom>
          <a:blipFill>
            <a:blip r:embed="rId5" cstate="print"/>
            <a:tile tx="0" ty="0" sx="100000" sy="100000" flip="none" algn="tl"/>
          </a:blipFill>
          <a:ln w="9525">
            <a:noFill/>
            <a:miter lim="800000"/>
            <a:headEnd/>
            <a:tailEnd/>
          </a:ln>
        </p:spPr>
        <p:txBody>
          <a:bodyPr wrap="none" anchor="ctr">
            <a:normAutofit fontScale="25000" lnSpcReduction="20000"/>
          </a:bodyPr>
          <a:lstStyle/>
          <a:p>
            <a:r>
              <a:rPr lang="ru-RU" dirty="0" smtClean="0"/>
              <a:t>                            </a:t>
            </a:r>
          </a:p>
          <a:p>
            <a:r>
              <a:rPr lang="ru-RU" sz="4200" b="1" dirty="0" smtClean="0">
                <a:effectLst>
                  <a:outerShdw blurRad="38100" dist="38100" dir="2700000" algn="tl">
                    <a:srgbClr val="000000">
                      <a:alpha val="43137"/>
                    </a:srgbClr>
                  </a:outerShdw>
                </a:effectLst>
              </a:rPr>
              <a:t> </a:t>
            </a:r>
          </a:p>
          <a:p>
            <a:endParaRPr lang="ru-RU" sz="4200" b="1" dirty="0" smtClean="0">
              <a:solidFill>
                <a:srgbClr val="0000CC"/>
              </a:solidFill>
              <a:effectLst>
                <a:outerShdw blurRad="38100" dist="38100" dir="2700000" algn="tl">
                  <a:srgbClr val="000000">
                    <a:alpha val="43137"/>
                  </a:srgbClr>
                </a:outerShdw>
              </a:effectLst>
              <a:latin typeface="Times New Roman" pitchFamily="18" charset="0"/>
              <a:cs typeface="Times New Roman" pitchFamily="18" charset="0"/>
            </a:endParaRPr>
          </a:p>
          <a:p>
            <a:r>
              <a:rPr lang="ru-RU" sz="8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АСОУ</a:t>
            </a:r>
            <a:endParaRPr lang="ru-RU" sz="8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a:p>
            <a:r>
              <a:rPr lang="ru-RU" sz="8000" b="1" dirty="0" smtClean="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КАФЕДРА  КОМПЛЕКСНОЙ  БЕЗОПАСНОСТИ И ФИЗИЧЕСКОЙ КУЛЬТУРЫ</a:t>
            </a:r>
          </a:p>
          <a:p>
            <a:r>
              <a:rPr lang="ru-RU" sz="7200" b="1" dirty="0" smtClean="0">
                <a:solidFill>
                  <a:srgbClr val="C00000"/>
                </a:solidFill>
                <a:latin typeface="Times New Roman" pitchFamily="18" charset="0"/>
                <a:cs typeface="Times New Roman" pitchFamily="18" charset="0"/>
              </a:rPr>
              <a:t>Минобрнауки: Как вести себя в случае нападения на </a:t>
            </a:r>
            <a:r>
              <a:rPr lang="ru-RU" sz="7200" b="1" dirty="0" smtClean="0">
                <a:solidFill>
                  <a:srgbClr val="C00000"/>
                </a:solidFill>
                <a:latin typeface="Times New Roman" pitchFamily="18" charset="0"/>
                <a:cs typeface="Times New Roman" pitchFamily="18" charset="0"/>
              </a:rPr>
              <a:t>образовательную организацию</a:t>
            </a:r>
            <a:endParaRPr lang="ru-RU" sz="7200" b="1" dirty="0" smtClean="0">
              <a:solidFill>
                <a:srgbClr val="C00000"/>
              </a:solidFill>
              <a:latin typeface="Times New Roman" pitchFamily="18" charset="0"/>
              <a:cs typeface="Times New Roman" pitchFamily="18" charset="0"/>
            </a:endParaRPr>
          </a:p>
          <a:p>
            <a:endParaRPr lang="ru-RU" sz="4200" b="1" dirty="0" smtClean="0">
              <a:solidFill>
                <a:srgbClr val="0000CC"/>
              </a:solidFill>
              <a:effectLst>
                <a:outerShdw blurRad="38100" dist="38100" dir="2700000" algn="tl">
                  <a:srgbClr val="000000">
                    <a:alpha val="43137"/>
                  </a:srgbClr>
                </a:outerShdw>
              </a:effectLst>
              <a:latin typeface="Times New Roman" pitchFamily="18" charset="0"/>
              <a:cs typeface="Times New Roman" pitchFamily="18" charset="0"/>
            </a:endParaRPr>
          </a:p>
          <a:p>
            <a:r>
              <a:rPr lang="ru-RU" sz="28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p>
          <a:p>
            <a:endParaRPr lang="ru-RU" sz="2800" dirty="0">
              <a:solidFill>
                <a:srgbClr val="0000CC"/>
              </a:solidFill>
              <a:latin typeface="Times New Roman" pitchFamily="18" charset="0"/>
              <a:cs typeface="Times New Roman" pitchFamily="18" charset="0"/>
            </a:endParaRPr>
          </a:p>
        </p:txBody>
      </p:sp>
      <p:pic>
        <p:nvPicPr>
          <p:cNvPr id="6" name="Picture 23" descr="http://gerb-flag.ru/pic_subject/Moskovskaja-oblast%27-gerb-derevjannaja-ramka-b.jpg"/>
          <p:cNvPicPr>
            <a:picLocks noChangeAspect="1" noChangeArrowheads="1"/>
          </p:cNvPicPr>
          <p:nvPr/>
        </p:nvPicPr>
        <p:blipFill>
          <a:blip r:embed="rId6" cstate="print"/>
          <a:srcRect/>
          <a:stretch>
            <a:fillRect/>
          </a:stretch>
        </p:blipFill>
        <p:spPr bwMode="auto">
          <a:xfrm>
            <a:off x="11026588" y="0"/>
            <a:ext cx="1165412" cy="1156448"/>
          </a:xfrm>
          <a:prstGeom prst="rect">
            <a:avLst/>
          </a:prstGeom>
          <a:noFill/>
        </p:spPr>
      </p:pic>
      <p:sp>
        <p:nvSpPr>
          <p:cNvPr id="116739" name="Rectangle 3"/>
          <p:cNvSpPr>
            <a:spLocks noChangeArrowheads="1"/>
          </p:cNvSpPr>
          <p:nvPr/>
        </p:nvSpPr>
        <p:spPr bwMode="auto">
          <a:xfrm>
            <a:off x="5741894" y="1075764"/>
            <a:ext cx="6158752" cy="563231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20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Программа основана на сложных алгоритмах обучения нейронных сетей. Система выполняет комплексную аналитику психологического поведения - оценивает телодвижения, привычки, голос посетителей в заданном диапазоне. Это поможет работающим в школах психологам выявлять агрессию на ранних стадиях, когда ребенку требуется поддержка и развитие социально опасного поведения еще можно предупредить. "Сегодня обеспечение безопасности в школах, колледжах направлено на внедрение систем распознавания лиц, установку турникетов и т.д., то есть на ограничение доступа извне. Но данные меры малоэффективны: часто трагедиям предшествуют серьезные изменения в психике ребенка - ученика или студента с авторизованным доступом в школу или вуз", - отмечает лидер проекта Ирина Блажина.</a:t>
            </a:r>
            <a:endParaRPr kumimoji="0" lang="ru-RU" sz="2000" b="1" i="0" u="none" strike="noStrike" cap="none" normalizeH="0" baseline="0" dirty="0" smtClean="0">
              <a:ln>
                <a:noFill/>
              </a:ln>
              <a:solidFill>
                <a:srgbClr val="002060"/>
              </a:solidFill>
              <a:effectLst/>
              <a:latin typeface="Times New Roman" pitchFamily="18" charset="0"/>
              <a:cs typeface="Times New Roman" pitchFamily="18" charset="0"/>
            </a:endParaRPr>
          </a:p>
        </p:txBody>
      </p:sp>
      <p:pic>
        <p:nvPicPr>
          <p:cNvPr id="116740" name="Picture 4" descr="C:\Users\НИКИТИН\Desktop\v-permskih-shkolah-ustanavlivayut-sistemu-raspoznavaniya-lic-gardinfo-3.jpg"/>
          <p:cNvPicPr>
            <a:picLocks noChangeAspect="1" noChangeArrowheads="1"/>
          </p:cNvPicPr>
          <p:nvPr/>
        </p:nvPicPr>
        <p:blipFill>
          <a:blip r:embed="rId7" cstate="print"/>
          <a:srcRect/>
          <a:stretch>
            <a:fillRect/>
          </a:stretch>
        </p:blipFill>
        <p:spPr bwMode="auto">
          <a:xfrm>
            <a:off x="228601" y="1223683"/>
            <a:ext cx="5432612" cy="5325036"/>
          </a:xfrm>
          <a:prstGeom prst="rect">
            <a:avLst/>
          </a:prstGeom>
          <a:noFill/>
        </p:spPr>
      </p:pic>
    </p:spTree>
    <p:extLst>
      <p:ext uri="{BB962C8B-B14F-4D97-AF65-F5344CB8AC3E}">
        <p14:creationId xmlns="" xmlns:p14="http://schemas.microsoft.com/office/powerpoint/2010/main" val="248311758"/>
      </p:ext>
    </p:extLst>
  </p:cSld>
  <p:clrMapOvr>
    <a:masterClrMapping/>
  </p:clrMapOvr>
  <p:transition spd="slow">
    <p:wedg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10" name="Object 2"/>
          <p:cNvGraphicFramePr>
            <a:graphicFrameLocks noChangeAspect="1"/>
          </p:cNvGraphicFramePr>
          <p:nvPr/>
        </p:nvGraphicFramePr>
        <p:xfrm>
          <a:off x="1" y="0"/>
          <a:ext cx="12192000" cy="6857999"/>
        </p:xfrm>
        <a:graphic>
          <a:graphicData uri="http://schemas.openxmlformats.org/presentationml/2006/ole">
            <p:oleObj spid="_x0000_s101378" name="Презентация" r:id="rId4" imgW="6094535" imgH="3427323" progId="PowerPoint.Show.12">
              <p:embed/>
            </p:oleObj>
          </a:graphicData>
        </a:graphic>
      </p:graphicFrame>
      <p:sp>
        <p:nvSpPr>
          <p:cNvPr id="4" name="Rectangle 40"/>
          <p:cNvSpPr>
            <a:spLocks noGrp="1" noChangeArrowheads="1"/>
          </p:cNvSpPr>
          <p:nvPr>
            <p:ph type="subTitle" idx="1"/>
          </p:nvPr>
        </p:nvSpPr>
        <p:spPr bwMode="auto">
          <a:xfrm>
            <a:off x="0" y="0"/>
            <a:ext cx="11120718" cy="1627094"/>
          </a:xfrm>
          <a:prstGeom prst="rect">
            <a:avLst/>
          </a:prstGeom>
          <a:blipFill>
            <a:blip r:embed="rId5" cstate="print"/>
            <a:tile tx="0" ty="0" sx="100000" sy="100000" flip="none" algn="tl"/>
          </a:blipFill>
          <a:ln w="9525">
            <a:noFill/>
            <a:miter lim="800000"/>
            <a:headEnd/>
            <a:tailEnd/>
          </a:ln>
        </p:spPr>
        <p:txBody>
          <a:bodyPr wrap="none" anchor="ctr">
            <a:normAutofit fontScale="25000" lnSpcReduction="20000"/>
          </a:bodyPr>
          <a:lstStyle/>
          <a:p>
            <a:r>
              <a:rPr lang="ru-RU" dirty="0" smtClean="0"/>
              <a:t>                            </a:t>
            </a:r>
          </a:p>
          <a:p>
            <a:r>
              <a:rPr lang="ru-RU" sz="4200" b="1" dirty="0" smtClean="0">
                <a:effectLst>
                  <a:outerShdw blurRad="38100" dist="38100" dir="2700000" algn="tl">
                    <a:srgbClr val="000000">
                      <a:alpha val="43137"/>
                    </a:srgbClr>
                  </a:outerShdw>
                </a:effectLst>
              </a:rPr>
              <a:t> </a:t>
            </a:r>
          </a:p>
          <a:p>
            <a:endParaRPr lang="ru-RU" sz="72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a:p>
            <a:r>
              <a:rPr lang="ru-RU" sz="72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АСОУ</a:t>
            </a:r>
            <a:endParaRPr lang="ru-RU" sz="72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a:p>
            <a:r>
              <a:rPr lang="ru-RU" sz="7200" b="1" dirty="0" smtClean="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КАФЕДРА  КОМПЛЕКСНОЙ  БЕЗОПАСНОСТИ И ФИЗИЧЕСКОЙ КУЛЬТУРЫ</a:t>
            </a:r>
          </a:p>
          <a:p>
            <a:r>
              <a:rPr lang="ru-RU" sz="7200" b="1"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ЗАКЛЮЧЕНИЕ</a:t>
            </a:r>
          </a:p>
          <a:p>
            <a:r>
              <a:rPr lang="ru-RU" sz="800" dirty="0" smtClean="0"/>
              <a:t>53</a:t>
            </a:r>
            <a:br>
              <a:rPr lang="ru-RU" sz="800" dirty="0" smtClean="0"/>
            </a:br>
            <a:r>
              <a:rPr lang="ru-RU" sz="9600" b="1" dirty="0" smtClean="0">
                <a:solidFill>
                  <a:srgbClr val="C00000"/>
                </a:solidFill>
                <a:latin typeface="Times New Roman" pitchFamily="18" charset="0"/>
                <a:cs typeface="Times New Roman" pitchFamily="18" charset="0"/>
              </a:rPr>
              <a:t>Резолюция Всероссийского форума «Противодействие идеологии</a:t>
            </a:r>
            <a:br>
              <a:rPr lang="ru-RU" sz="9600" b="1" dirty="0" smtClean="0">
                <a:solidFill>
                  <a:srgbClr val="C00000"/>
                </a:solidFill>
                <a:latin typeface="Times New Roman" pitchFamily="18" charset="0"/>
                <a:cs typeface="Times New Roman" pitchFamily="18" charset="0"/>
              </a:rPr>
            </a:br>
            <a:r>
              <a:rPr lang="ru-RU" sz="9600" b="1" dirty="0" smtClean="0">
                <a:solidFill>
                  <a:srgbClr val="C00000"/>
                </a:solidFill>
                <a:latin typeface="Times New Roman" pitchFamily="18" charset="0"/>
                <a:cs typeface="Times New Roman" pitchFamily="18" charset="0"/>
              </a:rPr>
              <a:t>терроризма в образовательной сфере и молодежной среде»</a:t>
            </a:r>
            <a:endParaRPr lang="ru-RU" sz="9600" b="1"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endParaRPr>
          </a:p>
          <a:p>
            <a:r>
              <a:rPr lang="ru-RU" sz="8000" b="1"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 </a:t>
            </a:r>
          </a:p>
          <a:p>
            <a:endParaRPr lang="ru-RU" sz="2800" dirty="0">
              <a:solidFill>
                <a:srgbClr val="0000CC"/>
              </a:solidFill>
              <a:latin typeface="Times New Roman" pitchFamily="18" charset="0"/>
              <a:cs typeface="Times New Roman" pitchFamily="18" charset="0"/>
            </a:endParaRPr>
          </a:p>
        </p:txBody>
      </p:sp>
      <p:pic>
        <p:nvPicPr>
          <p:cNvPr id="6" name="Picture 23" descr="http://gerb-flag.ru/pic_subject/Moskovskaja-oblast%27-gerb-derevjannaja-ramka-b.jpg"/>
          <p:cNvPicPr>
            <a:picLocks noChangeAspect="1" noChangeArrowheads="1"/>
          </p:cNvPicPr>
          <p:nvPr/>
        </p:nvPicPr>
        <p:blipFill>
          <a:blip r:embed="rId6" cstate="print"/>
          <a:srcRect/>
          <a:stretch>
            <a:fillRect/>
          </a:stretch>
        </p:blipFill>
        <p:spPr bwMode="auto">
          <a:xfrm>
            <a:off x="11026588" y="0"/>
            <a:ext cx="1165412" cy="1156448"/>
          </a:xfrm>
          <a:prstGeom prst="rect">
            <a:avLst/>
          </a:prstGeom>
          <a:noFill/>
        </p:spPr>
      </p:pic>
      <p:sp>
        <p:nvSpPr>
          <p:cNvPr id="7" name="Прямоугольник 6"/>
          <p:cNvSpPr/>
          <p:nvPr/>
        </p:nvSpPr>
        <p:spPr>
          <a:xfrm>
            <a:off x="3859306" y="1707776"/>
            <a:ext cx="8135472" cy="4755148"/>
          </a:xfrm>
          <a:prstGeom prst="rect">
            <a:avLst/>
          </a:prstGeom>
        </p:spPr>
        <p:txBody>
          <a:bodyPr wrap="square">
            <a:spAutoFit/>
          </a:bodyPr>
          <a:lstStyle/>
          <a:p>
            <a:pPr>
              <a:buFont typeface="Wingdings" pitchFamily="2" charset="2"/>
              <a:buChar char="Ø"/>
            </a:pPr>
            <a:r>
              <a:rPr lang="ru-RU" b="1" i="1" dirty="0" smtClean="0">
                <a:latin typeface="Times New Roman" pitchFamily="18" charset="0"/>
                <a:cs typeface="Times New Roman" pitchFamily="18" charset="0"/>
              </a:rPr>
              <a:t>  </a:t>
            </a:r>
            <a:r>
              <a:rPr lang="ru-RU" sz="1900" b="1" i="1" dirty="0" smtClean="0">
                <a:solidFill>
                  <a:srgbClr val="002060"/>
                </a:solidFill>
                <a:latin typeface="Times New Roman" pitchFamily="18" charset="0"/>
                <a:cs typeface="Times New Roman" pitchFamily="18" charset="0"/>
              </a:rPr>
              <a:t>Молодежь, в силу </a:t>
            </a:r>
            <a:r>
              <a:rPr lang="ru-RU" sz="1900" b="1" i="1" dirty="0" smtClean="0">
                <a:solidFill>
                  <a:srgbClr val="002060"/>
                </a:solidFill>
                <a:latin typeface="Times New Roman" pitchFamily="18" charset="0"/>
                <a:cs typeface="Times New Roman" pitchFamily="18" charset="0"/>
              </a:rPr>
              <a:t>психолого-эмоциональных особенностей личности</a:t>
            </a:r>
            <a:r>
              <a:rPr lang="ru-RU" sz="1900" b="1" i="1" dirty="0" smtClean="0">
                <a:solidFill>
                  <a:srgbClr val="002060"/>
                </a:solidFill>
                <a:latin typeface="Times New Roman" pitchFamily="18" charset="0"/>
                <a:cs typeface="Times New Roman" pitchFamily="18" charset="0"/>
              </a:rPr>
              <a:t/>
            </a:r>
            <a:br>
              <a:rPr lang="ru-RU" sz="1900" b="1" i="1" dirty="0" smtClean="0">
                <a:solidFill>
                  <a:srgbClr val="002060"/>
                </a:solidFill>
                <a:latin typeface="Times New Roman" pitchFamily="18" charset="0"/>
                <a:cs typeface="Times New Roman" pitchFamily="18" charset="0"/>
              </a:rPr>
            </a:br>
            <a:r>
              <a:rPr lang="ru-RU" sz="1900" b="1" i="1" dirty="0" smtClean="0">
                <a:solidFill>
                  <a:srgbClr val="002060"/>
                </a:solidFill>
                <a:latin typeface="Times New Roman" pitchFamily="18" charset="0"/>
                <a:cs typeface="Times New Roman" pitchFamily="18" charset="0"/>
              </a:rPr>
              <a:t>в </a:t>
            </a:r>
            <a:r>
              <a:rPr lang="ru-RU" sz="1900" b="1" i="1" dirty="0" smtClean="0">
                <a:solidFill>
                  <a:srgbClr val="002060"/>
                </a:solidFill>
                <a:latin typeface="Times New Roman" pitchFamily="18" charset="0"/>
                <a:cs typeface="Times New Roman" pitchFamily="18" charset="0"/>
              </a:rPr>
              <a:t>данном возрасте, является </a:t>
            </a:r>
            <a:r>
              <a:rPr lang="ru-RU" sz="1900" b="1" i="1" dirty="0" smtClean="0">
                <a:solidFill>
                  <a:srgbClr val="002060"/>
                </a:solidFill>
                <a:latin typeface="Times New Roman" pitchFamily="18" charset="0"/>
                <a:cs typeface="Times New Roman" pitchFamily="18" charset="0"/>
              </a:rPr>
              <a:t>наиболее  уязвимой к пропагандистскому и психологическому воздействию идеологов терроризма.</a:t>
            </a:r>
            <a:r>
              <a:rPr lang="ru-RU" sz="1900" b="1" i="1" dirty="0" smtClean="0">
                <a:solidFill>
                  <a:srgbClr val="002060"/>
                </a:solidFill>
                <a:latin typeface="Times New Roman" pitchFamily="18" charset="0"/>
                <a:cs typeface="Times New Roman" pitchFamily="18" charset="0"/>
              </a:rPr>
              <a:t/>
            </a:r>
            <a:br>
              <a:rPr lang="ru-RU" sz="1900" b="1" i="1" dirty="0" smtClean="0">
                <a:solidFill>
                  <a:srgbClr val="002060"/>
                </a:solidFill>
                <a:latin typeface="Times New Roman" pitchFamily="18" charset="0"/>
                <a:cs typeface="Times New Roman" pitchFamily="18" charset="0"/>
              </a:rPr>
            </a:br>
            <a:r>
              <a:rPr lang="ru-RU" sz="1900" b="1" i="1" dirty="0" smtClean="0">
                <a:solidFill>
                  <a:srgbClr val="002060"/>
                </a:solidFill>
                <a:latin typeface="Times New Roman" pitchFamily="18" charset="0"/>
                <a:cs typeface="Times New Roman" pitchFamily="18" charset="0"/>
              </a:rPr>
              <a:t>Данное </a:t>
            </a:r>
            <a:r>
              <a:rPr lang="ru-RU" sz="1900" b="1" i="1" dirty="0" smtClean="0">
                <a:solidFill>
                  <a:srgbClr val="002060"/>
                </a:solidFill>
                <a:latin typeface="Times New Roman" pitchFamily="18" charset="0"/>
                <a:cs typeface="Times New Roman" pitchFamily="18" charset="0"/>
              </a:rPr>
              <a:t>обстоятельство обусловливает необходимость </a:t>
            </a:r>
            <a:r>
              <a:rPr lang="ru-RU" sz="1900" b="1" i="1" dirty="0" smtClean="0">
                <a:solidFill>
                  <a:srgbClr val="002060"/>
                </a:solidFill>
                <a:latin typeface="Times New Roman" pitchFamily="18" charset="0"/>
                <a:cs typeface="Times New Roman" pitchFamily="18" charset="0"/>
              </a:rPr>
              <a:t>реализации   </a:t>
            </a:r>
            <a:r>
              <a:rPr lang="ru-RU" sz="1900" b="1" i="1" dirty="0" smtClean="0">
                <a:solidFill>
                  <a:srgbClr val="002060"/>
                </a:solidFill>
                <a:latin typeface="Times New Roman" pitchFamily="18" charset="0"/>
                <a:cs typeface="Times New Roman" pitchFamily="18" charset="0"/>
              </a:rPr>
              <a:t/>
            </a:r>
            <a:br>
              <a:rPr lang="ru-RU" sz="1900" b="1" i="1" dirty="0" smtClean="0">
                <a:solidFill>
                  <a:srgbClr val="002060"/>
                </a:solidFill>
                <a:latin typeface="Times New Roman" pitchFamily="18" charset="0"/>
                <a:cs typeface="Times New Roman" pitchFamily="18" charset="0"/>
              </a:rPr>
            </a:br>
            <a:r>
              <a:rPr lang="ru-RU" sz="1900" b="1" i="1" dirty="0" smtClean="0">
                <a:solidFill>
                  <a:srgbClr val="002060"/>
                </a:solidFill>
                <a:latin typeface="Times New Roman" pitchFamily="18" charset="0"/>
                <a:cs typeface="Times New Roman" pitchFamily="18" charset="0"/>
              </a:rPr>
              <a:t>мер по формированию у молодых людей стойкого неприятия</a:t>
            </a:r>
            <a:br>
              <a:rPr lang="ru-RU" sz="1900" b="1" i="1" dirty="0" smtClean="0">
                <a:solidFill>
                  <a:srgbClr val="002060"/>
                </a:solidFill>
                <a:latin typeface="Times New Roman" pitchFamily="18" charset="0"/>
                <a:cs typeface="Times New Roman" pitchFamily="18" charset="0"/>
              </a:rPr>
            </a:br>
            <a:r>
              <a:rPr lang="ru-RU" sz="1900" b="1" i="1" dirty="0" smtClean="0">
                <a:solidFill>
                  <a:srgbClr val="002060"/>
                </a:solidFill>
                <a:latin typeface="Times New Roman" pitchFamily="18" charset="0"/>
                <a:cs typeface="Times New Roman" pitchFamily="18" charset="0"/>
              </a:rPr>
              <a:t>террористической идеологии. </a:t>
            </a:r>
          </a:p>
          <a:p>
            <a:pPr>
              <a:buFont typeface="Wingdings" pitchFamily="2" charset="2"/>
              <a:buChar char="Ø"/>
            </a:pPr>
            <a:r>
              <a:rPr lang="ru-RU" sz="1900" b="1" i="1" dirty="0" smtClean="0">
                <a:solidFill>
                  <a:srgbClr val="002060"/>
                </a:solidFill>
                <a:latin typeface="Times New Roman" pitchFamily="18" charset="0"/>
                <a:cs typeface="Times New Roman" pitchFamily="18" charset="0"/>
              </a:rPr>
              <a:t>  Для привития подрастающему поколению антитеррористического </a:t>
            </a:r>
            <a:br>
              <a:rPr lang="ru-RU" sz="1900" b="1" i="1" dirty="0" smtClean="0">
                <a:solidFill>
                  <a:srgbClr val="002060"/>
                </a:solidFill>
                <a:latin typeface="Times New Roman" pitchFamily="18" charset="0"/>
                <a:cs typeface="Times New Roman" pitchFamily="18" charset="0"/>
              </a:rPr>
            </a:br>
            <a:r>
              <a:rPr lang="ru-RU" sz="1900" b="1" i="1" dirty="0" smtClean="0">
                <a:solidFill>
                  <a:srgbClr val="002060"/>
                </a:solidFill>
                <a:latin typeface="Times New Roman" pitchFamily="18" charset="0"/>
                <a:cs typeface="Times New Roman" pitchFamily="18" charset="0"/>
              </a:rPr>
              <a:t>иммунитета всеми участниками образовательного и воспитательного </a:t>
            </a:r>
            <a:r>
              <a:rPr lang="ru-RU" sz="1900" b="1" i="1" dirty="0" smtClean="0">
                <a:solidFill>
                  <a:srgbClr val="002060"/>
                </a:solidFill>
                <a:latin typeface="Times New Roman" pitchFamily="18" charset="0"/>
                <a:cs typeface="Times New Roman" pitchFamily="18" charset="0"/>
              </a:rPr>
              <a:t>процесса должны применяться передовые практики, учитывающие интересы и потребности современной молодежи.</a:t>
            </a:r>
            <a:endParaRPr lang="ru-RU" sz="1900" b="1" i="1" dirty="0" smtClean="0">
              <a:solidFill>
                <a:srgbClr val="002060"/>
              </a:solidFill>
              <a:latin typeface="Times New Roman" pitchFamily="18" charset="0"/>
              <a:cs typeface="Times New Roman" pitchFamily="18" charset="0"/>
            </a:endParaRPr>
          </a:p>
          <a:p>
            <a:pPr>
              <a:buFont typeface="Wingdings" pitchFamily="2" charset="2"/>
              <a:buChar char="Ø"/>
            </a:pPr>
            <a:r>
              <a:rPr lang="ru-RU" sz="1900" b="1" i="1" dirty="0" smtClean="0">
                <a:solidFill>
                  <a:srgbClr val="002060"/>
                </a:solidFill>
                <a:latin typeface="Times New Roman" pitchFamily="18" charset="0"/>
                <a:cs typeface="Times New Roman" pitchFamily="18" charset="0"/>
              </a:rPr>
              <a:t>  При этом федеральные и </a:t>
            </a:r>
            <a:r>
              <a:rPr lang="ru-RU" sz="1900" b="1" i="1" dirty="0" smtClean="0">
                <a:solidFill>
                  <a:srgbClr val="002060"/>
                </a:solidFill>
                <a:latin typeface="Times New Roman" pitchFamily="18" charset="0"/>
                <a:cs typeface="Times New Roman" pitchFamily="18" charset="0"/>
              </a:rPr>
              <a:t>региональные органы власти должны создавать</a:t>
            </a:r>
            <a:r>
              <a:rPr lang="ru-RU" sz="1900" b="1" i="1" dirty="0" smtClean="0">
                <a:solidFill>
                  <a:srgbClr val="002060"/>
                </a:solidFill>
                <a:latin typeface="Times New Roman" pitchFamily="18" charset="0"/>
                <a:cs typeface="Times New Roman" pitchFamily="18" charset="0"/>
              </a:rPr>
              <a:t/>
            </a:r>
            <a:br>
              <a:rPr lang="ru-RU" sz="1900" b="1" i="1" dirty="0" smtClean="0">
                <a:solidFill>
                  <a:srgbClr val="002060"/>
                </a:solidFill>
                <a:latin typeface="Times New Roman" pitchFamily="18" charset="0"/>
                <a:cs typeface="Times New Roman" pitchFamily="18" charset="0"/>
              </a:rPr>
            </a:br>
            <a:r>
              <a:rPr lang="ru-RU" sz="1900" b="1" i="1" dirty="0" smtClean="0">
                <a:solidFill>
                  <a:srgbClr val="002060"/>
                </a:solidFill>
                <a:latin typeface="Times New Roman" pitchFamily="18" charset="0"/>
                <a:cs typeface="Times New Roman" pitchFamily="18" charset="0"/>
              </a:rPr>
              <a:t>необходимые </a:t>
            </a:r>
            <a:r>
              <a:rPr lang="ru-RU" sz="1900" b="1" i="1" dirty="0" smtClean="0">
                <a:solidFill>
                  <a:srgbClr val="002060"/>
                </a:solidFill>
                <a:latin typeface="Times New Roman" pitchFamily="18" charset="0"/>
                <a:cs typeface="Times New Roman" pitchFamily="18" charset="0"/>
              </a:rPr>
              <a:t>организационные, правовые </a:t>
            </a:r>
            <a:r>
              <a:rPr lang="ru-RU" sz="1900" b="1" i="1" dirty="0" smtClean="0">
                <a:solidFill>
                  <a:srgbClr val="002060"/>
                </a:solidFill>
                <a:latin typeface="Times New Roman" pitchFamily="18" charset="0"/>
                <a:cs typeface="Times New Roman" pitchFamily="18" charset="0"/>
              </a:rPr>
              <a:t>и методические основы для системной </a:t>
            </a:r>
            <a:r>
              <a:rPr lang="ru-RU" sz="1900" b="1" i="1" dirty="0" smtClean="0">
                <a:solidFill>
                  <a:srgbClr val="002060"/>
                </a:solidFill>
                <a:latin typeface="Times New Roman" pitchFamily="18" charset="0"/>
                <a:cs typeface="Times New Roman" pitchFamily="18" charset="0"/>
              </a:rPr>
              <a:t>и целенаправленной </a:t>
            </a:r>
            <a:r>
              <a:rPr lang="ru-RU" sz="1900" b="1" i="1" dirty="0" smtClean="0">
                <a:solidFill>
                  <a:srgbClr val="002060"/>
                </a:solidFill>
                <a:latin typeface="Times New Roman" pitchFamily="18" charset="0"/>
                <a:cs typeface="Times New Roman" pitchFamily="18" charset="0"/>
              </a:rPr>
              <a:t>профилактической работы в образовательных организациях.</a:t>
            </a:r>
            <a:r>
              <a:rPr lang="ru-RU" b="1" i="1" dirty="0" smtClean="0">
                <a:solidFill>
                  <a:srgbClr val="002060"/>
                </a:solidFill>
                <a:latin typeface="Times New Roman" pitchFamily="18" charset="0"/>
                <a:cs typeface="Times New Roman" pitchFamily="18" charset="0"/>
              </a:rPr>
              <a:t/>
            </a:r>
            <a:br>
              <a:rPr lang="ru-RU" b="1" i="1" dirty="0" smtClean="0">
                <a:solidFill>
                  <a:srgbClr val="002060"/>
                </a:solidFill>
                <a:latin typeface="Times New Roman" pitchFamily="18" charset="0"/>
                <a:cs typeface="Times New Roman" pitchFamily="18" charset="0"/>
              </a:rPr>
            </a:br>
            <a:endParaRPr lang="ru-RU" b="1" i="1" dirty="0">
              <a:solidFill>
                <a:srgbClr val="002060"/>
              </a:solidFill>
              <a:latin typeface="Times New Roman" pitchFamily="18" charset="0"/>
              <a:cs typeface="Times New Roman" pitchFamily="18" charset="0"/>
            </a:endParaRPr>
          </a:p>
        </p:txBody>
      </p:sp>
      <p:pic>
        <p:nvPicPr>
          <p:cNvPr id="101379" name="Picture 3" descr="C:\Users\НИКИТИН\Desktop\2_antiterror_2019.jpg"/>
          <p:cNvPicPr>
            <a:picLocks noChangeAspect="1" noChangeArrowheads="1"/>
          </p:cNvPicPr>
          <p:nvPr/>
        </p:nvPicPr>
        <p:blipFill>
          <a:blip r:embed="rId7" cstate="print"/>
          <a:srcRect/>
          <a:stretch>
            <a:fillRect/>
          </a:stretch>
        </p:blipFill>
        <p:spPr bwMode="auto">
          <a:xfrm>
            <a:off x="174812" y="1936375"/>
            <a:ext cx="3603813" cy="4679577"/>
          </a:xfrm>
          <a:prstGeom prst="rect">
            <a:avLst/>
          </a:prstGeom>
          <a:noFill/>
        </p:spPr>
      </p:pic>
    </p:spTree>
    <p:extLst>
      <p:ext uri="{BB962C8B-B14F-4D97-AF65-F5344CB8AC3E}">
        <p14:creationId xmlns="" xmlns:p14="http://schemas.microsoft.com/office/powerpoint/2010/main" val="248311758"/>
      </p:ext>
    </p:extLst>
  </p:cSld>
  <p:clrMapOvr>
    <a:masterClrMapping/>
  </p:clrMapOvr>
  <p:transition spd="slow">
    <p:wedg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10" name="Object 2"/>
          <p:cNvGraphicFramePr>
            <a:graphicFrameLocks noChangeAspect="1"/>
          </p:cNvGraphicFramePr>
          <p:nvPr/>
        </p:nvGraphicFramePr>
        <p:xfrm>
          <a:off x="1" y="0"/>
          <a:ext cx="12192000" cy="6857999"/>
        </p:xfrm>
        <a:graphic>
          <a:graphicData uri="http://schemas.openxmlformats.org/presentationml/2006/ole">
            <p:oleObj spid="_x0000_s149506" name="Презентация" r:id="rId4" imgW="6094535" imgH="3427323" progId="PowerPoint.Show.12">
              <p:embed/>
            </p:oleObj>
          </a:graphicData>
        </a:graphic>
      </p:graphicFrame>
      <p:sp>
        <p:nvSpPr>
          <p:cNvPr id="4" name="Rectangle 40"/>
          <p:cNvSpPr>
            <a:spLocks noGrp="1" noChangeArrowheads="1"/>
          </p:cNvSpPr>
          <p:nvPr>
            <p:ph type="subTitle" idx="1"/>
          </p:nvPr>
        </p:nvSpPr>
        <p:spPr bwMode="auto">
          <a:xfrm>
            <a:off x="0" y="0"/>
            <a:ext cx="11120718" cy="1102659"/>
          </a:xfrm>
          <a:prstGeom prst="rect">
            <a:avLst/>
          </a:prstGeom>
          <a:blipFill>
            <a:blip r:embed="rId5" cstate="print"/>
            <a:tile tx="0" ty="0" sx="100000" sy="100000" flip="none" algn="tl"/>
          </a:blipFill>
          <a:ln w="9525">
            <a:noFill/>
            <a:miter lim="800000"/>
            <a:headEnd/>
            <a:tailEnd/>
          </a:ln>
        </p:spPr>
        <p:txBody>
          <a:bodyPr wrap="none" anchor="ctr">
            <a:normAutofit fontScale="32500" lnSpcReduction="20000"/>
          </a:bodyPr>
          <a:lstStyle/>
          <a:p>
            <a:r>
              <a:rPr lang="ru-RU" dirty="0" smtClean="0"/>
              <a:t>                           </a:t>
            </a:r>
          </a:p>
          <a:p>
            <a:endParaRPr lang="ru-RU" sz="2800" b="1" dirty="0" smtClean="0">
              <a:solidFill>
                <a:srgbClr val="0000CC"/>
              </a:solidFill>
              <a:effectLst>
                <a:outerShdw blurRad="38100" dist="38100" dir="2700000" algn="tl">
                  <a:srgbClr val="000000">
                    <a:alpha val="43137"/>
                  </a:srgbClr>
                </a:outerShdw>
              </a:effectLst>
              <a:latin typeface="Times New Roman" pitchFamily="18" charset="0"/>
              <a:cs typeface="Times New Roman" pitchFamily="18" charset="0"/>
            </a:endParaRPr>
          </a:p>
          <a:p>
            <a:r>
              <a:rPr lang="ru-RU" sz="64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АСОУ</a:t>
            </a:r>
            <a:endParaRPr lang="ru-RU" sz="64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a:p>
            <a:r>
              <a:rPr lang="ru-RU" sz="6400" b="1" dirty="0" smtClean="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КАФЕДРА  КОМПЛЕКСНОЙ  БЕЗОПАСНОСТИ И ФИЗИЧЕСКОЙ КУЛЬТУРЫ</a:t>
            </a:r>
          </a:p>
          <a:p>
            <a:endParaRPr lang="ru-RU" sz="28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a:p>
            <a:endParaRPr lang="ru-RU" sz="2800" dirty="0">
              <a:solidFill>
                <a:srgbClr val="0000CC"/>
              </a:solidFill>
              <a:latin typeface="Times New Roman" pitchFamily="18" charset="0"/>
              <a:cs typeface="Times New Roman" pitchFamily="18" charset="0"/>
            </a:endParaRPr>
          </a:p>
        </p:txBody>
      </p:sp>
      <p:pic>
        <p:nvPicPr>
          <p:cNvPr id="6" name="Picture 23" descr="http://gerb-flag.ru/pic_subject/Moskovskaja-oblast%27-gerb-derevjannaja-ramka-b.jpg"/>
          <p:cNvPicPr>
            <a:picLocks noChangeAspect="1" noChangeArrowheads="1"/>
          </p:cNvPicPr>
          <p:nvPr/>
        </p:nvPicPr>
        <p:blipFill>
          <a:blip r:embed="rId6" cstate="print"/>
          <a:srcRect/>
          <a:stretch>
            <a:fillRect/>
          </a:stretch>
        </p:blipFill>
        <p:spPr bwMode="auto">
          <a:xfrm>
            <a:off x="11026588" y="0"/>
            <a:ext cx="1165412" cy="1156448"/>
          </a:xfrm>
          <a:prstGeom prst="rect">
            <a:avLst/>
          </a:prstGeom>
          <a:noFill/>
        </p:spPr>
      </p:pic>
      <p:sp>
        <p:nvSpPr>
          <p:cNvPr id="7" name="Прямоугольник 6"/>
          <p:cNvSpPr/>
          <p:nvPr/>
        </p:nvSpPr>
        <p:spPr>
          <a:xfrm>
            <a:off x="5136776" y="1129553"/>
            <a:ext cx="6817658" cy="5016758"/>
          </a:xfrm>
          <a:prstGeom prst="rect">
            <a:avLst/>
          </a:prstGeom>
        </p:spPr>
        <p:txBody>
          <a:bodyPr wrap="square">
            <a:spAutoFit/>
          </a:bodyPr>
          <a:lstStyle/>
          <a:p>
            <a:r>
              <a:rPr lang="ru-RU" sz="2000" b="1" dirty="0" smtClean="0">
                <a:solidFill>
                  <a:srgbClr val="002060"/>
                </a:solidFill>
                <a:latin typeface="Times New Roman" pitchFamily="18" charset="0"/>
                <a:cs typeface="Times New Roman" pitchFamily="18" charset="0"/>
              </a:rPr>
              <a:t>Полиция </a:t>
            </a:r>
            <a:r>
              <a:rPr lang="ru-RU" sz="2000" b="1" dirty="0" smtClean="0">
                <a:solidFill>
                  <a:srgbClr val="002060"/>
                </a:solidFill>
                <a:latin typeface="Times New Roman" pitchFamily="18" charset="0"/>
                <a:cs typeface="Times New Roman" pitchFamily="18" charset="0"/>
              </a:rPr>
              <a:t>Российской Федерации принимает </a:t>
            </a:r>
            <a:r>
              <a:rPr lang="ru-RU" sz="2000" b="1" dirty="0" smtClean="0">
                <a:solidFill>
                  <a:srgbClr val="002060"/>
                </a:solidFill>
                <a:latin typeface="Times New Roman" pitchFamily="18" charset="0"/>
                <a:cs typeface="Times New Roman" pitchFamily="18" charset="0"/>
              </a:rPr>
              <a:t>исчерпывающие меры реагирования на угрозы. Для координации усилий профильных служб в МВД </a:t>
            </a:r>
            <a:r>
              <a:rPr lang="ru-RU" sz="2000" b="1" dirty="0" smtClean="0">
                <a:solidFill>
                  <a:srgbClr val="002060"/>
                </a:solidFill>
                <a:latin typeface="Times New Roman" pitchFamily="18" charset="0"/>
                <a:cs typeface="Times New Roman" pitchFamily="18" charset="0"/>
              </a:rPr>
              <a:t>РФ создана </a:t>
            </a:r>
            <a:r>
              <a:rPr lang="ru-RU" sz="2000" b="1" dirty="0" smtClean="0">
                <a:solidFill>
                  <a:srgbClr val="002060"/>
                </a:solidFill>
                <a:latin typeface="Times New Roman" pitchFamily="18" charset="0"/>
                <a:cs typeface="Times New Roman" pitchFamily="18" charset="0"/>
              </a:rPr>
              <a:t>рабочая группа. В территориальные органы внутренних дел направлены рекомендации относительно порядка документирования таких преступлений и взаимодействия оперативных и следственных подразделений.</a:t>
            </a:r>
          </a:p>
          <a:p>
            <a:r>
              <a:rPr lang="ru-RU" sz="2000" b="1" dirty="0" smtClean="0">
                <a:solidFill>
                  <a:srgbClr val="002060"/>
                </a:solidFill>
                <a:latin typeface="Times New Roman" pitchFamily="18" charset="0"/>
                <a:cs typeface="Times New Roman" pitchFamily="18" charset="0"/>
              </a:rPr>
              <a:t>Все факты заведомо ложных сообщений об актах терроризма тщательно фиксируют, по каждому из них возбуждается уголовное дело. Ведется работа по деанонимизации и установлению личностей лжеминеров. Сведения об используемых преступниками доменах сайтов и адресах электронной почты, телефонных номерах, а также IP-адресах, заносятся в учеты и анализируется.</a:t>
            </a:r>
            <a:endParaRPr lang="ru-RU" sz="2000" b="1" dirty="0">
              <a:solidFill>
                <a:srgbClr val="002060"/>
              </a:solidFill>
              <a:latin typeface="Times New Roman" pitchFamily="18" charset="0"/>
              <a:cs typeface="Times New Roman" pitchFamily="18" charset="0"/>
            </a:endParaRPr>
          </a:p>
        </p:txBody>
      </p:sp>
      <p:pic>
        <p:nvPicPr>
          <p:cNvPr id="149507" name="Picture 3" descr="C:\Users\НИКИТИН\Desktop\s4S_ruwIrHg.jpg"/>
          <p:cNvPicPr>
            <a:picLocks noChangeAspect="1" noChangeArrowheads="1"/>
          </p:cNvPicPr>
          <p:nvPr/>
        </p:nvPicPr>
        <p:blipFill>
          <a:blip r:embed="rId7" cstate="print"/>
          <a:srcRect/>
          <a:stretch>
            <a:fillRect/>
          </a:stretch>
        </p:blipFill>
        <p:spPr bwMode="auto">
          <a:xfrm>
            <a:off x="228599" y="1102659"/>
            <a:ext cx="4867835" cy="5540188"/>
          </a:xfrm>
          <a:prstGeom prst="rect">
            <a:avLst/>
          </a:prstGeom>
          <a:noFill/>
        </p:spPr>
      </p:pic>
    </p:spTree>
    <p:extLst>
      <p:ext uri="{BB962C8B-B14F-4D97-AF65-F5344CB8AC3E}">
        <p14:creationId xmlns="" xmlns:p14="http://schemas.microsoft.com/office/powerpoint/2010/main" val="248311758"/>
      </p:ext>
    </p:extLst>
  </p:cSld>
  <p:clrMapOvr>
    <a:masterClrMapping/>
  </p:clrMapOvr>
  <p:transition spd="slow">
    <p:wedg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10" name="Object 2"/>
          <p:cNvGraphicFramePr>
            <a:graphicFrameLocks noChangeAspect="1"/>
          </p:cNvGraphicFramePr>
          <p:nvPr/>
        </p:nvGraphicFramePr>
        <p:xfrm>
          <a:off x="1" y="0"/>
          <a:ext cx="12192000" cy="6857999"/>
        </p:xfrm>
        <a:graphic>
          <a:graphicData uri="http://schemas.openxmlformats.org/presentationml/2006/ole">
            <p:oleObj spid="_x0000_s100354" name="Презентация" r:id="rId4" imgW="6094535" imgH="3427323" progId="PowerPoint.Show.12">
              <p:embed/>
            </p:oleObj>
          </a:graphicData>
        </a:graphic>
      </p:graphicFrame>
      <p:sp>
        <p:nvSpPr>
          <p:cNvPr id="4" name="Rectangle 40"/>
          <p:cNvSpPr>
            <a:spLocks noGrp="1" noChangeArrowheads="1"/>
          </p:cNvSpPr>
          <p:nvPr>
            <p:ph type="subTitle" idx="1"/>
          </p:nvPr>
        </p:nvSpPr>
        <p:spPr bwMode="auto">
          <a:xfrm>
            <a:off x="0" y="0"/>
            <a:ext cx="11120718" cy="1102659"/>
          </a:xfrm>
          <a:prstGeom prst="rect">
            <a:avLst/>
          </a:prstGeom>
          <a:blipFill>
            <a:blip r:embed="rId5" cstate="print"/>
            <a:tile tx="0" ty="0" sx="100000" sy="100000" flip="none" algn="tl"/>
          </a:blipFill>
          <a:ln w="9525">
            <a:noFill/>
            <a:miter lim="800000"/>
            <a:headEnd/>
            <a:tailEnd/>
          </a:ln>
        </p:spPr>
        <p:txBody>
          <a:bodyPr wrap="none" anchor="ctr">
            <a:normAutofit fontScale="25000" lnSpcReduction="20000"/>
          </a:bodyPr>
          <a:lstStyle/>
          <a:p>
            <a:r>
              <a:rPr lang="ru-RU" dirty="0" smtClean="0"/>
              <a:t>                            </a:t>
            </a:r>
          </a:p>
          <a:p>
            <a:r>
              <a:rPr lang="ru-RU" sz="4200" b="1" dirty="0" smtClean="0">
                <a:effectLst>
                  <a:outerShdw blurRad="38100" dist="38100" dir="2700000" algn="tl">
                    <a:srgbClr val="000000">
                      <a:alpha val="43137"/>
                    </a:srgbClr>
                  </a:outerShdw>
                </a:effectLst>
              </a:rPr>
              <a:t> </a:t>
            </a:r>
          </a:p>
          <a:p>
            <a:r>
              <a:rPr lang="ru-RU" sz="72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АСОУ</a:t>
            </a:r>
            <a:endParaRPr lang="ru-RU" sz="72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a:p>
            <a:r>
              <a:rPr lang="ru-RU" sz="7200" b="1" dirty="0" smtClean="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КАФЕДРА  КОМПЛЕКСНОЙ  БЕЗОПАСНОСТИ И ФИЗИЧЕСКОЙ КУЛЬТУРЫ</a:t>
            </a:r>
          </a:p>
          <a:p>
            <a:r>
              <a:rPr lang="ru-RU" sz="7200" b="1" dirty="0" smtClean="0">
                <a:solidFill>
                  <a:srgbClr val="C00000"/>
                </a:solidFill>
                <a:latin typeface="Times New Roman" pitchFamily="18" charset="0"/>
                <a:cs typeface="Times New Roman" pitchFamily="18" charset="0"/>
              </a:rPr>
              <a:t>Резолюция Всероссийского форума «Противодействие идеологии</a:t>
            </a:r>
            <a:br>
              <a:rPr lang="ru-RU" sz="7200" b="1" dirty="0" smtClean="0">
                <a:solidFill>
                  <a:srgbClr val="C00000"/>
                </a:solidFill>
                <a:latin typeface="Times New Roman" pitchFamily="18" charset="0"/>
                <a:cs typeface="Times New Roman" pitchFamily="18" charset="0"/>
              </a:rPr>
            </a:br>
            <a:r>
              <a:rPr lang="ru-RU" sz="7200" b="1" dirty="0" smtClean="0">
                <a:solidFill>
                  <a:srgbClr val="C00000"/>
                </a:solidFill>
                <a:latin typeface="Times New Roman" pitchFamily="18" charset="0"/>
                <a:cs typeface="Times New Roman" pitchFamily="18" charset="0"/>
              </a:rPr>
              <a:t>терроризма в образовательной сфере и молодежной среде»</a:t>
            </a:r>
            <a:endParaRPr lang="ru-RU" sz="7200" b="1" dirty="0" smtClean="0">
              <a:solidFill>
                <a:srgbClr val="0000CC"/>
              </a:solidFill>
              <a:effectLst>
                <a:outerShdw blurRad="38100" dist="38100" dir="2700000" algn="tl">
                  <a:srgbClr val="000000">
                    <a:alpha val="43137"/>
                  </a:srgbClr>
                </a:outerShdw>
              </a:effectLst>
              <a:latin typeface="Times New Roman" pitchFamily="18" charset="0"/>
              <a:cs typeface="Times New Roman" pitchFamily="18" charset="0"/>
            </a:endParaRPr>
          </a:p>
          <a:p>
            <a:r>
              <a:rPr lang="ru-RU" sz="28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p>
          <a:p>
            <a:endParaRPr lang="ru-RU" sz="2800" dirty="0">
              <a:solidFill>
                <a:srgbClr val="0000CC"/>
              </a:solidFill>
              <a:latin typeface="Times New Roman" pitchFamily="18" charset="0"/>
              <a:cs typeface="Times New Roman" pitchFamily="18" charset="0"/>
            </a:endParaRPr>
          </a:p>
        </p:txBody>
      </p:sp>
      <p:pic>
        <p:nvPicPr>
          <p:cNvPr id="6" name="Picture 23" descr="http://gerb-flag.ru/pic_subject/Moskovskaja-oblast%27-gerb-derevjannaja-ramka-b.jpg"/>
          <p:cNvPicPr>
            <a:picLocks noChangeAspect="1" noChangeArrowheads="1"/>
          </p:cNvPicPr>
          <p:nvPr/>
        </p:nvPicPr>
        <p:blipFill>
          <a:blip r:embed="rId6" cstate="print"/>
          <a:srcRect/>
          <a:stretch>
            <a:fillRect/>
          </a:stretch>
        </p:blipFill>
        <p:spPr bwMode="auto">
          <a:xfrm>
            <a:off x="11026588" y="0"/>
            <a:ext cx="1165412" cy="1156448"/>
          </a:xfrm>
          <a:prstGeom prst="rect">
            <a:avLst/>
          </a:prstGeom>
          <a:noFill/>
        </p:spPr>
      </p:pic>
      <p:sp>
        <p:nvSpPr>
          <p:cNvPr id="100355" name="Rectangle 3"/>
          <p:cNvSpPr>
            <a:spLocks noChangeArrowheads="1"/>
          </p:cNvSpPr>
          <p:nvPr/>
        </p:nvSpPr>
        <p:spPr bwMode="auto">
          <a:xfrm>
            <a:off x="5298141" y="1196788"/>
            <a:ext cx="6893860" cy="526297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defTabSz="914400" rtl="0" eaLnBrk="1" fontAlgn="base" latinLnBrk="0" hangingPunct="1">
              <a:lnSpc>
                <a:spcPct val="100000"/>
              </a:lnSpc>
              <a:spcBef>
                <a:spcPct val="0"/>
              </a:spcBef>
              <a:spcAft>
                <a:spcPct val="0"/>
              </a:spcAft>
              <a:buClrTx/>
              <a:buSzTx/>
              <a:buFont typeface="Wingdings" pitchFamily="2" charset="2"/>
              <a:buChar char="Ø"/>
              <a:tabLst/>
            </a:pPr>
            <a:r>
              <a:rPr kumimoji="0" lang="ru-RU" sz="24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Образовательным организациям среднего и высшего образования</a:t>
            </a:r>
            <a:r>
              <a:rPr kumimoji="0" lang="ru-RU" sz="2400" b="1" i="0" u="none" strike="noStrike" cap="none" normalizeH="0" dirty="0" smtClean="0">
                <a:ln>
                  <a:noFill/>
                </a:ln>
                <a:solidFill>
                  <a:srgbClr val="002060"/>
                </a:solidFill>
                <a:effectLst/>
                <a:latin typeface="Times New Roman" pitchFamily="18" charset="0"/>
                <a:ea typeface="Times New Roman" pitchFamily="18" charset="0"/>
                <a:cs typeface="Times New Roman" pitchFamily="18" charset="0"/>
              </a:rPr>
              <a:t> необходимо:</a:t>
            </a:r>
            <a:r>
              <a:rPr kumimoji="0" lang="ru-RU"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r>
            <a:br>
              <a:rPr kumimoji="0" lang="ru-RU"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br>
            <a:r>
              <a:rPr kumimoji="0" lang="ru-RU"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активно привлекать лидеров общественного мнения к</a:t>
            </a:r>
            <a:br>
              <a:rPr kumimoji="0" lang="ru-RU"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br>
            <a:r>
              <a:rPr kumimoji="0" lang="ru-RU"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просветительской и воспитательной работе с учащимися для формирования их антитеррористического сознания;</a:t>
            </a:r>
            <a:br>
              <a:rPr kumimoji="0" lang="ru-RU"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br>
            <a:r>
              <a:rPr kumimoji="0" lang="ru-RU"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использовать деятельностные формы работы с обучаемыми,</a:t>
            </a:r>
            <a:br>
              <a:rPr kumimoji="0" lang="ru-RU"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br>
            <a:r>
              <a:rPr kumimoji="0" lang="ru-RU"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предполагающие включение молодых людей в общественную жизнь учебного</a:t>
            </a:r>
            <a:r>
              <a:rPr lang="ru-RU" b="1" dirty="0" smtClean="0">
                <a:solidFill>
                  <a:srgbClr val="002060"/>
                </a:solidFill>
                <a:latin typeface="Times New Roman" pitchFamily="18" charset="0"/>
                <a:ea typeface="Times New Roman" pitchFamily="18" charset="0"/>
                <a:cs typeface="Times New Roman" pitchFamily="18" charset="0"/>
              </a:rPr>
              <a:t>  заведения, культурно-массовые мероприятия,</a:t>
            </a:r>
            <a:r>
              <a:rPr kumimoji="0" lang="ru-RU"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r>
            <a:br>
              <a:rPr kumimoji="0" lang="ru-RU"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br>
            <a:r>
              <a:rPr kumimoji="0" lang="ru-RU"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социокультурную среду городского пространства, в качестве основного способа предупреждения асоциального поведения;</a:t>
            </a:r>
            <a:br>
              <a:rPr kumimoji="0" lang="ru-RU"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br>
            <a:r>
              <a:rPr kumimoji="0" lang="ru-RU"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обеспечивать адресную социальную и культурную поддержку</a:t>
            </a:r>
            <a:br>
              <a:rPr kumimoji="0" lang="ru-RU"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br>
            <a:r>
              <a:rPr kumimoji="0" lang="ru-RU"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иностранным студентам для адаптации к новым условиям жизни в нашей стране</a:t>
            </a:r>
            <a:r>
              <a:rPr kumimoji="0" lang="ru-RU" b="1" i="0" u="none" strike="noStrike" cap="none" normalizeH="0" dirty="0" smtClean="0">
                <a:ln>
                  <a:noFill/>
                </a:ln>
                <a:solidFill>
                  <a:srgbClr val="002060"/>
                </a:solidFill>
                <a:effectLst/>
                <a:latin typeface="Times New Roman" pitchFamily="18" charset="0"/>
                <a:ea typeface="Times New Roman" pitchFamily="18" charset="0"/>
                <a:cs typeface="Times New Roman" pitchFamily="18" charset="0"/>
              </a:rPr>
              <a:t> с учетом уровня владения русским языком, гражданства </a:t>
            </a:r>
            <a:r>
              <a:rPr kumimoji="0" lang="ru-RU"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наличия связей со своими земляками;</a:t>
            </a:r>
            <a:br>
              <a:rPr kumimoji="0" lang="ru-RU"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br>
            <a:r>
              <a:rPr kumimoji="0" lang="ru-RU"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совершенствовать механизмы выявления на ранней стадии учащихся</a:t>
            </a:r>
            <a:r>
              <a:rPr kumimoji="0" lang="ru-RU"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подпавших</a:t>
            </a:r>
            <a:r>
              <a:rPr kumimoji="0" lang="ru-RU" b="1" i="0" u="none" strike="noStrike" cap="none" normalizeH="0" dirty="0" smtClean="0">
                <a:ln>
                  <a:noFill/>
                </a:ln>
                <a:solidFill>
                  <a:srgbClr val="002060"/>
                </a:solidFill>
                <a:effectLst/>
                <a:latin typeface="Times New Roman" pitchFamily="18" charset="0"/>
                <a:ea typeface="Times New Roman" pitchFamily="18" charset="0"/>
                <a:cs typeface="Times New Roman" pitchFamily="18" charset="0"/>
              </a:rPr>
              <a:t> под воздействие радикальных идей.</a:t>
            </a:r>
            <a:r>
              <a:rPr kumimoji="0" lang="ru-RU"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r>
            <a:br>
              <a:rPr kumimoji="0" lang="ru-RU"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br>
            <a:r>
              <a:rPr kumimoji="0" lang="ru-RU"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r>
            <a:br>
              <a:rPr kumimoji="0" lang="ru-RU"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br>
            <a:r>
              <a:rPr kumimoji="0" lang="ru-RU"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t>
            </a:r>
            <a:endParaRPr kumimoji="0" lang="ru-RU" b="0" i="0" u="none" strike="noStrike" cap="none" normalizeH="0" baseline="0" dirty="0" smtClean="0">
              <a:ln>
                <a:noFill/>
              </a:ln>
              <a:solidFill>
                <a:schemeClr val="tx1"/>
              </a:solidFill>
              <a:effectLst/>
              <a:latin typeface="Times New Roman" pitchFamily="18" charset="0"/>
              <a:cs typeface="Times New Roman" pitchFamily="18" charset="0"/>
            </a:endParaRPr>
          </a:p>
        </p:txBody>
      </p:sp>
      <p:pic>
        <p:nvPicPr>
          <p:cNvPr id="100356" name="Picture 4" descr="C:\Users\НИКИТИН\Desktop\slide_14.jpg"/>
          <p:cNvPicPr>
            <a:picLocks noChangeAspect="1" noChangeArrowheads="1"/>
          </p:cNvPicPr>
          <p:nvPr/>
        </p:nvPicPr>
        <p:blipFill>
          <a:blip r:embed="rId7" cstate="print"/>
          <a:srcRect/>
          <a:stretch>
            <a:fillRect/>
          </a:stretch>
        </p:blipFill>
        <p:spPr bwMode="auto">
          <a:xfrm>
            <a:off x="161365" y="1089213"/>
            <a:ext cx="5096435" cy="5768788"/>
          </a:xfrm>
          <a:prstGeom prst="rect">
            <a:avLst/>
          </a:prstGeom>
          <a:noFill/>
        </p:spPr>
      </p:pic>
    </p:spTree>
    <p:extLst>
      <p:ext uri="{BB962C8B-B14F-4D97-AF65-F5344CB8AC3E}">
        <p14:creationId xmlns="" xmlns:p14="http://schemas.microsoft.com/office/powerpoint/2010/main" val="248311758"/>
      </p:ext>
    </p:extLst>
  </p:cSld>
  <p:clrMapOvr>
    <a:masterClrMapping/>
  </p:clrMapOvr>
  <p:transition spd="slow">
    <p:wedg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Содержимое 2"/>
          <p:cNvSpPr>
            <a:spLocks noGrp="1"/>
          </p:cNvSpPr>
          <p:nvPr>
            <p:ph idx="1"/>
          </p:nvPr>
        </p:nvSpPr>
        <p:spPr/>
        <p:txBody>
          <a:bodyPr/>
          <a:lstStyle/>
          <a:p>
            <a:endParaRPr lang="ru-RU" dirty="0"/>
          </a:p>
        </p:txBody>
      </p:sp>
      <p:graphicFrame>
        <p:nvGraphicFramePr>
          <p:cNvPr id="20482" name="Object 2"/>
          <p:cNvGraphicFramePr>
            <a:graphicFrameLocks noChangeAspect="1"/>
          </p:cNvGraphicFramePr>
          <p:nvPr/>
        </p:nvGraphicFramePr>
        <p:xfrm>
          <a:off x="0" y="0"/>
          <a:ext cx="12192000" cy="6858000"/>
        </p:xfrm>
        <a:graphic>
          <a:graphicData uri="http://schemas.openxmlformats.org/presentationml/2006/ole">
            <p:oleObj spid="_x0000_s20482" name="Презентация" r:id="rId4" imgW="6094535" imgH="3427323" progId="PowerPoint.Show.12">
              <p:embed/>
            </p:oleObj>
          </a:graphicData>
        </a:graphic>
      </p:graphicFrame>
      <p:pic>
        <p:nvPicPr>
          <p:cNvPr id="20483" name="Picture 3" descr="C:\Users\НИКИТИН\Desktop\img9.jpg"/>
          <p:cNvPicPr>
            <a:picLocks noChangeAspect="1" noChangeArrowheads="1"/>
          </p:cNvPicPr>
          <p:nvPr/>
        </p:nvPicPr>
        <p:blipFill>
          <a:blip r:embed="rId5" cstate="print"/>
          <a:srcRect/>
          <a:stretch>
            <a:fillRect/>
          </a:stretch>
        </p:blipFill>
        <p:spPr bwMode="auto">
          <a:xfrm>
            <a:off x="1613647" y="1143000"/>
            <a:ext cx="8014447" cy="5123329"/>
          </a:xfrm>
          <a:prstGeom prst="rect">
            <a:avLst/>
          </a:prstGeom>
          <a:noFill/>
        </p:spPr>
      </p:pic>
      <p:pic>
        <p:nvPicPr>
          <p:cNvPr id="6" name="Picture 23" descr="http://gerb-flag.ru/pic_subject/Moskovskaja-oblast%27-gerb-derevjannaja-ramka-b.jpg"/>
          <p:cNvPicPr>
            <a:picLocks noChangeAspect="1" noChangeArrowheads="1"/>
          </p:cNvPicPr>
          <p:nvPr/>
        </p:nvPicPr>
        <p:blipFill>
          <a:blip r:embed="rId6" cstate="print"/>
          <a:srcRect/>
          <a:stretch>
            <a:fillRect/>
          </a:stretch>
        </p:blipFill>
        <p:spPr bwMode="auto">
          <a:xfrm>
            <a:off x="10717306" y="1"/>
            <a:ext cx="1474694" cy="1331258"/>
          </a:xfrm>
          <a:prstGeom prst="rect">
            <a:avLst/>
          </a:prstGeom>
          <a:noFill/>
        </p:spPr>
      </p:pic>
    </p:spTree>
  </p:cSld>
  <p:clrMapOvr>
    <a:masterClrMapping/>
  </p:clrMapOvr>
  <p:transition spd="slow">
    <p:wedg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10" name="Object 2"/>
          <p:cNvGraphicFramePr>
            <a:graphicFrameLocks noChangeAspect="1"/>
          </p:cNvGraphicFramePr>
          <p:nvPr/>
        </p:nvGraphicFramePr>
        <p:xfrm>
          <a:off x="1" y="0"/>
          <a:ext cx="12192000" cy="6857999"/>
        </p:xfrm>
        <a:graphic>
          <a:graphicData uri="http://schemas.openxmlformats.org/presentationml/2006/ole">
            <p:oleObj spid="_x0000_s150530" name="Презентация" r:id="rId4" imgW="6094535" imgH="3427323" progId="PowerPoint.Show.12">
              <p:embed/>
            </p:oleObj>
          </a:graphicData>
        </a:graphic>
      </p:graphicFrame>
      <p:sp>
        <p:nvSpPr>
          <p:cNvPr id="4" name="Rectangle 40"/>
          <p:cNvSpPr>
            <a:spLocks noGrp="1" noChangeArrowheads="1"/>
          </p:cNvSpPr>
          <p:nvPr>
            <p:ph type="subTitle" idx="1"/>
          </p:nvPr>
        </p:nvSpPr>
        <p:spPr bwMode="auto">
          <a:xfrm>
            <a:off x="0" y="0"/>
            <a:ext cx="11120718" cy="1102659"/>
          </a:xfrm>
          <a:prstGeom prst="rect">
            <a:avLst/>
          </a:prstGeom>
          <a:blipFill>
            <a:blip r:embed="rId5" cstate="print"/>
            <a:tile tx="0" ty="0" sx="100000" sy="100000" flip="none" algn="tl"/>
          </a:blipFill>
          <a:ln w="9525">
            <a:noFill/>
            <a:miter lim="800000"/>
            <a:headEnd/>
            <a:tailEnd/>
          </a:ln>
        </p:spPr>
        <p:txBody>
          <a:bodyPr wrap="none" anchor="ctr">
            <a:normAutofit fontScale="25000" lnSpcReduction="20000"/>
          </a:bodyPr>
          <a:lstStyle/>
          <a:p>
            <a:r>
              <a:rPr lang="ru-RU" dirty="0" smtClean="0"/>
              <a:t>                            </a:t>
            </a:r>
          </a:p>
          <a:p>
            <a:r>
              <a:rPr lang="ru-RU" sz="4200" b="1" dirty="0" smtClean="0">
                <a:effectLst>
                  <a:outerShdw blurRad="38100" dist="38100" dir="2700000" algn="tl">
                    <a:srgbClr val="000000">
                      <a:alpha val="43137"/>
                    </a:srgbClr>
                  </a:outerShdw>
                </a:effectLst>
              </a:rPr>
              <a:t> </a:t>
            </a:r>
          </a:p>
          <a:p>
            <a:endParaRPr lang="ru-RU" sz="4200" b="1" dirty="0" smtClean="0">
              <a:solidFill>
                <a:srgbClr val="0000CC"/>
              </a:solidFill>
              <a:effectLst>
                <a:outerShdw blurRad="38100" dist="38100" dir="2700000" algn="tl">
                  <a:srgbClr val="000000">
                    <a:alpha val="43137"/>
                  </a:srgbClr>
                </a:outerShdw>
              </a:effectLst>
              <a:latin typeface="Times New Roman" pitchFamily="18" charset="0"/>
              <a:cs typeface="Times New Roman" pitchFamily="18" charset="0"/>
            </a:endParaRPr>
          </a:p>
          <a:p>
            <a:r>
              <a:rPr lang="ru-RU" sz="8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АСОУ</a:t>
            </a:r>
            <a:endParaRPr lang="ru-RU" sz="8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a:p>
            <a:r>
              <a:rPr lang="ru-RU" sz="8000" b="1" dirty="0" smtClean="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КАФЕДРА  КОМПЛЕКСНОЙ  БЕЗОПАСНОСТИ И ФИЗИЧЕСКОЙ КУЛЬТУРЫ</a:t>
            </a:r>
          </a:p>
          <a:p>
            <a:endParaRPr lang="ru-RU" sz="4200" b="1" dirty="0" smtClean="0">
              <a:solidFill>
                <a:srgbClr val="0000CC"/>
              </a:solidFill>
              <a:effectLst>
                <a:outerShdw blurRad="38100" dist="38100" dir="2700000" algn="tl">
                  <a:srgbClr val="000000">
                    <a:alpha val="43137"/>
                  </a:srgbClr>
                </a:outerShdw>
              </a:effectLst>
              <a:latin typeface="Times New Roman" pitchFamily="18" charset="0"/>
              <a:cs typeface="Times New Roman" pitchFamily="18" charset="0"/>
            </a:endParaRPr>
          </a:p>
          <a:p>
            <a:r>
              <a:rPr lang="ru-RU" sz="28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p>
          <a:p>
            <a:endParaRPr lang="ru-RU" sz="2800" dirty="0">
              <a:solidFill>
                <a:srgbClr val="0000CC"/>
              </a:solidFill>
              <a:latin typeface="Times New Roman" pitchFamily="18" charset="0"/>
              <a:cs typeface="Times New Roman" pitchFamily="18" charset="0"/>
            </a:endParaRPr>
          </a:p>
        </p:txBody>
      </p:sp>
      <p:pic>
        <p:nvPicPr>
          <p:cNvPr id="6" name="Picture 23" descr="http://gerb-flag.ru/pic_subject/Moskovskaja-oblast%27-gerb-derevjannaja-ramka-b.jpg"/>
          <p:cNvPicPr>
            <a:picLocks noChangeAspect="1" noChangeArrowheads="1"/>
          </p:cNvPicPr>
          <p:nvPr/>
        </p:nvPicPr>
        <p:blipFill>
          <a:blip r:embed="rId6" cstate="print"/>
          <a:srcRect/>
          <a:stretch>
            <a:fillRect/>
          </a:stretch>
        </p:blipFill>
        <p:spPr bwMode="auto">
          <a:xfrm>
            <a:off x="11026588" y="0"/>
            <a:ext cx="1165412" cy="1156448"/>
          </a:xfrm>
          <a:prstGeom prst="rect">
            <a:avLst/>
          </a:prstGeom>
          <a:noFill/>
        </p:spPr>
      </p:pic>
      <p:sp>
        <p:nvSpPr>
          <p:cNvPr id="7" name="Прямоугольник 6"/>
          <p:cNvSpPr/>
          <p:nvPr/>
        </p:nvSpPr>
        <p:spPr>
          <a:xfrm>
            <a:off x="5647764" y="1075765"/>
            <a:ext cx="6347011" cy="5632311"/>
          </a:xfrm>
          <a:prstGeom prst="rect">
            <a:avLst/>
          </a:prstGeom>
        </p:spPr>
        <p:txBody>
          <a:bodyPr wrap="square">
            <a:spAutoFit/>
          </a:bodyPr>
          <a:lstStyle/>
          <a:p>
            <a:r>
              <a:rPr lang="ru-RU" b="1" dirty="0" smtClean="0">
                <a:solidFill>
                  <a:srgbClr val="002060"/>
                </a:solidFill>
                <a:latin typeface="Times New Roman" pitchFamily="18" charset="0"/>
                <a:cs typeface="Times New Roman" pitchFamily="18" charset="0"/>
              </a:rPr>
              <a:t>«Один из </a:t>
            </a:r>
            <a:r>
              <a:rPr lang="ru-RU" b="1" dirty="0" smtClean="0">
                <a:solidFill>
                  <a:srgbClr val="002060"/>
                </a:solidFill>
                <a:latin typeface="Times New Roman" pitchFamily="18" charset="0"/>
                <a:cs typeface="Times New Roman" pitchFamily="18" charset="0"/>
              </a:rPr>
              <a:t> </a:t>
            </a:r>
            <a:r>
              <a:rPr lang="ru-RU" b="1" dirty="0" smtClean="0">
                <a:solidFill>
                  <a:srgbClr val="002060"/>
                </a:solidFill>
                <a:latin typeface="Times New Roman" pitchFamily="18" charset="0"/>
                <a:cs typeface="Times New Roman" pitchFamily="18" charset="0"/>
              </a:rPr>
              <a:t>примеров - задержание в марте </a:t>
            </a:r>
            <a:r>
              <a:rPr lang="ru-RU" b="1" dirty="0" smtClean="0">
                <a:solidFill>
                  <a:srgbClr val="002060"/>
                </a:solidFill>
                <a:latin typeface="Times New Roman" pitchFamily="18" charset="0"/>
                <a:cs typeface="Times New Roman" pitchFamily="18" charset="0"/>
              </a:rPr>
              <a:t>прошедшего </a:t>
            </a:r>
            <a:r>
              <a:rPr lang="ru-RU" b="1" dirty="0" smtClean="0">
                <a:solidFill>
                  <a:srgbClr val="002060"/>
                </a:solidFill>
                <a:latin typeface="Times New Roman" pitchFamily="18" charset="0"/>
                <a:cs typeface="Times New Roman" pitchFamily="18" charset="0"/>
              </a:rPr>
              <a:t>года </a:t>
            </a:r>
            <a:r>
              <a:rPr lang="ru-RU" b="1" dirty="0" smtClean="0">
                <a:solidFill>
                  <a:srgbClr val="002060"/>
                </a:solidFill>
                <a:latin typeface="Times New Roman" pitchFamily="18" charset="0"/>
                <a:cs typeface="Times New Roman" pitchFamily="18" charset="0"/>
              </a:rPr>
              <a:t>сотрудниками МВД России и ФСБ России совместно с белорусскими коллегами на территории двух государств участников организованной группы, которые подозреваются в серии преступлений, предусмотренных ч. 2 ст. 207 УК РФ. Предварительно установлено, что молодые люди в возрасте от 13 лет до 21 года за денежное вознаграждение принимали заказы на отправку сообщений о минировании объектов на территории России, Беларуси и других государств. Только за три месяца </a:t>
            </a:r>
            <a:r>
              <a:rPr lang="ru-RU" b="1" dirty="0" smtClean="0">
                <a:solidFill>
                  <a:srgbClr val="002060"/>
                </a:solidFill>
                <a:latin typeface="Times New Roman" pitchFamily="18" charset="0"/>
                <a:cs typeface="Times New Roman" pitchFamily="18" charset="0"/>
              </a:rPr>
              <a:t>2022 года участниками </a:t>
            </a:r>
            <a:r>
              <a:rPr lang="ru-RU" b="1" dirty="0" smtClean="0">
                <a:solidFill>
                  <a:srgbClr val="002060"/>
                </a:solidFill>
                <a:latin typeface="Times New Roman" pitchFamily="18" charset="0"/>
                <a:cs typeface="Times New Roman" pitchFamily="18" charset="0"/>
              </a:rPr>
              <a:t>группы было сделано более 80 заведомо ложных сообщений о терактах», - сообщили в пресс-центре.</a:t>
            </a:r>
          </a:p>
          <a:p>
            <a:r>
              <a:rPr lang="ru-RU" b="1" dirty="0" smtClean="0">
                <a:solidFill>
                  <a:srgbClr val="002060"/>
                </a:solidFill>
                <a:latin typeface="Times New Roman" pitchFamily="18" charset="0"/>
                <a:cs typeface="Times New Roman" pitchFamily="18" charset="0"/>
              </a:rPr>
              <a:t>Как предупредили в МВД России, лица, причастные к ложным сообщениям о терактах, в том числе сотрудники кол-центров, будут привлекаться к предусмотренной законами РФ ответственности. Злоумышленникам грозит до 10 лет лишения свободы.</a:t>
            </a:r>
          </a:p>
          <a:p>
            <a:r>
              <a:rPr lang="ru-RU" dirty="0" smtClean="0"/>
              <a:t>Ссылка на материал: </a:t>
            </a:r>
            <a:r>
              <a:rPr lang="ru-RU" u="sng" dirty="0" smtClean="0">
                <a:hlinkClick r:id="rId7"/>
              </a:rPr>
              <a:t>https://www.mskagency.ru/materials/3204305</a:t>
            </a:r>
            <a:endParaRPr lang="ru-RU" dirty="0"/>
          </a:p>
        </p:txBody>
      </p:sp>
      <p:pic>
        <p:nvPicPr>
          <p:cNvPr id="150531" name="Picture 3" descr="C:\Users\НИКИТИН\Desktop\4113972_8394992.jpg"/>
          <p:cNvPicPr>
            <a:picLocks noChangeAspect="1" noChangeArrowheads="1"/>
          </p:cNvPicPr>
          <p:nvPr/>
        </p:nvPicPr>
        <p:blipFill>
          <a:blip r:embed="rId8" cstate="print"/>
          <a:srcRect/>
          <a:stretch>
            <a:fillRect/>
          </a:stretch>
        </p:blipFill>
        <p:spPr bwMode="auto">
          <a:xfrm>
            <a:off x="188259" y="1102659"/>
            <a:ext cx="5446059" cy="5580529"/>
          </a:xfrm>
          <a:prstGeom prst="rect">
            <a:avLst/>
          </a:prstGeom>
          <a:noFill/>
        </p:spPr>
      </p:pic>
    </p:spTree>
    <p:extLst>
      <p:ext uri="{BB962C8B-B14F-4D97-AF65-F5344CB8AC3E}">
        <p14:creationId xmlns="" xmlns:p14="http://schemas.microsoft.com/office/powerpoint/2010/main" val="248311758"/>
      </p:ext>
    </p:extLst>
  </p:cSld>
  <p:clrMapOvr>
    <a:masterClrMapping/>
  </p:clrMapOvr>
  <p:transition spd="slow">
    <p:wedg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11353800" cy="1492625"/>
          </a:xfrm>
          <a:solidFill>
            <a:schemeClr val="accent3">
              <a:lumMod val="40000"/>
              <a:lumOff val="60000"/>
            </a:schemeClr>
          </a:solidFill>
        </p:spPr>
        <p:txBody>
          <a:bodyPr>
            <a:normAutofit fontScale="90000"/>
          </a:bodyPr>
          <a:lstStyle/>
          <a:p>
            <a:pPr algn="ctr"/>
            <a:r>
              <a:rPr lang="ru-RU" sz="22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АСОУ</a:t>
            </a:r>
            <a:br>
              <a:rPr lang="ru-RU" sz="22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br>
            <a:r>
              <a:rPr lang="ru-RU" sz="22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r>
            <a:br>
              <a:rPr lang="ru-RU" sz="22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br>
            <a:r>
              <a:rPr lang="ru-RU" sz="2200" b="1" dirty="0" smtClean="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КАФЕДРА  </a:t>
            </a:r>
            <a:r>
              <a:rPr lang="ru-RU" sz="2200" b="1" dirty="0" smtClean="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КОМПЛЕКСНОЙ  БЕЗОПАСНОСТИ И ФИЗИЧЕСКОЙ КУЛЬТУРЫ</a:t>
            </a:r>
            <a:r>
              <a:rPr lang="ru-RU" b="1" dirty="0" smtClean="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
            </a:r>
            <a:br>
              <a:rPr lang="ru-RU" b="1" dirty="0" smtClean="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br>
            <a:endParaRPr lang="ru-RU" dirty="0"/>
          </a:p>
        </p:txBody>
      </p:sp>
      <p:sp>
        <p:nvSpPr>
          <p:cNvPr id="3" name="Содержимое 2"/>
          <p:cNvSpPr>
            <a:spLocks noGrp="1"/>
          </p:cNvSpPr>
          <p:nvPr>
            <p:ph idx="1"/>
          </p:nvPr>
        </p:nvSpPr>
        <p:spPr>
          <a:xfrm>
            <a:off x="4894729" y="1465729"/>
            <a:ext cx="7086599" cy="5392271"/>
          </a:xfrm>
        </p:spPr>
        <p:txBody>
          <a:bodyPr>
            <a:noAutofit/>
          </a:bodyPr>
          <a:lstStyle/>
          <a:p>
            <a:r>
              <a:rPr lang="ru-RU" sz="2200" dirty="0" smtClean="0">
                <a:solidFill>
                  <a:srgbClr val="002060"/>
                </a:solidFill>
                <a:latin typeface="Times New Roman" pitchFamily="18" charset="0"/>
                <a:cs typeface="Times New Roman" pitchFamily="18" charset="0"/>
              </a:rPr>
              <a:t>Количество лжеминирований школ с января по апрель 2023 г. возросло на 43% по сравнению с аналогичным периодом прошлого года, </a:t>
            </a:r>
            <a:r>
              <a:rPr lang="ru-RU" sz="2200" dirty="0" smtClean="0">
                <a:solidFill>
                  <a:srgbClr val="002060"/>
                </a:solidFill>
                <a:latin typeface="Times New Roman" pitchFamily="18" charset="0"/>
                <a:cs typeface="Times New Roman" pitchFamily="18" charset="0"/>
              </a:rPr>
              <a:t>на </a:t>
            </a:r>
            <a:r>
              <a:rPr lang="ru-RU" sz="2200" dirty="0" smtClean="0">
                <a:solidFill>
                  <a:srgbClr val="002060"/>
                </a:solidFill>
                <a:latin typeface="Times New Roman" pitchFamily="18" charset="0"/>
                <a:cs typeface="Times New Roman" pitchFamily="18" charset="0"/>
              </a:rPr>
              <a:t>основе сообщений региональных СМИ. </a:t>
            </a:r>
            <a:r>
              <a:rPr lang="ru-RU" sz="2200" dirty="0" smtClean="0">
                <a:solidFill>
                  <a:srgbClr val="002060"/>
                </a:solidFill>
                <a:latin typeface="Times New Roman" pitchFamily="18" charset="0"/>
                <a:cs typeface="Times New Roman" pitchFamily="18" charset="0"/>
              </a:rPr>
              <a:t>Только </a:t>
            </a:r>
            <a:r>
              <a:rPr lang="ru-RU" sz="2200" dirty="0" smtClean="0">
                <a:solidFill>
                  <a:srgbClr val="002060"/>
                </a:solidFill>
                <a:latin typeface="Times New Roman" pitchFamily="18" charset="0"/>
                <a:cs typeface="Times New Roman" pitchFamily="18" charset="0"/>
              </a:rPr>
              <a:t>за три с половиной месяца текущего года стало известно о 96 случаях ложного минирования учебных заведений, в то время как за аналогичный период </a:t>
            </a:r>
            <a:r>
              <a:rPr lang="ru-RU" sz="2200" dirty="0" smtClean="0">
                <a:solidFill>
                  <a:srgbClr val="002060"/>
                </a:solidFill>
                <a:latin typeface="Times New Roman" pitchFamily="18" charset="0"/>
                <a:cs typeface="Times New Roman" pitchFamily="18" charset="0"/>
              </a:rPr>
              <a:t> 2022</a:t>
            </a:r>
            <a:r>
              <a:rPr lang="ru-RU" sz="2200" dirty="0" smtClean="0">
                <a:solidFill>
                  <a:srgbClr val="002060"/>
                </a:solidFill>
                <a:latin typeface="Times New Roman" pitchFamily="18" charset="0"/>
                <a:cs typeface="Times New Roman" pitchFamily="18" charset="0"/>
              </a:rPr>
              <a:t> г. было 67 инцидентов</a:t>
            </a:r>
            <a:r>
              <a:rPr lang="ru-RU" sz="2200" dirty="0" smtClean="0">
                <a:solidFill>
                  <a:srgbClr val="002060"/>
                </a:solidFill>
                <a:latin typeface="Times New Roman" pitchFamily="18" charset="0"/>
                <a:cs typeface="Times New Roman" pitchFamily="18" charset="0"/>
              </a:rPr>
              <a:t>. </a:t>
            </a:r>
          </a:p>
          <a:p>
            <a:r>
              <a:rPr lang="ru-RU" sz="2200" dirty="0" smtClean="0">
                <a:solidFill>
                  <a:srgbClr val="002060"/>
                </a:solidFill>
                <a:latin typeface="Times New Roman" pitchFamily="18" charset="0"/>
                <a:cs typeface="Times New Roman" pitchFamily="18" charset="0"/>
              </a:rPr>
              <a:t>В </a:t>
            </a:r>
            <a:r>
              <a:rPr lang="ru-RU" sz="2200" dirty="0" smtClean="0">
                <a:solidFill>
                  <a:srgbClr val="002060"/>
                </a:solidFill>
                <a:latin typeface="Times New Roman" pitchFamily="18" charset="0"/>
                <a:cs typeface="Times New Roman" pitchFamily="18" charset="0"/>
              </a:rPr>
              <a:t>2023 г. на первом месте по случаям лжеминирования оказалась Ленинградская область и Санкт-Петербург – в сумме семь случаев, следом расположились Нижегородская, Брянская, Челябинская области и Красноярский край – по пять случаев. Все инциденты </a:t>
            </a:r>
            <a:r>
              <a:rPr lang="ru-RU" sz="2200" dirty="0" smtClean="0">
                <a:solidFill>
                  <a:srgbClr val="002060"/>
                </a:solidFill>
                <a:latin typeface="Times New Roman" pitchFamily="18" charset="0"/>
                <a:cs typeface="Times New Roman" pitchFamily="18" charset="0"/>
              </a:rPr>
              <a:t>проходили </a:t>
            </a:r>
            <a:r>
              <a:rPr lang="ru-RU" sz="2200" dirty="0" smtClean="0">
                <a:solidFill>
                  <a:srgbClr val="002060"/>
                </a:solidFill>
                <a:latin typeface="Times New Roman" pitchFamily="18" charset="0"/>
                <a:cs typeface="Times New Roman" pitchFamily="18" charset="0"/>
              </a:rPr>
              <a:t>по традиционной схеме: сначала школа получает рассылку от анонима, после чего детей эвакуируют из здания, в котором начинают работу сотрудники МЧС, МВД и другие специалисты.</a:t>
            </a:r>
            <a:endParaRPr lang="ru-RU" sz="2200" dirty="0">
              <a:solidFill>
                <a:srgbClr val="002060"/>
              </a:solidFill>
              <a:latin typeface="Times New Roman" pitchFamily="18" charset="0"/>
              <a:cs typeface="Times New Roman" pitchFamily="18" charset="0"/>
            </a:endParaRPr>
          </a:p>
        </p:txBody>
      </p:sp>
      <p:pic>
        <p:nvPicPr>
          <p:cNvPr id="4" name="Picture 23" descr="http://gerb-flag.ru/pic_subject/Moskovskaja-oblast%27-gerb-derevjannaja-ramka-b.jpg"/>
          <p:cNvPicPr>
            <a:picLocks noChangeAspect="1" noChangeArrowheads="1"/>
          </p:cNvPicPr>
          <p:nvPr/>
        </p:nvPicPr>
        <p:blipFill>
          <a:blip r:embed="rId3" cstate="print"/>
          <a:srcRect/>
          <a:stretch>
            <a:fillRect/>
          </a:stretch>
        </p:blipFill>
        <p:spPr bwMode="auto">
          <a:xfrm>
            <a:off x="10851776" y="0"/>
            <a:ext cx="1340224" cy="1438835"/>
          </a:xfrm>
          <a:prstGeom prst="rect">
            <a:avLst/>
          </a:prstGeom>
          <a:noFill/>
        </p:spPr>
      </p:pic>
      <p:pic>
        <p:nvPicPr>
          <p:cNvPr id="151554" name="Picture 2" descr="C:\Users\nikitin_vv\Desktop\original-1trz.jpg"/>
          <p:cNvPicPr>
            <a:picLocks noChangeAspect="1" noChangeArrowheads="1"/>
          </p:cNvPicPr>
          <p:nvPr/>
        </p:nvPicPr>
        <p:blipFill>
          <a:blip r:embed="rId4" cstate="print"/>
          <a:srcRect/>
          <a:stretch>
            <a:fillRect/>
          </a:stretch>
        </p:blipFill>
        <p:spPr bwMode="auto">
          <a:xfrm>
            <a:off x="322729" y="1479176"/>
            <a:ext cx="4518212" cy="5204011"/>
          </a:xfrm>
          <a:prstGeom prst="rect">
            <a:avLst/>
          </a:prstGeom>
          <a:noFill/>
        </p:spPr>
      </p:pic>
    </p:spTree>
  </p:cSld>
  <p:clrMapOvr>
    <a:masterClrMapping/>
  </p:clrMapOvr>
  <p:transition spd="slow">
    <p:wedg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10" name="Object 2"/>
          <p:cNvGraphicFramePr>
            <a:graphicFrameLocks noChangeAspect="1"/>
          </p:cNvGraphicFramePr>
          <p:nvPr/>
        </p:nvGraphicFramePr>
        <p:xfrm>
          <a:off x="1" y="0"/>
          <a:ext cx="12192000" cy="6857999"/>
        </p:xfrm>
        <a:graphic>
          <a:graphicData uri="http://schemas.openxmlformats.org/presentationml/2006/ole">
            <p:oleObj spid="_x0000_s148482" name="Презентация" r:id="rId4" imgW="6094535" imgH="3427323" progId="PowerPoint.Show.12">
              <p:embed/>
            </p:oleObj>
          </a:graphicData>
        </a:graphic>
      </p:graphicFrame>
      <p:sp>
        <p:nvSpPr>
          <p:cNvPr id="4" name="Rectangle 40"/>
          <p:cNvSpPr>
            <a:spLocks noGrp="1" noChangeArrowheads="1"/>
          </p:cNvSpPr>
          <p:nvPr>
            <p:ph type="subTitle" idx="1"/>
          </p:nvPr>
        </p:nvSpPr>
        <p:spPr bwMode="auto">
          <a:xfrm>
            <a:off x="0" y="0"/>
            <a:ext cx="11120718" cy="1277471"/>
          </a:xfrm>
          <a:prstGeom prst="rect">
            <a:avLst/>
          </a:prstGeom>
          <a:blipFill>
            <a:blip r:embed="rId5" cstate="print"/>
            <a:tile tx="0" ty="0" sx="100000" sy="100000" flip="none" algn="tl"/>
          </a:blipFill>
          <a:ln w="9525">
            <a:noFill/>
            <a:miter lim="800000"/>
            <a:headEnd/>
            <a:tailEnd/>
          </a:ln>
        </p:spPr>
        <p:txBody>
          <a:bodyPr wrap="none" anchor="ctr">
            <a:normAutofit fontScale="25000" lnSpcReduction="20000"/>
          </a:bodyPr>
          <a:lstStyle/>
          <a:p>
            <a:r>
              <a:rPr lang="ru-RU" dirty="0" smtClean="0"/>
              <a:t>                            </a:t>
            </a:r>
          </a:p>
          <a:p>
            <a:endParaRPr lang="ru-RU" sz="6400" b="1" dirty="0" smtClean="0">
              <a:effectLst>
                <a:outerShdw blurRad="38100" dist="38100" dir="2700000" algn="tl">
                  <a:srgbClr val="000000">
                    <a:alpha val="43137"/>
                  </a:srgbClr>
                </a:outerShdw>
              </a:effectLst>
            </a:endParaRPr>
          </a:p>
          <a:p>
            <a:r>
              <a:rPr lang="ru-RU" sz="8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АСОУ</a:t>
            </a:r>
            <a:endParaRPr lang="ru-RU" sz="8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a:p>
            <a:r>
              <a:rPr lang="ru-RU" sz="8000" b="1" dirty="0" smtClean="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КАФЕДРА  КОМПЛЕКСНОЙ  БЕЗОПАСНОСТИ И ФИЗИЧЕСКОЙ КУЛЬТУРЫ</a:t>
            </a:r>
          </a:p>
          <a:p>
            <a:r>
              <a:rPr lang="ru-RU" sz="2800" b="1"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 </a:t>
            </a:r>
            <a:endParaRPr lang="ru-RU" sz="2800" b="1"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endParaRPr>
          </a:p>
          <a:p>
            <a:endParaRPr lang="ru-RU" sz="2800" dirty="0">
              <a:solidFill>
                <a:srgbClr val="0000CC"/>
              </a:solidFill>
              <a:latin typeface="Times New Roman" pitchFamily="18" charset="0"/>
              <a:cs typeface="Times New Roman" pitchFamily="18" charset="0"/>
            </a:endParaRPr>
          </a:p>
        </p:txBody>
      </p:sp>
      <p:pic>
        <p:nvPicPr>
          <p:cNvPr id="6" name="Picture 23" descr="http://gerb-flag.ru/pic_subject/Moskovskaja-oblast%27-gerb-derevjannaja-ramka-b.jpg"/>
          <p:cNvPicPr>
            <a:picLocks noChangeAspect="1" noChangeArrowheads="1"/>
          </p:cNvPicPr>
          <p:nvPr/>
        </p:nvPicPr>
        <p:blipFill>
          <a:blip r:embed="rId6" cstate="print"/>
          <a:srcRect/>
          <a:stretch>
            <a:fillRect/>
          </a:stretch>
        </p:blipFill>
        <p:spPr bwMode="auto">
          <a:xfrm>
            <a:off x="11026588" y="0"/>
            <a:ext cx="1165412" cy="1156448"/>
          </a:xfrm>
          <a:prstGeom prst="rect">
            <a:avLst/>
          </a:prstGeom>
          <a:noFill/>
        </p:spPr>
      </p:pic>
      <p:sp>
        <p:nvSpPr>
          <p:cNvPr id="148483" name="Rectangle 3"/>
          <p:cNvSpPr>
            <a:spLocks noChangeArrowheads="1"/>
          </p:cNvSpPr>
          <p:nvPr/>
        </p:nvSpPr>
        <p:spPr bwMode="auto">
          <a:xfrm>
            <a:off x="4410635" y="1304365"/>
            <a:ext cx="7516906" cy="535531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l" defTabSz="914400" rtl="0" eaLnBrk="1" fontAlgn="base" latinLnBrk="0" hangingPunct="1">
              <a:lnSpc>
                <a:spcPct val="100000"/>
              </a:lnSpc>
              <a:spcBef>
                <a:spcPct val="0"/>
              </a:spcBef>
              <a:spcAft>
                <a:spcPct val="0"/>
              </a:spcAft>
              <a:buClrTx/>
              <a:buSzTx/>
              <a:buFontTx/>
              <a:buNone/>
              <a:tabLst/>
            </a:pPr>
            <a:r>
              <a:rPr kumimoji="0" lang="ru-RU"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С 2014 года в России произошло как минимум 29 нападений с участием школьников и подростков — такие случаи происходили в каждом третьем регионе. Жертвами этих инцидентов стали 33 человека, еще 137 пострадали. Большая часть (21 человек) погибла при массовой стрельбе в Керченском политехническом колледже, которую устроил Владислав Росляков осенью 2018 года. К жертвам привели еще пять нападений, остальные закончились без погибших. В основном атаки совершали в образовательных учреждениях — школах или колледжах, три теракта произошли в зданиях правоохранительных органов.</a:t>
            </a:r>
            <a:endParaRPr kumimoji="0" lang="ru-RU" b="1" i="0" u="none" strike="noStrike" cap="none" normalizeH="0" baseline="0" dirty="0" smtClean="0">
              <a:ln>
                <a:noFill/>
              </a:ln>
              <a:solidFill>
                <a:srgbClr val="002060"/>
              </a:solidFill>
              <a:effectLst/>
              <a:latin typeface="Times New Roman" pitchFamily="18" charset="0"/>
              <a:cs typeface="Times New Roman" pitchFamily="18" charset="0"/>
            </a:endParaRPr>
          </a:p>
          <a:p>
            <a:pPr marL="0" marR="0" lvl="0" indent="450850" algn="l" defTabSz="914400" rtl="0" eaLnBrk="0" fontAlgn="base" latinLnBrk="0" hangingPunct="0">
              <a:lnSpc>
                <a:spcPct val="100000"/>
              </a:lnSpc>
              <a:spcBef>
                <a:spcPct val="0"/>
              </a:spcBef>
              <a:spcAft>
                <a:spcPct val="0"/>
              </a:spcAft>
              <a:buClrTx/>
              <a:buSzTx/>
              <a:buFontTx/>
              <a:buNone/>
              <a:tabLst/>
            </a:pPr>
            <a:r>
              <a:rPr lang="ru-RU" b="1" dirty="0" smtClean="0">
                <a:solidFill>
                  <a:srgbClr val="002060"/>
                </a:solidFill>
                <a:latin typeface="Times New Roman" pitchFamily="18" charset="0"/>
                <a:ea typeface="Times New Roman" pitchFamily="18" charset="0"/>
                <a:cs typeface="Times New Roman" pitchFamily="18" charset="0"/>
              </a:rPr>
              <a:t>Т</a:t>
            </a:r>
            <a:r>
              <a:rPr kumimoji="0" lang="ru-RU"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аких случаев могло бы быть по крайней мере в три с половиной раза больше — почти сто. С 2013 года спецслужбы отчитались как минимум о 69 спланированных подростками нападениях, которые удалось пресечь, о большей части (63) — за последние два года. Активнее всего сотрудники</a:t>
            </a:r>
            <a:r>
              <a:rPr kumimoji="0" lang="ru-RU" b="1" i="0" u="none" strike="noStrike" cap="none" normalizeH="0" dirty="0" smtClean="0">
                <a:ln>
                  <a:noFill/>
                </a:ln>
                <a:solidFill>
                  <a:srgbClr val="002060"/>
                </a:solidFill>
                <a:effectLst/>
                <a:latin typeface="Times New Roman" pitchFamily="18" charset="0"/>
                <a:ea typeface="Times New Roman" pitchFamily="18" charset="0"/>
                <a:cs typeface="Times New Roman" pitchFamily="18" charset="0"/>
              </a:rPr>
              <a:t> правоохранительных органов </a:t>
            </a:r>
            <a:r>
              <a:rPr kumimoji="0" lang="ru-RU"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работают в Красноярском крае — за это время стало известно о трех неудавшихся атаках в этом регионе. В большинстве случаев у подростков, которые планировали нападение, находили взрывные устройства, против них возбуждали дела о подготовке к убийству или теракту.</a:t>
            </a:r>
            <a:endParaRPr kumimoji="0" lang="ru-RU" b="1" i="0" u="none" strike="noStrike" cap="none" normalizeH="0" baseline="0" dirty="0" smtClean="0">
              <a:ln>
                <a:noFill/>
              </a:ln>
              <a:solidFill>
                <a:srgbClr val="002060"/>
              </a:solidFill>
              <a:effectLst/>
              <a:latin typeface="Times New Roman" pitchFamily="18" charset="0"/>
              <a:cs typeface="Times New Roman" pitchFamily="18" charset="0"/>
            </a:endParaRPr>
          </a:p>
        </p:txBody>
      </p:sp>
      <p:pic>
        <p:nvPicPr>
          <p:cNvPr id="148484" name="Picture 4" descr="C:\Users\НИКИТИН\Desktop\261e6f7aef6f3625dfd08312cb8dbb6b1fb57681a08ce130e6b1cff8d1d2ce99.jpg"/>
          <p:cNvPicPr>
            <a:picLocks noChangeAspect="1" noChangeArrowheads="1"/>
          </p:cNvPicPr>
          <p:nvPr/>
        </p:nvPicPr>
        <p:blipFill>
          <a:blip r:embed="rId7" cstate="print"/>
          <a:srcRect/>
          <a:stretch>
            <a:fillRect/>
          </a:stretch>
        </p:blipFill>
        <p:spPr bwMode="auto">
          <a:xfrm>
            <a:off x="161365" y="4343400"/>
            <a:ext cx="4262717" cy="2299446"/>
          </a:xfrm>
          <a:prstGeom prst="rect">
            <a:avLst/>
          </a:prstGeom>
          <a:noFill/>
        </p:spPr>
      </p:pic>
      <p:pic>
        <p:nvPicPr>
          <p:cNvPr id="148485" name="Picture 5" descr="C:\Users\НИКИТИН\Desktop\467567.jpg"/>
          <p:cNvPicPr>
            <a:picLocks noChangeAspect="1" noChangeArrowheads="1"/>
          </p:cNvPicPr>
          <p:nvPr/>
        </p:nvPicPr>
        <p:blipFill>
          <a:blip r:embed="rId8" cstate="print"/>
          <a:srcRect/>
          <a:stretch>
            <a:fillRect/>
          </a:stretch>
        </p:blipFill>
        <p:spPr bwMode="auto">
          <a:xfrm>
            <a:off x="188258" y="1250576"/>
            <a:ext cx="4182036" cy="2944906"/>
          </a:xfrm>
          <a:prstGeom prst="rect">
            <a:avLst/>
          </a:prstGeom>
          <a:noFill/>
        </p:spPr>
      </p:pic>
    </p:spTree>
    <p:extLst>
      <p:ext uri="{BB962C8B-B14F-4D97-AF65-F5344CB8AC3E}">
        <p14:creationId xmlns="" xmlns:p14="http://schemas.microsoft.com/office/powerpoint/2010/main" val="248311758"/>
      </p:ext>
    </p:extLst>
  </p:cSld>
  <p:clrMapOvr>
    <a:masterClrMapping/>
  </p:clrMapOvr>
  <p:transition spd="slow">
    <p:wedg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10" name="Object 2"/>
          <p:cNvGraphicFramePr>
            <a:graphicFrameLocks noChangeAspect="1"/>
          </p:cNvGraphicFramePr>
          <p:nvPr/>
        </p:nvGraphicFramePr>
        <p:xfrm>
          <a:off x="1" y="0"/>
          <a:ext cx="12192000" cy="6857999"/>
        </p:xfrm>
        <a:graphic>
          <a:graphicData uri="http://schemas.openxmlformats.org/presentationml/2006/ole">
            <p:oleObj spid="_x0000_s152578" name="Презентация" r:id="rId4" imgW="6094535" imgH="3427323" progId="PowerPoint.Show.12">
              <p:embed/>
            </p:oleObj>
          </a:graphicData>
        </a:graphic>
      </p:graphicFrame>
      <p:sp>
        <p:nvSpPr>
          <p:cNvPr id="4" name="Rectangle 40"/>
          <p:cNvSpPr>
            <a:spLocks noGrp="1" noChangeArrowheads="1"/>
          </p:cNvSpPr>
          <p:nvPr>
            <p:ph type="subTitle" idx="1"/>
          </p:nvPr>
        </p:nvSpPr>
        <p:spPr bwMode="auto">
          <a:xfrm>
            <a:off x="0" y="1"/>
            <a:ext cx="11120718" cy="766482"/>
          </a:xfrm>
          <a:prstGeom prst="rect">
            <a:avLst/>
          </a:prstGeom>
          <a:blipFill>
            <a:blip r:embed="rId5" cstate="print"/>
            <a:tile tx="0" ty="0" sx="100000" sy="100000" flip="none" algn="tl"/>
          </a:blipFill>
          <a:ln w="9525">
            <a:noFill/>
            <a:miter lim="800000"/>
            <a:headEnd/>
            <a:tailEnd/>
          </a:ln>
        </p:spPr>
        <p:txBody>
          <a:bodyPr wrap="none" anchor="ctr">
            <a:normAutofit fontScale="25000" lnSpcReduction="20000"/>
          </a:bodyPr>
          <a:lstStyle/>
          <a:p>
            <a:r>
              <a:rPr lang="ru-RU" dirty="0" smtClean="0"/>
              <a:t>                            </a:t>
            </a:r>
          </a:p>
          <a:p>
            <a:endParaRPr lang="ru-RU" sz="6400" b="1" dirty="0" smtClean="0">
              <a:effectLst>
                <a:outerShdw blurRad="38100" dist="38100" dir="2700000" algn="tl">
                  <a:srgbClr val="000000">
                    <a:alpha val="43137"/>
                  </a:srgbClr>
                </a:outerShdw>
              </a:effectLst>
            </a:endParaRPr>
          </a:p>
          <a:p>
            <a:r>
              <a:rPr lang="ru-RU" sz="8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АСОУ</a:t>
            </a:r>
            <a:endParaRPr lang="ru-RU" sz="8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a:p>
            <a:r>
              <a:rPr lang="ru-RU" sz="8000" b="1" dirty="0" smtClean="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КАФЕДРА  КОМПЛЕКСНОЙ  БЕЗОПАСНОСТИ И ФИЗИЧЕСКОЙ КУЛЬТУРЫ</a:t>
            </a:r>
          </a:p>
          <a:p>
            <a:r>
              <a:rPr lang="ru-RU" sz="2800" b="1"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 </a:t>
            </a:r>
            <a:endParaRPr lang="ru-RU" sz="2800" b="1"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endParaRPr>
          </a:p>
          <a:p>
            <a:endParaRPr lang="ru-RU" sz="2800" dirty="0">
              <a:solidFill>
                <a:srgbClr val="0000CC"/>
              </a:solidFill>
              <a:latin typeface="Times New Roman" pitchFamily="18" charset="0"/>
              <a:cs typeface="Times New Roman" pitchFamily="18" charset="0"/>
            </a:endParaRPr>
          </a:p>
        </p:txBody>
      </p:sp>
      <p:pic>
        <p:nvPicPr>
          <p:cNvPr id="6" name="Picture 23" descr="http://gerb-flag.ru/pic_subject/Moskovskaja-oblast%27-gerb-derevjannaja-ramka-b.jpg"/>
          <p:cNvPicPr>
            <a:picLocks noChangeAspect="1" noChangeArrowheads="1"/>
          </p:cNvPicPr>
          <p:nvPr/>
        </p:nvPicPr>
        <p:blipFill>
          <a:blip r:embed="rId6" cstate="print"/>
          <a:srcRect/>
          <a:stretch>
            <a:fillRect/>
          </a:stretch>
        </p:blipFill>
        <p:spPr bwMode="auto">
          <a:xfrm>
            <a:off x="11026588" y="0"/>
            <a:ext cx="1165412" cy="793376"/>
          </a:xfrm>
          <a:prstGeom prst="rect">
            <a:avLst/>
          </a:prstGeom>
          <a:noFill/>
        </p:spPr>
      </p:pic>
      <p:sp>
        <p:nvSpPr>
          <p:cNvPr id="8" name="Прямоугольник 7"/>
          <p:cNvSpPr/>
          <p:nvPr/>
        </p:nvSpPr>
        <p:spPr>
          <a:xfrm>
            <a:off x="3603812" y="779930"/>
            <a:ext cx="8417860" cy="6374568"/>
          </a:xfrm>
          <a:prstGeom prst="rect">
            <a:avLst/>
          </a:prstGeom>
        </p:spPr>
        <p:txBody>
          <a:bodyPr wrap="square">
            <a:spAutoFit/>
          </a:bodyPr>
          <a:lstStyle/>
          <a:p>
            <a:r>
              <a:rPr lang="ru-RU" b="1" i="1" dirty="0" smtClean="0">
                <a:solidFill>
                  <a:srgbClr val="002060"/>
                </a:solidFill>
                <a:latin typeface="Times New Roman" pitchFamily="18" charset="0"/>
                <a:cs typeface="Times New Roman" pitchFamily="18" charset="0"/>
              </a:rPr>
              <a:t>94 случая нападения на школы и вузы в России пресекли сотрудники Федеральной службы безопасности при взаимодействии с коллегами из других ведомств. Преступления готовили последователи различных деструктивных идеологий, которые активно продвигают в закрытых интернет-сообществах зарубежные модераторы. Речь, в частности, о </a:t>
            </a:r>
            <a:r>
              <a:rPr lang="ru-RU" b="1" i="1" dirty="0" smtClean="0">
                <a:solidFill>
                  <a:srgbClr val="002060"/>
                </a:solidFill>
                <a:latin typeface="Times New Roman" pitchFamily="18" charset="0"/>
                <a:cs typeface="Times New Roman" pitchFamily="18" charset="0"/>
                <a:hlinkClick r:id="rId7"/>
              </a:rPr>
              <a:t>сторонниках так называемого "Колумбайна"</a:t>
            </a:r>
            <a:r>
              <a:rPr lang="ru-RU" b="1" i="1" dirty="0" smtClean="0">
                <a:solidFill>
                  <a:srgbClr val="002060"/>
                </a:solidFill>
                <a:latin typeface="Times New Roman" pitchFamily="18" charset="0"/>
                <a:cs typeface="Times New Roman" pitchFamily="18" charset="0"/>
              </a:rPr>
              <a:t> и скулшутинга. В России давно требуют признать эти сообщества экстремистскими и даже террористическими, ведь подростков посредством различных роликов и призывов целенаправленно вербуют и втягивают в криминал. Российским спецслужбам удалось удержать больше 10 тысяч школьников от совершения преступлений </a:t>
            </a:r>
            <a:r>
              <a:rPr lang="ru-RU" b="1" i="1" dirty="0" smtClean="0">
                <a:solidFill>
                  <a:srgbClr val="002060"/>
                </a:solidFill>
                <a:latin typeface="Times New Roman" pitchFamily="18" charset="0"/>
                <a:cs typeface="Times New Roman" pitchFamily="18" charset="0"/>
                <a:hlinkClick r:id="rId8"/>
              </a:rPr>
              <a:t>на этапе втягивания в деструктивную идеологию</a:t>
            </a:r>
            <a:r>
              <a:rPr lang="ru-RU" b="1" i="1" dirty="0" smtClean="0">
                <a:solidFill>
                  <a:srgbClr val="002060"/>
                </a:solidFill>
                <a:latin typeface="Times New Roman" pitchFamily="18" charset="0"/>
                <a:cs typeface="Times New Roman" pitchFamily="18" charset="0"/>
              </a:rPr>
              <a:t>. Родители детей сейчас благодарят правоохранителей и психологов за оперативную реакцию. Что говорят сами школьники, ставшие жертвами плохих идей? И почему в борьбе с этими преступлениями важно объединять усилия всем</a:t>
            </a:r>
            <a:r>
              <a:rPr lang="ru-RU" b="1" i="1" dirty="0" smtClean="0">
                <a:solidFill>
                  <a:srgbClr val="002060"/>
                </a:solidFill>
                <a:latin typeface="Times New Roman" pitchFamily="18" charset="0"/>
                <a:cs typeface="Times New Roman" pitchFamily="18" charset="0"/>
              </a:rPr>
              <a:t>?</a:t>
            </a:r>
            <a:r>
              <a:rPr lang="ru-RU" b="1" dirty="0" smtClean="0">
                <a:solidFill>
                  <a:srgbClr val="002060"/>
                </a:solidFill>
                <a:latin typeface="Times New Roman" pitchFamily="18" charset="0"/>
                <a:cs typeface="Times New Roman" pitchFamily="18" charset="0"/>
              </a:rPr>
              <a:t> Попытки дестабилизировать обстановку в стране руками несовершеннолетних не могли остаться без внимания спецслужб. По мнению специалистов, в российский сегмент интернета идеология массовых расправ в учебных заведениях продолжает проникать. Зарубежные модераторы словно специально создают разветленную сеть сообществ – пропагандируют криминальный образ жизни, героизируют убийц и маньяков. В группы с деструктивным контентом вовлечены миллионы подростков. Сначала юмористические картинки, потом прямые призывы к насилию.</a:t>
            </a:r>
            <a:endParaRPr lang="ru-RU" b="1" dirty="0">
              <a:solidFill>
                <a:srgbClr val="002060"/>
              </a:solidFill>
              <a:latin typeface="Times New Roman" pitchFamily="18" charset="0"/>
              <a:cs typeface="Times New Roman" pitchFamily="18" charset="0"/>
            </a:endParaRPr>
          </a:p>
        </p:txBody>
      </p:sp>
      <p:sp>
        <p:nvSpPr>
          <p:cNvPr id="152580" name="AutoShape 4" descr="https://avatars.mds.yandex.net/i?id=476bb96a84cb930c9f0017dd43392c96e14c0666-9065887-images-thumbs&amp;n=13"/>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52582" name="AutoShape 6" descr="C:\Users\nikitin_vv\Desktop\i.webp"/>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52584" name="AutoShape 8" descr="https://i.ytimg.com/vi/Qr7FwyCwAfc/maxresdefault.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52585" name="Picture 9" descr="C:\Users\nikitin_vv\Desktop\maxresdefault.jpg"/>
          <p:cNvPicPr>
            <a:picLocks noChangeAspect="1" noChangeArrowheads="1"/>
          </p:cNvPicPr>
          <p:nvPr/>
        </p:nvPicPr>
        <p:blipFill>
          <a:blip r:embed="rId9" cstate="print"/>
          <a:srcRect/>
          <a:stretch>
            <a:fillRect/>
          </a:stretch>
        </p:blipFill>
        <p:spPr bwMode="auto">
          <a:xfrm>
            <a:off x="161365" y="981635"/>
            <a:ext cx="3213848" cy="2716306"/>
          </a:xfrm>
          <a:prstGeom prst="rect">
            <a:avLst/>
          </a:prstGeom>
          <a:noFill/>
        </p:spPr>
      </p:pic>
      <p:sp>
        <p:nvSpPr>
          <p:cNvPr id="152587" name="AutoShape 11" descr="https://sun9-51.userapi.com/impg/LJ7O_0hzxkmwwILJ540iTCtaCGsz1Ve8tt7XPg/mf9QGEPHpGU.jpg?size=720x540&amp;quality=96&amp;sign=b56fc1b98840a8f0af7a913dadc25312&amp;c_uniq_tag=JiWcGfPg7eLA8K6cQJZa8MsZ-yNmVLjHb0Aw74yQCk0&amp;type=album"/>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52588" name="Picture 12" descr="C:\Users\nikitin_vv\Desktop\mf9QGEPHpGU.jpg"/>
          <p:cNvPicPr>
            <a:picLocks noChangeAspect="1" noChangeArrowheads="1"/>
          </p:cNvPicPr>
          <p:nvPr/>
        </p:nvPicPr>
        <p:blipFill>
          <a:blip r:embed="rId10" cstate="print"/>
          <a:srcRect/>
          <a:stretch>
            <a:fillRect/>
          </a:stretch>
        </p:blipFill>
        <p:spPr bwMode="auto">
          <a:xfrm>
            <a:off x="0" y="3630706"/>
            <a:ext cx="3576918" cy="3419382"/>
          </a:xfrm>
          <a:prstGeom prst="rect">
            <a:avLst/>
          </a:prstGeom>
          <a:noFill/>
        </p:spPr>
      </p:pic>
    </p:spTree>
    <p:extLst>
      <p:ext uri="{BB962C8B-B14F-4D97-AF65-F5344CB8AC3E}">
        <p14:creationId xmlns="" xmlns:p14="http://schemas.microsoft.com/office/powerpoint/2010/main" val="248311758"/>
      </p:ext>
    </p:extLst>
  </p:cSld>
  <p:clrMapOvr>
    <a:masterClrMapping/>
  </p:clrMapOvr>
  <p:transition spd="slow">
    <p:wedg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10" name="Object 2"/>
          <p:cNvGraphicFramePr>
            <a:graphicFrameLocks noChangeAspect="1"/>
          </p:cNvGraphicFramePr>
          <p:nvPr/>
        </p:nvGraphicFramePr>
        <p:xfrm>
          <a:off x="1" y="0"/>
          <a:ext cx="12192000" cy="6857999"/>
        </p:xfrm>
        <a:graphic>
          <a:graphicData uri="http://schemas.openxmlformats.org/presentationml/2006/ole">
            <p:oleObj spid="_x0000_s146434" name="Презентация" r:id="rId4" imgW="6094535" imgH="3427323" progId="PowerPoint.Show.12">
              <p:embed/>
            </p:oleObj>
          </a:graphicData>
        </a:graphic>
      </p:graphicFrame>
      <p:sp>
        <p:nvSpPr>
          <p:cNvPr id="4" name="Rectangle 40"/>
          <p:cNvSpPr>
            <a:spLocks noGrp="1" noChangeArrowheads="1"/>
          </p:cNvSpPr>
          <p:nvPr>
            <p:ph type="subTitle" idx="1"/>
          </p:nvPr>
        </p:nvSpPr>
        <p:spPr bwMode="auto">
          <a:xfrm>
            <a:off x="0" y="-1"/>
            <a:ext cx="11120718" cy="1169895"/>
          </a:xfrm>
          <a:prstGeom prst="rect">
            <a:avLst/>
          </a:prstGeom>
          <a:blipFill>
            <a:blip r:embed="rId5" cstate="print"/>
            <a:tile tx="0" ty="0" sx="100000" sy="100000" flip="none" algn="tl"/>
          </a:blipFill>
          <a:ln w="9525">
            <a:noFill/>
            <a:miter lim="800000"/>
            <a:headEnd/>
            <a:tailEnd/>
          </a:ln>
        </p:spPr>
        <p:txBody>
          <a:bodyPr wrap="none" anchor="ctr">
            <a:normAutofit lnSpcReduction="10000"/>
          </a:bodyPr>
          <a:lstStyle/>
          <a:p>
            <a:r>
              <a:rPr lang="ru-RU" dirty="0" smtClean="0"/>
              <a:t>                            </a:t>
            </a:r>
          </a:p>
          <a:p>
            <a:r>
              <a:rPr lang="ru-RU" sz="2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АСОУ</a:t>
            </a:r>
            <a:endParaRPr lang="ru-RU" sz="2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a:p>
            <a:r>
              <a:rPr lang="ru-RU" sz="2000" b="1" dirty="0" smtClean="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КАФЕДРА  КОМПЛЕКСНОЙ  БЕЗОПАСНОСТИ И ФИЗИЧЕСКОЙ КУЛЬТУРЫ</a:t>
            </a:r>
          </a:p>
          <a:p>
            <a:endParaRPr lang="ru-RU" sz="2800" dirty="0">
              <a:solidFill>
                <a:srgbClr val="0000CC"/>
              </a:solidFill>
              <a:latin typeface="Times New Roman" pitchFamily="18" charset="0"/>
              <a:cs typeface="Times New Roman" pitchFamily="18" charset="0"/>
            </a:endParaRPr>
          </a:p>
        </p:txBody>
      </p:sp>
      <p:pic>
        <p:nvPicPr>
          <p:cNvPr id="6" name="Picture 23" descr="http://gerb-flag.ru/pic_subject/Moskovskaja-oblast%27-gerb-derevjannaja-ramka-b.jpg"/>
          <p:cNvPicPr>
            <a:picLocks noChangeAspect="1" noChangeArrowheads="1"/>
          </p:cNvPicPr>
          <p:nvPr/>
        </p:nvPicPr>
        <p:blipFill>
          <a:blip r:embed="rId6" cstate="print"/>
          <a:srcRect/>
          <a:stretch>
            <a:fillRect/>
          </a:stretch>
        </p:blipFill>
        <p:spPr bwMode="auto">
          <a:xfrm>
            <a:off x="11026588" y="0"/>
            <a:ext cx="1165412" cy="1156448"/>
          </a:xfrm>
          <a:prstGeom prst="rect">
            <a:avLst/>
          </a:prstGeom>
          <a:noFill/>
        </p:spPr>
      </p:pic>
      <p:sp>
        <p:nvSpPr>
          <p:cNvPr id="146435" name="Rectangle 3"/>
          <p:cNvSpPr>
            <a:spLocks noChangeArrowheads="1"/>
          </p:cNvSpPr>
          <p:nvPr/>
        </p:nvSpPr>
        <p:spPr bwMode="auto">
          <a:xfrm>
            <a:off x="5499846" y="1417912"/>
            <a:ext cx="6427695" cy="532453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ru-RU" sz="2000" b="1" dirty="0" smtClean="0">
                <a:solidFill>
                  <a:srgbClr val="002060"/>
                </a:solidFill>
                <a:latin typeface="Times New Roman" pitchFamily="18" charset="0"/>
                <a:cs typeface="Times New Roman" pitchFamily="18" charset="0"/>
              </a:rPr>
              <a:t>     Полицейские </a:t>
            </a:r>
            <a:r>
              <a:rPr lang="ru-RU" sz="2000" b="1" dirty="0" smtClean="0">
                <a:solidFill>
                  <a:srgbClr val="002060"/>
                </a:solidFill>
                <a:latin typeface="Times New Roman" pitchFamily="18" charset="0"/>
                <a:cs typeface="Times New Roman" pitchFamily="18" charset="0"/>
              </a:rPr>
              <a:t>за минувшие пять лет пресекли полсотни нападений на учебные заведения в России на стадии приготовления. Об этом 20 </a:t>
            </a:r>
            <a:r>
              <a:rPr lang="ru-RU" sz="2000" b="1" dirty="0" smtClean="0">
                <a:solidFill>
                  <a:srgbClr val="002060"/>
                </a:solidFill>
                <a:latin typeface="Times New Roman" pitchFamily="18" charset="0"/>
                <a:cs typeface="Times New Roman" pitchFamily="18" charset="0"/>
              </a:rPr>
              <a:t>марта текущего года </a:t>
            </a:r>
            <a:r>
              <a:rPr lang="ru-RU" sz="2000" b="1" dirty="0" smtClean="0">
                <a:solidFill>
                  <a:srgbClr val="002060"/>
                </a:solidFill>
                <a:latin typeface="Times New Roman" pitchFamily="18" charset="0"/>
                <a:cs typeface="Times New Roman" pitchFamily="18" charset="0"/>
              </a:rPr>
              <a:t>сообщает </a:t>
            </a:r>
            <a:r>
              <a:rPr lang="ru-RU" sz="2000" b="1" dirty="0" smtClean="0">
                <a:solidFill>
                  <a:srgbClr val="002060"/>
                </a:solidFill>
                <a:latin typeface="Times New Roman" pitchFamily="18" charset="0"/>
                <a:cs typeface="Times New Roman" pitchFamily="18" charset="0"/>
                <a:hlinkClick r:id="rId7"/>
              </a:rPr>
              <a:t>ТАСС</a:t>
            </a:r>
            <a:r>
              <a:rPr lang="ru-RU" sz="2000" b="1" dirty="0" smtClean="0">
                <a:solidFill>
                  <a:srgbClr val="002060"/>
                </a:solidFill>
                <a:latin typeface="Times New Roman" pitchFamily="18" charset="0"/>
                <a:cs typeface="Times New Roman" pitchFamily="18" charset="0"/>
              </a:rPr>
              <a:t> со ссылкой </a:t>
            </a:r>
            <a:r>
              <a:rPr lang="ru-RU" sz="2000" b="1" dirty="0" smtClean="0">
                <a:solidFill>
                  <a:srgbClr val="002060"/>
                </a:solidFill>
                <a:latin typeface="Times New Roman" pitchFamily="18" charset="0"/>
                <a:cs typeface="Times New Roman" pitchFamily="18" charset="0"/>
              </a:rPr>
              <a:t>на главу </a:t>
            </a:r>
            <a:r>
              <a:rPr lang="ru-RU" sz="2000" b="1" dirty="0" smtClean="0">
                <a:solidFill>
                  <a:srgbClr val="002060"/>
                </a:solidFill>
                <a:latin typeface="Times New Roman" pitchFamily="18" charset="0"/>
                <a:cs typeface="Times New Roman" pitchFamily="18" charset="0"/>
              </a:rPr>
              <a:t>МВД РФ Владимира Колокольцева</a:t>
            </a:r>
            <a:r>
              <a:rPr lang="ru-RU" sz="2000" b="1" dirty="0" smtClean="0">
                <a:solidFill>
                  <a:srgbClr val="002060"/>
                </a:solidFill>
                <a:latin typeface="Times New Roman" pitchFamily="18" charset="0"/>
                <a:cs typeface="Times New Roman" pitchFamily="18" charset="0"/>
              </a:rPr>
              <a:t>. По </a:t>
            </a:r>
            <a:r>
              <a:rPr lang="ru-RU" sz="2000" b="1" dirty="0" smtClean="0">
                <a:solidFill>
                  <a:srgbClr val="002060"/>
                </a:solidFill>
                <a:latin typeface="Times New Roman" pitchFamily="18" charset="0"/>
                <a:cs typeface="Times New Roman" pitchFamily="18" charset="0"/>
              </a:rPr>
              <a:t>его словам, предупредить трагедии достаточно сложно без своевременного выявления причин девиантного поведения. Важна поддержка специалистов органов образования и здравоохранения. </a:t>
            </a:r>
          </a:p>
          <a:p>
            <a:pPr marL="0" marR="0" lvl="0" indent="450850" algn="l" defTabSz="914400" rtl="0" eaLnBrk="1" fontAlgn="base" latinLnBrk="0" hangingPunct="1">
              <a:lnSpc>
                <a:spcPct val="100000"/>
              </a:lnSpc>
              <a:spcBef>
                <a:spcPct val="0"/>
              </a:spcBef>
              <a:spcAft>
                <a:spcPct val="0"/>
              </a:spcAft>
              <a:buClrTx/>
              <a:buSzTx/>
              <a:buFontTx/>
              <a:buNone/>
              <a:tabLst/>
            </a:pPr>
            <a:r>
              <a:rPr lang="ru-RU" sz="2000" b="1" dirty="0" smtClean="0">
                <a:solidFill>
                  <a:srgbClr val="002060"/>
                </a:solidFill>
                <a:latin typeface="Times New Roman" pitchFamily="18" charset="0"/>
                <a:ea typeface="Times New Roman" pitchFamily="18" charset="0"/>
                <a:cs typeface="Times New Roman" pitchFamily="18" charset="0"/>
              </a:rPr>
              <a:t>В</a:t>
            </a:r>
            <a:r>
              <a:rPr kumimoji="0" lang="ru-RU" sz="20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ru-RU" sz="20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Центре общественных связей ФСБ </a:t>
            </a:r>
            <a:r>
              <a:rPr kumimoji="0" lang="ru-RU" sz="20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hlinkClick r:id="rId8"/>
              </a:rPr>
              <a:t>сообщили</a:t>
            </a:r>
            <a:r>
              <a:rPr kumimoji="0" lang="ru-RU" sz="20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что </a:t>
            </a:r>
            <a:r>
              <a:rPr kumimoji="0" lang="ru-RU" sz="20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предотвращенные </a:t>
            </a:r>
            <a:r>
              <a:rPr kumimoji="0" lang="ru-RU" sz="20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более 50 атак, которые подростки хотели устроить в школах, — скорее всего, о некоторых  не сообщалось публично либо из сообщений не было понятно, что речь идет о несовершеннолетних. </a:t>
            </a:r>
            <a:r>
              <a:rPr lang="ru-RU" sz="2000" b="1" dirty="0" smtClean="0">
                <a:solidFill>
                  <a:srgbClr val="002060"/>
                </a:solidFill>
                <a:latin typeface="Times New Roman" pitchFamily="18" charset="0"/>
                <a:ea typeface="Times New Roman" pitchFamily="18" charset="0"/>
                <a:cs typeface="Times New Roman" pitchFamily="18" charset="0"/>
              </a:rPr>
              <a:t>Таким образом –было зафиксировано -</a:t>
            </a:r>
            <a:r>
              <a:rPr kumimoji="0" lang="ru-RU" sz="20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69 предотвращений </a:t>
            </a:r>
            <a:r>
              <a:rPr kumimoji="0" lang="ru-RU" sz="20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только на </a:t>
            </a:r>
            <a:r>
              <a:rPr kumimoji="0" lang="ru-RU" sz="20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ноябрь 2020 года.</a:t>
            </a:r>
            <a:endParaRPr kumimoji="0" lang="ru-RU" sz="2000" b="1" i="0" u="none" strike="noStrike" cap="none" normalizeH="0" baseline="0" dirty="0" smtClean="0">
              <a:ln>
                <a:noFill/>
              </a:ln>
              <a:solidFill>
                <a:srgbClr val="002060"/>
              </a:solidFill>
              <a:effectLst/>
              <a:latin typeface="Times New Roman" pitchFamily="18" charset="0"/>
              <a:cs typeface="Times New Roman" pitchFamily="18" charset="0"/>
            </a:endParaRPr>
          </a:p>
        </p:txBody>
      </p:sp>
      <p:pic>
        <p:nvPicPr>
          <p:cNvPr id="146436" name="Picture 4" descr="C:\Users\НИКИТИН\Desktop\slide-3.jpg"/>
          <p:cNvPicPr>
            <a:picLocks noChangeAspect="1" noChangeArrowheads="1"/>
          </p:cNvPicPr>
          <p:nvPr/>
        </p:nvPicPr>
        <p:blipFill>
          <a:blip r:embed="rId9" cstate="print"/>
          <a:srcRect/>
          <a:stretch>
            <a:fillRect/>
          </a:stretch>
        </p:blipFill>
        <p:spPr bwMode="auto">
          <a:xfrm>
            <a:off x="188259" y="1156448"/>
            <a:ext cx="5298141" cy="5526740"/>
          </a:xfrm>
          <a:prstGeom prst="rect">
            <a:avLst/>
          </a:prstGeom>
          <a:noFill/>
        </p:spPr>
      </p:pic>
    </p:spTree>
    <p:extLst>
      <p:ext uri="{BB962C8B-B14F-4D97-AF65-F5344CB8AC3E}">
        <p14:creationId xmlns="" xmlns:p14="http://schemas.microsoft.com/office/powerpoint/2010/main" val="248311758"/>
      </p:ext>
    </p:extLst>
  </p:cSld>
  <p:clrMapOvr>
    <a:masterClrMapping/>
  </p:clrMapOvr>
  <p:transition spd="slow">
    <p:wedge/>
  </p:transition>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3272</TotalTime>
  <Words>4389</Words>
  <Application>Microsoft Office PowerPoint</Application>
  <PresentationFormat>Произвольный</PresentationFormat>
  <Paragraphs>416</Paragraphs>
  <Slides>41</Slides>
  <Notes>39</Notes>
  <HiddenSlides>0</HiddenSlides>
  <MMClips>0</MMClips>
  <ScaleCrop>false</ScaleCrop>
  <HeadingPairs>
    <vt:vector size="6" baseType="variant">
      <vt:variant>
        <vt:lpstr>Тема</vt:lpstr>
      </vt:variant>
      <vt:variant>
        <vt:i4>1</vt:i4>
      </vt:variant>
      <vt:variant>
        <vt:lpstr>Внедренные серверы OLE</vt:lpstr>
      </vt:variant>
      <vt:variant>
        <vt:i4>1</vt:i4>
      </vt:variant>
      <vt:variant>
        <vt:lpstr>Заголовки слайдов</vt:lpstr>
      </vt:variant>
      <vt:variant>
        <vt:i4>41</vt:i4>
      </vt:variant>
    </vt:vector>
  </HeadingPairs>
  <TitlesOfParts>
    <vt:vector size="43" baseType="lpstr">
      <vt:lpstr>Тема Office</vt:lpstr>
      <vt:lpstr>Презентация</vt:lpstr>
      <vt:lpstr>Слайд 1</vt:lpstr>
      <vt:lpstr>Слайд 2</vt:lpstr>
      <vt:lpstr>Слайд 3</vt:lpstr>
      <vt:lpstr>Слайд 4</vt:lpstr>
      <vt:lpstr>Слайд 5</vt:lpstr>
      <vt:lpstr>АСОУ  КАФЕДРА  КОМПЛЕКСНОЙ  БЕЗОПАСНОСТИ И ФИЗИЧЕСКОЙ КУЛЬТУРЫ </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lpstr>Слайд 32</vt:lpstr>
      <vt:lpstr>Слайд 33</vt:lpstr>
      <vt:lpstr>Слайд 34</vt:lpstr>
      <vt:lpstr>Слайд 35</vt:lpstr>
      <vt:lpstr>Слайд 36</vt:lpstr>
      <vt:lpstr>Слайд 37</vt:lpstr>
      <vt:lpstr>Слайд 38</vt:lpstr>
      <vt:lpstr>Слайд 39</vt:lpstr>
      <vt:lpstr>Слайд 40</vt:lpstr>
      <vt:lpstr>Слайд 41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KK</dc:creator>
  <cp:lastModifiedBy>nikitin</cp:lastModifiedBy>
  <cp:revision>548</cp:revision>
  <dcterms:created xsi:type="dcterms:W3CDTF">2020-03-02T15:37:47Z</dcterms:created>
  <dcterms:modified xsi:type="dcterms:W3CDTF">2023-08-24T11:17:22Z</dcterms:modified>
</cp:coreProperties>
</file>