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9" r:id="rId5"/>
    <p:sldId id="268" r:id="rId6"/>
    <p:sldId id="267" r:id="rId7"/>
    <p:sldId id="265" r:id="rId8"/>
    <p:sldId id="283" r:id="rId9"/>
    <p:sldId id="262" r:id="rId10"/>
    <p:sldId id="285" r:id="rId11"/>
    <p:sldId id="282" r:id="rId12"/>
    <p:sldId id="266" r:id="rId13"/>
    <p:sldId id="270" r:id="rId14"/>
    <p:sldId id="286" r:id="rId15"/>
    <p:sldId id="272" r:id="rId16"/>
    <p:sldId id="292" r:id="rId17"/>
    <p:sldId id="293" r:id="rId18"/>
    <p:sldId id="294" r:id="rId19"/>
    <p:sldId id="288" r:id="rId20"/>
    <p:sldId id="291" r:id="rId21"/>
    <p:sldId id="289" r:id="rId22"/>
    <p:sldId id="273" r:id="rId23"/>
    <p:sldId id="287" r:id="rId24"/>
    <p:sldId id="281" r:id="rId25"/>
    <p:sldId id="260"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152"/>
    <a:srgbClr val="E8563C"/>
    <a:srgbClr val="EA7D3B"/>
    <a:srgbClr val="1D325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93" autoAdjust="0"/>
    <p:restoredTop sz="93563" autoAdjust="0"/>
  </p:normalViewPr>
  <p:slideViewPr>
    <p:cSldViewPr snapToGrid="0">
      <p:cViewPr>
        <p:scale>
          <a:sx n="120" d="100"/>
          <a:sy n="120" d="100"/>
        </p:scale>
        <p:origin x="12"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59400-242E-4312-A796-E419B87BD2D2}" type="datetimeFigureOut">
              <a:rPr lang="ru-RU" smtClean="0"/>
              <a:pPr/>
              <a:t>10.08.2023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4D8B1-D343-4DD4-8493-B3AB35AC588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59E0557-F0F4-4FB6-8A8F-E622F6CDCDC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0C20ACE0-FA06-480A-BFBC-CDB1D672C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BFE0F7B1-465D-4107-9D80-E4123096FAE3}"/>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5" name="Нижний колонтитул 4">
            <a:extLst>
              <a:ext uri="{FF2B5EF4-FFF2-40B4-BE49-F238E27FC236}">
                <a16:creationId xmlns="" xmlns:a16="http://schemas.microsoft.com/office/drawing/2014/main" id="{6EB5B155-0941-4F92-AAFC-CF8D673E2E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735527B-E15A-49CB-A562-7AEE660283A5}"/>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55471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320911C-1CF7-4505-BF16-EC7A0982AFE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39A0C6CB-F800-47EF-BE23-28BB75F8DA9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667AD75-A2E5-4C2D-BA20-F994EDC30ED0}"/>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5" name="Нижний колонтитул 4">
            <a:extLst>
              <a:ext uri="{FF2B5EF4-FFF2-40B4-BE49-F238E27FC236}">
                <a16:creationId xmlns="" xmlns:a16="http://schemas.microsoft.com/office/drawing/2014/main" id="{1ECDB68C-E59E-4A4E-8854-C2062636E1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3910B6D-6788-4B52-95EB-515F350CB19B}"/>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33845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4467E1E5-7598-4855-8E03-BAAC47A752F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BAD45A53-E45C-47AE-8CD0-4520D7C786B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D158899-EEBA-4EAE-8F2F-832B5201004D}"/>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5" name="Нижний колонтитул 4">
            <a:extLst>
              <a:ext uri="{FF2B5EF4-FFF2-40B4-BE49-F238E27FC236}">
                <a16:creationId xmlns="" xmlns:a16="http://schemas.microsoft.com/office/drawing/2014/main" id="{AEFC8A74-5139-4B37-8633-F3F81FEE5D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56E8858-530E-4B82-9D4F-E7B5E45FD52D}"/>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381346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045095-BE2A-4B16-B8AF-C127AB4784C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EBA65F0-F0C2-489F-A0C5-4D2897A24E1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4B4E7D4-D5ED-4765-89EE-80869E23B92F}"/>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5" name="Нижний колонтитул 4">
            <a:extLst>
              <a:ext uri="{FF2B5EF4-FFF2-40B4-BE49-F238E27FC236}">
                <a16:creationId xmlns="" xmlns:a16="http://schemas.microsoft.com/office/drawing/2014/main" id="{C4FAA022-34F8-47E4-8DBA-58805AA37F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DC0315F-84C1-48D6-86DC-7E5EA98CB062}"/>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286083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35DA78E-264C-4D92-BA9D-D1B29062BB8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C5761DAC-A74E-4F7D-B4C5-AEDF51476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907C82DD-A455-400F-BB0E-E6F6AD1135A6}"/>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5" name="Нижний колонтитул 4">
            <a:extLst>
              <a:ext uri="{FF2B5EF4-FFF2-40B4-BE49-F238E27FC236}">
                <a16:creationId xmlns="" xmlns:a16="http://schemas.microsoft.com/office/drawing/2014/main" id="{E2E8FAB9-A284-4909-ADD9-1EB7C90D17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242F770-76F7-4C55-9F04-486A9C640AC5}"/>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131693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D474836-C56D-4584-B862-67DDDDE2A81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A8B004D6-CAA4-488F-B040-AF68414DDCE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D91D8EDF-D8A7-4BC1-A14A-F91E8664479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9F7EDC92-9116-4243-B27E-6D766CA9B231}"/>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6" name="Нижний колонтитул 5">
            <a:extLst>
              <a:ext uri="{FF2B5EF4-FFF2-40B4-BE49-F238E27FC236}">
                <a16:creationId xmlns="" xmlns:a16="http://schemas.microsoft.com/office/drawing/2014/main" id="{3549158E-A27B-4D57-AB4F-CA51FCC2D00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8E78619-CAB2-4D25-8133-46A85F1E8056}"/>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212290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D4D3DC3-422B-467B-8503-9B1A16EFD8B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85A0C33A-FC5A-4DD4-89DB-65B44B411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17CD692-5C22-425C-B3B3-974245CE593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70FAD2B2-81C4-474D-B7B3-95BE5B38C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06D5BF1F-1B43-4C68-A996-6AB1C9ADA8E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B612F824-4587-4E4E-9692-D0E7DA13C265}"/>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8" name="Нижний колонтитул 7">
            <a:extLst>
              <a:ext uri="{FF2B5EF4-FFF2-40B4-BE49-F238E27FC236}">
                <a16:creationId xmlns="" xmlns:a16="http://schemas.microsoft.com/office/drawing/2014/main" id="{E9B4D93B-CA30-43CF-9066-793082D4EE2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45B567AA-EB72-41D7-A034-4935316B1A7B}"/>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56273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EB52E3D-82DF-427E-B09B-2FF1ED705E8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0C8B406-7C51-44BE-A8C0-33DF8158F398}"/>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4" name="Нижний колонтитул 3">
            <a:extLst>
              <a:ext uri="{FF2B5EF4-FFF2-40B4-BE49-F238E27FC236}">
                <a16:creationId xmlns="" xmlns:a16="http://schemas.microsoft.com/office/drawing/2014/main" id="{CCA8F8BF-CC94-432E-B313-4A2233F18AC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24229212-7CCF-4114-89CB-2D6E87E39855}"/>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49978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69EAD6CE-084E-4D72-9975-6724189DF9A3}"/>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3" name="Нижний колонтитул 2">
            <a:extLst>
              <a:ext uri="{FF2B5EF4-FFF2-40B4-BE49-F238E27FC236}">
                <a16:creationId xmlns="" xmlns:a16="http://schemas.microsoft.com/office/drawing/2014/main" id="{6DC73590-85B2-4910-ABC1-925730DB439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D3DDA83C-8A1E-402A-9E85-44CF2F0B1A31}"/>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388759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3079F44-D86B-479C-B638-392A5BE8A53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8F7E6806-C7FB-4452-9A3F-675E9E315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F3052B03-F7F3-4F1B-9869-E1E663A24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B58A937-E939-4D0A-A9AC-4BA015459DBD}"/>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6" name="Нижний колонтитул 5">
            <a:extLst>
              <a:ext uri="{FF2B5EF4-FFF2-40B4-BE49-F238E27FC236}">
                <a16:creationId xmlns="" xmlns:a16="http://schemas.microsoft.com/office/drawing/2014/main" id="{109227FF-E4A4-4914-AD13-7441D1FE16F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87784FD-073C-43EC-8EC2-73DDA57188DF}"/>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33013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5FC2CAD-1E4B-48B3-88DF-F2E2735E26C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46DCC4E5-1E2C-4E7C-B230-40A0153E2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AB8D3F2-460F-4CA3-BA06-EDB0091F2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93E37DD0-932F-46BC-94DD-63A2AA68C6C1}"/>
              </a:ext>
            </a:extLst>
          </p:cNvPr>
          <p:cNvSpPr>
            <a:spLocks noGrp="1"/>
          </p:cNvSpPr>
          <p:nvPr>
            <p:ph type="dt" sz="half" idx="10"/>
          </p:nvPr>
        </p:nvSpPr>
        <p:spPr/>
        <p:txBody>
          <a:bodyPr/>
          <a:lstStyle/>
          <a:p>
            <a:fld id="{1AB2DC7E-CB1F-4C00-B5E4-51470AD6F340}" type="datetimeFigureOut">
              <a:rPr lang="ru-RU" smtClean="0"/>
              <a:pPr/>
              <a:t>10.08.2023</a:t>
            </a:fld>
            <a:endParaRPr lang="ru-RU"/>
          </a:p>
        </p:txBody>
      </p:sp>
      <p:sp>
        <p:nvSpPr>
          <p:cNvPr id="6" name="Нижний колонтитул 5">
            <a:extLst>
              <a:ext uri="{FF2B5EF4-FFF2-40B4-BE49-F238E27FC236}">
                <a16:creationId xmlns="" xmlns:a16="http://schemas.microsoft.com/office/drawing/2014/main" id="{0F85A7DB-4A34-4FC1-A8AA-7764E02D4D0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4F28923-DF10-4753-B090-2A6EF91D1CD1}"/>
              </a:ext>
            </a:extLst>
          </p:cNvPr>
          <p:cNvSpPr>
            <a:spLocks noGrp="1"/>
          </p:cNvSpPr>
          <p:nvPr>
            <p:ph type="sldNum" sz="quarter" idx="12"/>
          </p:nvPr>
        </p:nvSpPr>
        <p:spPr/>
        <p:txBody>
          <a:body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266700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94BD18E-82C3-4F38-88C8-90430F2D8D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AD3C1840-B7ED-4F37-A382-46277DB42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B663DE6-C7B8-4D00-9C05-1F658B070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2DC7E-CB1F-4C00-B5E4-51470AD6F340}" type="datetimeFigureOut">
              <a:rPr lang="ru-RU" smtClean="0"/>
              <a:pPr/>
              <a:t>10.08.2023</a:t>
            </a:fld>
            <a:endParaRPr lang="ru-RU"/>
          </a:p>
        </p:txBody>
      </p:sp>
      <p:sp>
        <p:nvSpPr>
          <p:cNvPr id="5" name="Нижний колонтитул 4">
            <a:extLst>
              <a:ext uri="{FF2B5EF4-FFF2-40B4-BE49-F238E27FC236}">
                <a16:creationId xmlns="" xmlns:a16="http://schemas.microsoft.com/office/drawing/2014/main" id="{BC89A535-B82A-43F9-BB6F-3EDDD5F1B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5AB797C1-5DCD-47E5-90E4-E2DA6AD24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B1946-0402-40E2-A633-3AA9383479AD}" type="slidenum">
              <a:rPr lang="ru-RU" smtClean="0"/>
              <a:pPr/>
              <a:t>‹#›</a:t>
            </a:fld>
            <a:endParaRPr lang="ru-RU"/>
          </a:p>
        </p:txBody>
      </p:sp>
    </p:spTree>
    <p:extLst>
      <p:ext uri="{BB962C8B-B14F-4D97-AF65-F5344CB8AC3E}">
        <p14:creationId xmlns="" xmlns:p14="http://schemas.microsoft.com/office/powerpoint/2010/main" val="355915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eliseev_lyu@asou-mo.ru"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E064CA41-C66A-450B-B32E-673B6C76EB86}"/>
              </a:ext>
            </a:extLst>
          </p:cNvPr>
          <p:cNvSpPr>
            <a:spLocks noGrp="1"/>
          </p:cNvSpPr>
          <p:nvPr>
            <p:ph type="subTitle" idx="1"/>
          </p:nvPr>
        </p:nvSpPr>
        <p:spPr>
          <a:xfrm>
            <a:off x="3554233" y="596349"/>
            <a:ext cx="7975158" cy="3959748"/>
          </a:xfrm>
        </p:spPr>
        <p:txBody>
          <a:bodyPr>
            <a:noAutofit/>
          </a:bodyPr>
          <a:lstStyle/>
          <a:p>
            <a:r>
              <a:rPr lang="ru-RU" sz="5400" b="1" dirty="0" smtClean="0"/>
              <a:t>Меры безопасности и необходимые действия при угрозе или возникновении чрезвычайной ситуации</a:t>
            </a:r>
            <a:endParaRPr lang="ru-RU" sz="5400" b="1" dirty="0" smtClean="0">
              <a:solidFill>
                <a:srgbClr val="1D3152"/>
              </a:solidFill>
            </a:endParaRPr>
          </a:p>
          <a:p>
            <a:endParaRPr lang="ru-RU" sz="5400" b="1" dirty="0">
              <a:solidFill>
                <a:srgbClr val="1D3152"/>
              </a:solidFill>
            </a:endParaRPr>
          </a:p>
        </p:txBody>
      </p:sp>
      <p:sp>
        <p:nvSpPr>
          <p:cNvPr id="4" name="Подзаголовок 2">
            <a:extLst>
              <a:ext uri="{FF2B5EF4-FFF2-40B4-BE49-F238E27FC236}">
                <a16:creationId xmlns="" xmlns:a16="http://schemas.microsoft.com/office/drawing/2014/main" id="{71AB9CBF-61A6-41E6-8F14-572739F4C624}"/>
              </a:ext>
            </a:extLst>
          </p:cNvPr>
          <p:cNvSpPr txBox="1">
            <a:spLocks/>
          </p:cNvSpPr>
          <p:nvPr/>
        </p:nvSpPr>
        <p:spPr>
          <a:xfrm>
            <a:off x="4993419" y="4683317"/>
            <a:ext cx="5088835" cy="1152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smtClean="0"/>
              <a:t>Консультация для руководителей структурных подразделений и работников АСОУ</a:t>
            </a:r>
            <a:endParaRPr lang="ru-RU" b="1" dirty="0"/>
          </a:p>
        </p:txBody>
      </p:sp>
    </p:spTree>
    <p:extLst>
      <p:ext uri="{BB962C8B-B14F-4D97-AF65-F5344CB8AC3E}">
        <p14:creationId xmlns="" xmlns:p14="http://schemas.microsoft.com/office/powerpoint/2010/main" val="27736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793" y="182879"/>
            <a:ext cx="9978888" cy="1542553"/>
          </a:xfrm>
        </p:spPr>
        <p:txBody>
          <a:bodyPr>
            <a:normAutofit/>
          </a:bodyPr>
          <a:lstStyle/>
          <a:p>
            <a:pPr algn="ctr"/>
            <a:r>
              <a:rPr lang="ru-RU" sz="2400" b="1" dirty="0" smtClean="0">
                <a:latin typeface="+mn-lt"/>
              </a:rPr>
              <a:t>ВОЗМОЖНЫЕ ОПАСНОСТИ</a:t>
            </a:r>
            <a:r>
              <a:rPr lang="ru-RU" sz="2400" dirty="0" smtClean="0">
                <a:latin typeface="+mn-lt"/>
              </a:rPr>
              <a:t/>
            </a:r>
            <a:br>
              <a:rPr lang="ru-RU" sz="2400" dirty="0" smtClean="0">
                <a:latin typeface="+mn-lt"/>
              </a:rPr>
            </a:br>
            <a:r>
              <a:rPr lang="ru-RU" sz="2400" b="1" dirty="0" smtClean="0">
                <a:latin typeface="+mn-lt"/>
              </a:rPr>
              <a:t>при чрезвычайных ситуациях, характерных для местностей расположения объектов АСОУ</a:t>
            </a:r>
            <a:endParaRPr lang="ru-RU" sz="2400" dirty="0">
              <a:latin typeface="+mn-lt"/>
            </a:endParaRPr>
          </a:p>
        </p:txBody>
      </p:sp>
      <p:sp>
        <p:nvSpPr>
          <p:cNvPr id="3" name="Содержимое 2"/>
          <p:cNvSpPr>
            <a:spLocks noGrp="1"/>
          </p:cNvSpPr>
          <p:nvPr>
            <p:ph idx="1"/>
          </p:nvPr>
        </p:nvSpPr>
        <p:spPr>
          <a:xfrm>
            <a:off x="838200" y="1812897"/>
            <a:ext cx="10515600" cy="4945712"/>
          </a:xfrm>
        </p:spPr>
        <p:txBody>
          <a:bodyPr>
            <a:noAutofit/>
          </a:bodyPr>
          <a:lstStyle/>
          <a:p>
            <a:pPr marL="0" algn="just">
              <a:buNone/>
            </a:pPr>
            <a:r>
              <a:rPr lang="ru-RU" sz="1600" dirty="0" smtClean="0"/>
              <a:t>    Объекты  АСОУ, расположенные в Москве и Московской области не являются потенциально-опасными объектами.  В непосредственной близости от объектов АСОУ радиационно-опасных, химически опасных, взрывопожароопасных и биологически опасных объектов нет.  Профиль опасности объектов определяется массовым скоплением людей.  </a:t>
            </a:r>
          </a:p>
          <a:p>
            <a:pPr>
              <a:buNone/>
            </a:pPr>
            <a:endParaRPr lang="ru-RU" sz="800" b="1" dirty="0" smtClean="0"/>
          </a:p>
          <a:p>
            <a:pPr>
              <a:buNone/>
            </a:pPr>
            <a:r>
              <a:rPr lang="ru-RU" sz="1600" b="1" dirty="0" smtClean="0"/>
              <a:t>Радиационная опасность</a:t>
            </a:r>
            <a:endParaRPr lang="ru-RU" sz="1600" dirty="0" smtClean="0"/>
          </a:p>
          <a:p>
            <a:pPr>
              <a:buNone/>
            </a:pPr>
            <a:r>
              <a:rPr lang="ru-RU" sz="1600" dirty="0" smtClean="0"/>
              <a:t>     Объекты АСОУ в пределы границ зон возможного радиоактивного загрязнения </a:t>
            </a:r>
            <a:r>
              <a:rPr lang="ru-RU" sz="1600" b="1" dirty="0" smtClean="0"/>
              <a:t>не попадают</a:t>
            </a:r>
            <a:r>
              <a:rPr lang="ru-RU" sz="1600" dirty="0" smtClean="0"/>
              <a:t>.</a:t>
            </a:r>
            <a:r>
              <a:rPr lang="ru-RU" sz="1600" b="1" dirty="0" smtClean="0"/>
              <a:t> </a:t>
            </a:r>
            <a:endParaRPr lang="ru-RU" sz="1600" dirty="0" smtClean="0"/>
          </a:p>
          <a:p>
            <a:pPr>
              <a:buNone/>
            </a:pPr>
            <a:r>
              <a:rPr lang="ru-RU" sz="1600" b="1" dirty="0" smtClean="0"/>
              <a:t>Химическая опасность</a:t>
            </a:r>
            <a:endParaRPr lang="ru-RU" sz="1600" dirty="0" smtClean="0"/>
          </a:p>
          <a:p>
            <a:pPr>
              <a:buNone/>
            </a:pPr>
            <a:r>
              <a:rPr lang="ru-RU" sz="1600" dirty="0" smtClean="0"/>
              <a:t>     Объекты АСОУ в пределы границ зон возможного химического заражения </a:t>
            </a:r>
            <a:r>
              <a:rPr lang="ru-RU" sz="1600" b="1" dirty="0" smtClean="0"/>
              <a:t>не попадают</a:t>
            </a:r>
            <a:r>
              <a:rPr lang="ru-RU" sz="1600" dirty="0" smtClean="0"/>
              <a:t>.</a:t>
            </a:r>
            <a:r>
              <a:rPr lang="ru-RU" sz="1600" b="1" dirty="0" smtClean="0"/>
              <a:t> </a:t>
            </a:r>
            <a:endParaRPr lang="ru-RU" sz="1600" dirty="0" smtClean="0"/>
          </a:p>
          <a:p>
            <a:pPr>
              <a:buNone/>
            </a:pPr>
            <a:r>
              <a:rPr lang="ru-RU" sz="1600" b="1" dirty="0" smtClean="0"/>
              <a:t>Биологическая опасность</a:t>
            </a:r>
            <a:endParaRPr lang="ru-RU" sz="1600" dirty="0" smtClean="0"/>
          </a:p>
          <a:p>
            <a:pPr>
              <a:buNone/>
            </a:pPr>
            <a:r>
              <a:rPr lang="ru-RU" sz="1600" dirty="0" smtClean="0"/>
              <a:t>     Объекты АСОУ в пределы границ зон возможного биологического заражения </a:t>
            </a:r>
            <a:r>
              <a:rPr lang="ru-RU" sz="1600" b="1" dirty="0" smtClean="0"/>
              <a:t>не попадают</a:t>
            </a:r>
            <a:r>
              <a:rPr lang="ru-RU" sz="1600" dirty="0" smtClean="0"/>
              <a:t>.</a:t>
            </a:r>
            <a:r>
              <a:rPr lang="ru-RU" sz="1600" b="1" dirty="0" smtClean="0"/>
              <a:t> </a:t>
            </a:r>
            <a:endParaRPr lang="ru-RU" sz="1600" dirty="0" smtClean="0"/>
          </a:p>
          <a:p>
            <a:pPr>
              <a:buNone/>
            </a:pPr>
            <a:r>
              <a:rPr lang="ru-RU" sz="1600" b="1" dirty="0" smtClean="0"/>
              <a:t>Пожарная опасность</a:t>
            </a:r>
            <a:endParaRPr lang="ru-RU" sz="1600" dirty="0" smtClean="0"/>
          </a:p>
          <a:p>
            <a:pPr marL="0" algn="just">
              <a:buNone/>
            </a:pPr>
            <a:r>
              <a:rPr lang="ru-RU" sz="1600" dirty="0" smtClean="0"/>
              <a:t>     На территории Объекта и вблизи него взрывопожароопасных объектов нет. Опасность представляет пожар, который может возникнуть в помещениях Объекта при халатном обращении с огнем или неполадках в электрооборудовании, а также при проведении террористического акта или противоправных действий третьих лиц.</a:t>
            </a:r>
          </a:p>
          <a:p>
            <a:pPr marL="0" algn="just">
              <a:buNone/>
            </a:pPr>
            <a:r>
              <a:rPr lang="ru-RU" sz="1600" dirty="0" smtClean="0"/>
              <a:t>      В рабочее время очаг возгорания может быть достаточно быстро обнаружен и ликвидирован, так как на всех объектах  установлены автоматические установки пожарной сигнализации, а также имеются первичные средства пожаротушения.</a:t>
            </a:r>
          </a:p>
          <a:p>
            <a:pPr>
              <a:buNone/>
            </a:pPr>
            <a:endParaRPr lang="ru-RU" sz="1600" dirty="0" smtClean="0"/>
          </a:p>
          <a:p>
            <a:pPr algn="ctr">
              <a:buNone/>
            </a:pP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940" y="492982"/>
            <a:ext cx="9955032" cy="1208597"/>
          </a:xfrm>
        </p:spPr>
        <p:txBody>
          <a:bodyPr>
            <a:noAutofit/>
          </a:bodyPr>
          <a:lstStyle/>
          <a:p>
            <a:pPr algn="ctr"/>
            <a:r>
              <a:rPr lang="ru-RU" sz="2400" b="1" dirty="0" smtClean="0">
                <a:latin typeface="+mn-lt"/>
              </a:rPr>
              <a:t>ВОЗМОЖНЫЕ ОПАСНОСТИ</a:t>
            </a:r>
            <a:br>
              <a:rPr lang="ru-RU" sz="2400" b="1" dirty="0" smtClean="0">
                <a:latin typeface="+mn-lt"/>
              </a:rPr>
            </a:br>
            <a:r>
              <a:rPr lang="ru-RU" sz="2400" b="1" dirty="0" smtClean="0">
                <a:latin typeface="+mn-lt"/>
              </a:rPr>
              <a:t>при чрезвычайных ситуациях, характерных для местностей расположения объектов АСОУ</a:t>
            </a:r>
            <a:endParaRPr lang="ru-RU" sz="2400" b="1" dirty="0">
              <a:latin typeface="+mn-lt"/>
            </a:endParaRPr>
          </a:p>
        </p:txBody>
      </p:sp>
      <p:sp>
        <p:nvSpPr>
          <p:cNvPr id="5" name="Содержимое 4"/>
          <p:cNvSpPr>
            <a:spLocks noGrp="1"/>
          </p:cNvSpPr>
          <p:nvPr>
            <p:ph idx="1"/>
          </p:nvPr>
        </p:nvSpPr>
        <p:spPr>
          <a:xfrm>
            <a:off x="838200" y="2091192"/>
            <a:ext cx="10515600" cy="4587903"/>
          </a:xfrm>
        </p:spPr>
        <p:txBody>
          <a:bodyPr>
            <a:noAutofit/>
          </a:bodyPr>
          <a:lstStyle/>
          <a:p>
            <a:pPr algn="just">
              <a:buNone/>
            </a:pPr>
            <a:r>
              <a:rPr lang="ru-RU" sz="1600" b="1" dirty="0" smtClean="0"/>
              <a:t>Транспортная опасность</a:t>
            </a:r>
          </a:p>
          <a:p>
            <a:pPr marL="0" algn="just">
              <a:buNone/>
            </a:pPr>
            <a:r>
              <a:rPr lang="ru-RU" sz="1600" dirty="0" smtClean="0"/>
              <a:t>      Здания объектов расположено по улицах с движением автотранспорта (преимущественно личного), не перевозящего опасные вещества. Возможные аварии будут квалифицироваться как дорожно-транспортные происшествия с возможными единичными человеческими жертвами участников дорожного движения. </a:t>
            </a:r>
          </a:p>
          <a:p>
            <a:pPr marL="0" algn="just">
              <a:buNone/>
            </a:pPr>
            <a:r>
              <a:rPr lang="ru-RU" sz="1600" dirty="0" smtClean="0"/>
              <a:t>      Железнодорожный транспорт в непосредственной близости от объектов АСОУ не проходит.</a:t>
            </a:r>
          </a:p>
          <a:p>
            <a:pPr algn="just">
              <a:buNone/>
            </a:pPr>
            <a:r>
              <a:rPr lang="ru-RU" sz="1600" b="1" dirty="0" smtClean="0"/>
              <a:t>Аварии на сетях </a:t>
            </a:r>
            <a:r>
              <a:rPr lang="ru-RU" sz="1600" b="1" dirty="0" err="1" smtClean="0"/>
              <a:t>энерго</a:t>
            </a:r>
            <a:r>
              <a:rPr lang="ru-RU" sz="1600" b="1" dirty="0" smtClean="0"/>
              <a:t>-, тепло- и водоснабжения</a:t>
            </a:r>
          </a:p>
          <a:p>
            <a:pPr marL="0" algn="just">
              <a:buNone/>
            </a:pPr>
            <a:r>
              <a:rPr lang="ru-RU" sz="1600" dirty="0" smtClean="0"/>
              <a:t>     Аварии на инженерных (коммунально-энергетических) сетях, обеспечивающих деятельность объектов, могут возникнуть вследствие неисправности (износа) элементов сетей, агрессивного воздействия внешней и внутренней среды, разрушающего давления, воздействия гидравлических ударов, падения долговременной прочности, нарушения требований правил технической эксплуатации и охраны труда.</a:t>
            </a:r>
          </a:p>
          <a:p>
            <a:pPr marL="0" algn="just">
              <a:buNone/>
            </a:pPr>
            <a:r>
              <a:rPr lang="ru-RU" sz="1600" dirty="0" smtClean="0"/>
              <a:t>     При авариях и/или отключении </a:t>
            </a:r>
            <a:r>
              <a:rPr lang="ru-RU" sz="1600" dirty="0" err="1" smtClean="0"/>
              <a:t>электро</a:t>
            </a:r>
            <a:r>
              <a:rPr lang="ru-RU" sz="1600" dirty="0" smtClean="0"/>
              <a:t>-, </a:t>
            </a:r>
            <a:r>
              <a:rPr lang="ru-RU" sz="1600" dirty="0" err="1" smtClean="0"/>
              <a:t>водо</a:t>
            </a:r>
            <a:r>
              <a:rPr lang="ru-RU" sz="1600" dirty="0" smtClean="0"/>
              <a:t>-, теплоснабжения и канализации, а также при авариях на линиях связи, деятельность объектов  АСОУ может быть временно приостановлена на время ликвидации указанных аварии.</a:t>
            </a:r>
          </a:p>
          <a:p>
            <a:pPr>
              <a:buNone/>
            </a:pPr>
            <a:r>
              <a:rPr lang="ru-RU" sz="1600" b="1" dirty="0" smtClean="0"/>
              <a:t>Катастрофическое затопление	</a:t>
            </a:r>
            <a:endParaRPr lang="ru-RU" sz="1600" dirty="0" smtClean="0"/>
          </a:p>
          <a:p>
            <a:pPr marL="0" algn="just">
              <a:buNone/>
            </a:pPr>
            <a:r>
              <a:rPr lang="ru-RU" sz="1600" dirty="0" smtClean="0"/>
              <a:t>    Гидротехнических сооружений, аварии на которых могут привести к катастрофическому затоплению, вблизи объектов АСОУ не имеется.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1057522" y="453224"/>
            <a:ext cx="10106109" cy="10495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smtClean="0"/>
              <a:t>ВОЗМОЖНЫЕ ОПАСНОСТИ</a:t>
            </a:r>
            <a:r>
              <a:rPr lang="ru-RU" dirty="0" smtClean="0"/>
              <a:t/>
            </a:r>
            <a:br>
              <a:rPr lang="ru-RU" dirty="0" smtClean="0"/>
            </a:br>
            <a:r>
              <a:rPr lang="ru-RU" b="1" dirty="0" smtClean="0"/>
              <a:t>при чрезвычайных ситуациях, характерных для местностей расположения объектов АСОУ</a:t>
            </a:r>
            <a:endParaRPr lang="ru-RU" b="1" dirty="0">
              <a:solidFill>
                <a:srgbClr val="1D3152"/>
              </a:solidFill>
            </a:endParaRPr>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79385" y="1110902"/>
            <a:ext cx="9832239" cy="5270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b="1" dirty="0"/>
          </a:p>
        </p:txBody>
      </p:sp>
      <p:sp>
        <p:nvSpPr>
          <p:cNvPr id="11" name="Подзаголовок 2">
            <a:extLst>
              <a:ext uri="{FF2B5EF4-FFF2-40B4-BE49-F238E27FC236}">
                <a16:creationId xmlns="" xmlns:a16="http://schemas.microsoft.com/office/drawing/2014/main" id="{4779D7F8-5BBE-40F6-AC3C-F88D367705C3}"/>
              </a:ext>
            </a:extLst>
          </p:cNvPr>
          <p:cNvSpPr txBox="1">
            <a:spLocks/>
          </p:cNvSpPr>
          <p:nvPr/>
        </p:nvSpPr>
        <p:spPr>
          <a:xfrm>
            <a:off x="679385" y="1860605"/>
            <a:ext cx="10834104" cy="4166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ru-RU" sz="1600" dirty="0" smtClean="0"/>
              <a:t>			</a:t>
            </a:r>
            <a:endParaRPr lang="ru-RU" sz="1600" dirty="0"/>
          </a:p>
        </p:txBody>
      </p:sp>
      <p:sp>
        <p:nvSpPr>
          <p:cNvPr id="9" name="Прямоугольник 8"/>
          <p:cNvSpPr/>
          <p:nvPr/>
        </p:nvSpPr>
        <p:spPr>
          <a:xfrm>
            <a:off x="842838" y="2083242"/>
            <a:ext cx="10519576" cy="5938036"/>
          </a:xfrm>
          <a:prstGeom prst="rect">
            <a:avLst/>
          </a:prstGeom>
        </p:spPr>
        <p:txBody>
          <a:bodyPr wrap="square">
            <a:spAutoFit/>
          </a:bodyPr>
          <a:lstStyle/>
          <a:p>
            <a:r>
              <a:rPr lang="ru-RU" sz="1600" b="1" dirty="0" smtClean="0"/>
              <a:t>Ураганы, бури, смерчи, сильный ветер</a:t>
            </a:r>
          </a:p>
          <a:p>
            <a:pPr algn="just"/>
            <a:r>
              <a:rPr lang="ru-RU" sz="1600" dirty="0" smtClean="0"/>
              <a:t>    На объектах АСОУ в Москве и Московской области возможны бури и ураганы, сопровождающиеся сильным шквалистым ветром, что может стать причиной незначительных разрушений зданий академии.</a:t>
            </a:r>
          </a:p>
          <a:p>
            <a:endParaRPr lang="ru-RU" sz="1600" b="1" dirty="0" smtClean="0"/>
          </a:p>
          <a:p>
            <a:r>
              <a:rPr lang="ru-RU" sz="1600" b="1" dirty="0" smtClean="0"/>
              <a:t>Взрыв</a:t>
            </a:r>
            <a:endParaRPr lang="ru-RU" sz="1600" dirty="0" smtClean="0"/>
          </a:p>
          <a:p>
            <a:pPr indent="-228600" algn="just">
              <a:lnSpc>
                <a:spcPct val="90000"/>
              </a:lnSpc>
              <a:spcBef>
                <a:spcPts val="1000"/>
              </a:spcBef>
            </a:pPr>
            <a:r>
              <a:rPr lang="ru-RU" sz="1600" dirty="0" smtClean="0"/>
              <a:t>    Возможных источников возникновения чрезвычайной ситуации, сопровождающейся взрывом, на самих объектах АСОУ, а также в непосредственной близости от них, не имеется.</a:t>
            </a:r>
          </a:p>
          <a:p>
            <a:pPr indent="-228600" algn="just">
              <a:lnSpc>
                <a:spcPct val="90000"/>
              </a:lnSpc>
              <a:spcBef>
                <a:spcPts val="1000"/>
              </a:spcBef>
            </a:pPr>
            <a:r>
              <a:rPr lang="ru-RU" sz="1600" dirty="0" smtClean="0"/>
              <a:t>    Наиболее вероятной причиной взрыва может быть террористический акт.</a:t>
            </a:r>
          </a:p>
          <a:p>
            <a:pPr algn="just">
              <a:buNone/>
            </a:pPr>
            <a:endParaRPr lang="ru-RU" sz="1600" b="1" dirty="0" smtClean="0"/>
          </a:p>
          <a:p>
            <a:pPr algn="just">
              <a:buNone/>
            </a:pPr>
            <a:r>
              <a:rPr lang="ru-RU" sz="1600" b="1" dirty="0" smtClean="0"/>
              <a:t>Обрушение здания</a:t>
            </a:r>
          </a:p>
          <a:p>
            <a:pPr algn="just">
              <a:buNone/>
            </a:pPr>
            <a:r>
              <a:rPr lang="ru-RU" sz="1600" dirty="0" smtClean="0"/>
              <a:t>    Наиболее вероятной причиной обрушения здания может быть взрыв в результате террористического акта.</a:t>
            </a:r>
          </a:p>
          <a:p>
            <a:pPr algn="just">
              <a:buNone/>
            </a:pPr>
            <a:endParaRPr lang="ru-RU" sz="1600" dirty="0" smtClean="0"/>
          </a:p>
          <a:p>
            <a:pPr algn="just">
              <a:buNone/>
            </a:pPr>
            <a:r>
              <a:rPr lang="ru-RU" sz="1600" b="1" dirty="0" smtClean="0"/>
              <a:t>Массовые инфекционные заболевания</a:t>
            </a:r>
          </a:p>
          <a:p>
            <a:pPr algn="just">
              <a:buNone/>
            </a:pPr>
            <a:r>
              <a:rPr lang="ru-RU" sz="1600" dirty="0" smtClean="0"/>
              <a:t>    На территории объектов АСОУ массовых желудочно-кишечных заболеваний и пищевых отравлений не прогнозируется. Имеется вероятность вспышек эпидемий инфекционных заболеваний.</a:t>
            </a:r>
            <a:endParaRPr lang="ru-RU" sz="1600" b="1" dirty="0" smtClean="0"/>
          </a:p>
          <a:p>
            <a:pPr algn="just">
              <a:buNone/>
            </a:pPr>
            <a:endParaRPr lang="ru-RU" sz="1600" dirty="0" smtClean="0"/>
          </a:p>
          <a:p>
            <a:pPr algn="just">
              <a:buNone/>
            </a:pPr>
            <a:endParaRPr lang="ru-RU" sz="1600" dirty="0" smtClean="0"/>
          </a:p>
          <a:p>
            <a:pPr algn="just">
              <a:buNone/>
            </a:pPr>
            <a:endParaRPr lang="ru-RU" sz="1600" dirty="0" smtClean="0"/>
          </a:p>
          <a:p>
            <a:pPr algn="just">
              <a:buNone/>
            </a:pPr>
            <a:endParaRPr lang="ru-RU" sz="1600" dirty="0" smtClean="0"/>
          </a:p>
          <a:p>
            <a:pPr algn="just">
              <a:buNone/>
            </a:pPr>
            <a:endParaRPr lang="ru-RU" sz="1600" dirty="0" smtClean="0"/>
          </a:p>
          <a:p>
            <a:pPr algn="just">
              <a:buNone/>
            </a:pPr>
            <a:endParaRPr lang="ru-RU" sz="1600" dirty="0" smtClean="0"/>
          </a:p>
          <a:p>
            <a:pPr algn="just">
              <a:buNone/>
            </a:pPr>
            <a:endParaRPr lang="ru-RU" sz="1600" dirty="0" smtClean="0"/>
          </a:p>
          <a:p>
            <a:pPr algn="just">
              <a:buNone/>
            </a:pPr>
            <a:endParaRPr lang="ru-RU" sz="1600" dirty="0" smtClean="0"/>
          </a:p>
        </p:txBody>
      </p:sp>
    </p:spTree>
    <p:extLst>
      <p:ext uri="{BB962C8B-B14F-4D97-AF65-F5344CB8AC3E}">
        <p14:creationId xmlns="" xmlns:p14="http://schemas.microsoft.com/office/powerpoint/2010/main" val="408546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3419060" y="1916264"/>
            <a:ext cx="7219783" cy="21229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1" dirty="0" smtClean="0">
                <a:solidFill>
                  <a:schemeClr val="bg1"/>
                </a:solidFill>
              </a:rPr>
              <a:t>Действия при угрозе или возникновении чрезвычайной ситуации</a:t>
            </a:r>
            <a:endParaRPr lang="ru-RU" sz="4400" b="1" dirty="0">
              <a:solidFill>
                <a:schemeClr val="bg1"/>
              </a:solidFill>
            </a:endParaRPr>
          </a:p>
        </p:txBody>
      </p:sp>
      <p:sp>
        <p:nvSpPr>
          <p:cNvPr id="6" name="Подзаголовок 2">
            <a:extLst>
              <a:ext uri="{FF2B5EF4-FFF2-40B4-BE49-F238E27FC236}">
                <a16:creationId xmlns="" xmlns:a16="http://schemas.microsoft.com/office/drawing/2014/main" id="{64F0FC83-D79D-4C30-A946-1455E3011FDE}"/>
              </a:ext>
            </a:extLst>
          </p:cNvPr>
          <p:cNvSpPr txBox="1">
            <a:spLocks/>
          </p:cNvSpPr>
          <p:nvPr/>
        </p:nvSpPr>
        <p:spPr>
          <a:xfrm>
            <a:off x="9596328" y="506603"/>
            <a:ext cx="1998877" cy="14397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9600" dirty="0" smtClean="0">
                <a:ln w="12700">
                  <a:solidFill>
                    <a:srgbClr val="EA7D3B">
                      <a:alpha val="51000"/>
                    </a:srgbClr>
                  </a:solidFill>
                </a:ln>
                <a:noFill/>
              </a:rPr>
              <a:t>04</a:t>
            </a:r>
            <a:endParaRPr lang="ru-RU" sz="9600" dirty="0">
              <a:ln w="12700">
                <a:solidFill>
                  <a:srgbClr val="EA7D3B">
                    <a:alpha val="51000"/>
                  </a:srgbClr>
                </a:solidFill>
              </a:ln>
              <a:noFill/>
            </a:endParaRPr>
          </a:p>
        </p:txBody>
      </p:sp>
    </p:spTree>
    <p:extLst>
      <p:ext uri="{BB962C8B-B14F-4D97-AF65-F5344CB8AC3E}">
        <p14:creationId xmlns="" xmlns:p14="http://schemas.microsoft.com/office/powerpoint/2010/main" val="250891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8227787" y="1458609"/>
            <a:ext cx="3548650" cy="5040000"/>
          </a:xfrm>
          <a:prstGeom prst="rect">
            <a:avLst/>
          </a:prstGeom>
          <a:noFill/>
          <a:ln w="9525">
            <a:noFill/>
            <a:miter lim="800000"/>
            <a:headEnd/>
            <a:tailEnd/>
          </a:ln>
        </p:spPr>
      </p:pic>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636105" y="588397"/>
            <a:ext cx="11290852" cy="9541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smtClean="0"/>
              <a:t>Нормативные документы АСОУ по действиям в условиях угрозы или возникновения ЧС</a:t>
            </a:r>
            <a:endParaRPr lang="ru-RU" b="1" dirty="0"/>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87336" y="1158610"/>
            <a:ext cx="10237756" cy="447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b="1" dirty="0"/>
          </a:p>
        </p:txBody>
      </p:sp>
      <p:sp>
        <p:nvSpPr>
          <p:cNvPr id="11" name="Подзаголовок 2">
            <a:extLst>
              <a:ext uri="{FF2B5EF4-FFF2-40B4-BE49-F238E27FC236}">
                <a16:creationId xmlns="" xmlns:a16="http://schemas.microsoft.com/office/drawing/2014/main" id="{4779D7F8-5BBE-40F6-AC3C-F88D367705C3}"/>
              </a:ext>
            </a:extLst>
          </p:cNvPr>
          <p:cNvSpPr txBox="1">
            <a:spLocks/>
          </p:cNvSpPr>
          <p:nvPr/>
        </p:nvSpPr>
        <p:spPr>
          <a:xfrm>
            <a:off x="679385" y="1773236"/>
            <a:ext cx="10802298" cy="45082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4000"/>
              </a:lnSpc>
            </a:pPr>
            <a:r>
              <a:rPr lang="ru-RU" sz="1600" dirty="0" smtClean="0"/>
              <a:t>				</a:t>
            </a:r>
          </a:p>
        </p:txBody>
      </p:sp>
      <p:sp>
        <p:nvSpPr>
          <p:cNvPr id="6" name="Подзаголовок 2">
            <a:extLst>
              <a:ext uri="{FF2B5EF4-FFF2-40B4-BE49-F238E27FC236}">
                <a16:creationId xmlns="" xmlns:a16="http://schemas.microsoft.com/office/drawing/2014/main" id="{4779D7F8-5BBE-40F6-AC3C-F88D367705C3}"/>
              </a:ext>
            </a:extLst>
          </p:cNvPr>
          <p:cNvSpPr txBox="1">
            <a:spLocks/>
          </p:cNvSpPr>
          <p:nvPr/>
        </p:nvSpPr>
        <p:spPr>
          <a:xfrm>
            <a:off x="758899" y="1884460"/>
            <a:ext cx="7081088" cy="4770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3000"/>
              </a:lnSpc>
              <a:spcBef>
                <a:spcPts val="0"/>
              </a:spcBef>
            </a:pPr>
            <a:r>
              <a:rPr lang="ru-RU" sz="1600" dirty="0" smtClean="0"/>
              <a:t>     Конкретный порядок действий работников АСОУ в условиях угрозы или возникновения аварии, катастрофы, пожара или стихийного бедствия, определяется планом действий объекта АСОУ по предупреждению и ликвидации чрезвычайных ситуаций природного и техногенного характера либо инструкцией по действию работников АСОУ при угрозе и возникновении чрезвычайных ситуаций природного и техногенного характера.</a:t>
            </a:r>
          </a:p>
          <a:p>
            <a:pPr algn="just">
              <a:lnSpc>
                <a:spcPct val="113000"/>
              </a:lnSpc>
              <a:spcBef>
                <a:spcPts val="0"/>
              </a:spcBef>
            </a:pPr>
            <a:r>
              <a:rPr lang="ru-RU" sz="1600" dirty="0" smtClean="0"/>
              <a:t>     План действий или инструкция по действиям – это документы, в которых отражена заранее намеченная система деятельности, предусматривающая объем, сроки, порядок и последовательность выполнения мероприятий по предупреждению или снижению негативных последствий чрезвычайных ситуаций, а также по защите населения, территорий, материальных ценностей и проведению аварийно-спасательных и других неотложных работ при возникновении чрезвычайных ситуаций, привлекаемые для этого силы и средства. </a:t>
            </a:r>
          </a:p>
          <a:p>
            <a:pPr algn="just">
              <a:lnSpc>
                <a:spcPct val="113000"/>
              </a:lnSpc>
              <a:spcBef>
                <a:spcPts val="0"/>
              </a:spcBef>
            </a:pPr>
            <a:r>
              <a:rPr lang="ru-RU" sz="1600" dirty="0" smtClean="0"/>
              <a:t>     Для объектов АСОУ, территориально находящихся в Москве, разработаны  планы действий, а для территориально находящихся в Московской области - инструкции по действиям.</a:t>
            </a:r>
          </a:p>
          <a:p>
            <a:pPr algn="just">
              <a:lnSpc>
                <a:spcPct val="113000"/>
              </a:lnSpc>
              <a:spcBef>
                <a:spcPts val="0"/>
              </a:spcBef>
            </a:pPr>
            <a:endParaRPr lang="ru-RU" sz="1600" dirty="0" smtClean="0"/>
          </a:p>
          <a:p>
            <a:pPr algn="just">
              <a:lnSpc>
                <a:spcPct val="113000"/>
              </a:lnSpc>
              <a:spcBef>
                <a:spcPts val="0"/>
              </a:spcBef>
            </a:pPr>
            <a:endParaRPr lang="ru-RU" sz="1600" dirty="0" smtClean="0"/>
          </a:p>
          <a:p>
            <a:pPr lvl="0" algn="just">
              <a:lnSpc>
                <a:spcPct val="113000"/>
              </a:lnSpc>
              <a:spcBef>
                <a:spcPts val="0"/>
              </a:spcBef>
            </a:pPr>
            <a:endParaRPr lang="ru-RU" sz="1600" dirty="0" smtClean="0"/>
          </a:p>
        </p:txBody>
      </p:sp>
      <p:pic>
        <p:nvPicPr>
          <p:cNvPr id="10" name="Рисунок 9"/>
          <p:cNvPicPr/>
          <p:nvPr/>
        </p:nvPicPr>
        <p:blipFill>
          <a:blip r:embed="rId3" cstate="print"/>
          <a:srcRect l="33630" t="12490" r="33637" b="5914"/>
          <a:stretch>
            <a:fillRect/>
          </a:stretch>
        </p:blipFill>
        <p:spPr bwMode="auto">
          <a:xfrm>
            <a:off x="8165990" y="1781092"/>
            <a:ext cx="3554233" cy="4970351"/>
          </a:xfrm>
          <a:prstGeom prst="rect">
            <a:avLst/>
          </a:prstGeom>
          <a:noFill/>
          <a:ln w="9525">
            <a:solidFill>
              <a:srgbClr val="FFC000"/>
            </a:solidFill>
            <a:miter lim="800000"/>
            <a:headEnd/>
            <a:tailEnd/>
          </a:ln>
        </p:spPr>
      </p:pic>
    </p:spTree>
    <p:extLst>
      <p:ext uri="{BB962C8B-B14F-4D97-AF65-F5344CB8AC3E}">
        <p14:creationId xmlns="" xmlns:p14="http://schemas.microsoft.com/office/powerpoint/2010/main" val="408546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679385" y="349857"/>
            <a:ext cx="11152156" cy="14630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smtClean="0"/>
              <a:t>План действий по предупреждению и ликвидации чрезвычайных ситуаций природного и техногенного характера на объектах АСОУ</a:t>
            </a:r>
            <a:endParaRPr lang="ru-RU" b="1" dirty="0"/>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79386" y="1110902"/>
            <a:ext cx="7884170" cy="4873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b="1" dirty="0"/>
          </a:p>
        </p:txBody>
      </p:sp>
      <p:sp>
        <p:nvSpPr>
          <p:cNvPr id="11" name="Подзаголовок 2">
            <a:extLst>
              <a:ext uri="{FF2B5EF4-FFF2-40B4-BE49-F238E27FC236}">
                <a16:creationId xmlns="" xmlns:a16="http://schemas.microsoft.com/office/drawing/2014/main" id="{4779D7F8-5BBE-40F6-AC3C-F88D367705C3}"/>
              </a:ext>
            </a:extLst>
          </p:cNvPr>
          <p:cNvSpPr txBox="1">
            <a:spLocks/>
          </p:cNvSpPr>
          <p:nvPr/>
        </p:nvSpPr>
        <p:spPr>
          <a:xfrm>
            <a:off x="874643" y="1399430"/>
            <a:ext cx="10638846" cy="48582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hangingPunct="0"/>
            <a:r>
              <a:rPr lang="ru-RU" sz="1600" dirty="0" smtClean="0"/>
              <a:t>     План действий по предупреждению и ликвидации чрезвычайных ситуаций природного и техногенного характера на объектах АСОУ (далее – План) детально отражает все мероприятия, направленные на выполнение указанной задачи;  разрабатывается на каждый объект АСОУ;  составляется органами управления МОСЧС АСОУ в тесном взаимодействии с территориальными органами МЧС России, заблаговременно, исходя из прогнозируемых чрезвычайных ситуаций природного и техногенного характера. </a:t>
            </a:r>
          </a:p>
          <a:p>
            <a:pPr algn="just" fontAlgn="base" hangingPunct="0"/>
            <a:r>
              <a:rPr lang="ru-RU" sz="1600" dirty="0" smtClean="0"/>
              <a:t>     После разработки Плана, План направляется на согласование в территориальные органы МЧС России.  Содержание Плана, доводится до работников АСОУ в части их касающейся.</a:t>
            </a:r>
          </a:p>
          <a:p>
            <a:pPr algn="just"/>
            <a:r>
              <a:rPr lang="ru-RU" sz="1600" dirty="0" smtClean="0"/>
              <a:t>     В ознакомление входит: </a:t>
            </a:r>
          </a:p>
          <a:p>
            <a:pPr algn="just">
              <a:lnSpc>
                <a:spcPct val="100000"/>
              </a:lnSpc>
            </a:pPr>
            <a:r>
              <a:rPr lang="ru-RU" sz="1600" dirty="0" smtClean="0"/>
              <a:t>- сведения о возможной и прогнозируемой обстановке; </a:t>
            </a:r>
          </a:p>
          <a:p>
            <a:pPr algn="just">
              <a:lnSpc>
                <a:spcPct val="100000"/>
              </a:lnSpc>
            </a:pPr>
            <a:r>
              <a:rPr lang="ru-RU" sz="1600" dirty="0" smtClean="0"/>
              <a:t>- ознакомление с сигналами оповещения и мерами эвакуации;</a:t>
            </a:r>
          </a:p>
          <a:p>
            <a:pPr algn="just">
              <a:lnSpc>
                <a:spcPct val="100000"/>
              </a:lnSpc>
            </a:pPr>
            <a:r>
              <a:rPr lang="ru-RU" sz="1600" dirty="0" smtClean="0"/>
              <a:t>- ознакомление с местами и районами эвакуации, включая пункты временного размещения; </a:t>
            </a:r>
          </a:p>
          <a:p>
            <a:pPr algn="just"/>
            <a:r>
              <a:rPr lang="ru-RU" sz="1600" dirty="0" smtClean="0"/>
              <a:t>- выписки о действиях работников из календарного плана основных мероприятий объекта при угрозе и возникновении чрезвычайных ситуаций;</a:t>
            </a:r>
          </a:p>
          <a:p>
            <a:pPr algn="just"/>
            <a:r>
              <a:rPr lang="ru-RU" sz="1600" dirty="0" smtClean="0"/>
              <a:t>- справочные материалы и др. </a:t>
            </a:r>
          </a:p>
          <a:p>
            <a:pPr algn="just"/>
            <a:r>
              <a:rPr lang="ru-RU" sz="1600" dirty="0" smtClean="0"/>
              <a:t>     Все работники АСОУ обязаны четко знать и строго выполнять установленный порядок действий при угрозе и возникновении ЧС и не допускать действий, которые могут вызвать угрозу жизни и здоровью или гибель людей. </a:t>
            </a:r>
          </a:p>
          <a:p>
            <a:pPr lvl="0" algn="just">
              <a:lnSpc>
                <a:spcPct val="114000"/>
              </a:lnSpc>
            </a:pPr>
            <a:endParaRPr lang="ru-RU" sz="1600" dirty="0"/>
          </a:p>
        </p:txBody>
      </p:sp>
    </p:spTree>
    <p:extLst>
      <p:ext uri="{BB962C8B-B14F-4D97-AF65-F5344CB8AC3E}">
        <p14:creationId xmlns="" xmlns:p14="http://schemas.microsoft.com/office/powerpoint/2010/main" val="408546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89964"/>
          </a:xfrm>
        </p:spPr>
        <p:txBody>
          <a:bodyPr>
            <a:normAutofit/>
          </a:bodyPr>
          <a:lstStyle/>
          <a:p>
            <a:pPr algn="ctr"/>
            <a:r>
              <a:rPr lang="ru-RU" sz="2400" b="1" dirty="0" smtClean="0">
                <a:latin typeface="+mn-lt"/>
              </a:rPr>
              <a:t>Комплекс мероприятий и требований пожарной безопасности на объектах АСОУ</a:t>
            </a:r>
            <a:endParaRPr lang="ru-RU" sz="2400" b="1" dirty="0">
              <a:latin typeface="+mn-lt"/>
            </a:endParaRPr>
          </a:p>
        </p:txBody>
      </p:sp>
      <p:sp>
        <p:nvSpPr>
          <p:cNvPr id="3" name="Содержимое 2"/>
          <p:cNvSpPr>
            <a:spLocks noGrp="1"/>
          </p:cNvSpPr>
          <p:nvPr>
            <p:ph idx="1"/>
          </p:nvPr>
        </p:nvSpPr>
        <p:spPr>
          <a:xfrm>
            <a:off x="838200" y="1645920"/>
            <a:ext cx="10515600" cy="4810539"/>
          </a:xfrm>
        </p:spPr>
        <p:txBody>
          <a:bodyPr>
            <a:normAutofit lnSpcReduction="10000"/>
          </a:bodyPr>
          <a:lstStyle/>
          <a:p>
            <a:pPr algn="just"/>
            <a:r>
              <a:rPr lang="ru-RU" sz="1600" dirty="0" smtClean="0"/>
              <a:t>На каждом объекте АСОУ, установлен противопожарный режим включающий в себя комплекс мероприятий и требований пожарной безопасности, установленных требованиями Федерального закона от 22.07.2008 № 123-ФЗ «Технический регламент о требования пожарной безопасности», правилами противопожарного режима в Российской Федерации утвержденными постановлением Правительства РФ от 16.09.2020 № 1479 «Об утверждении Правил противопожарного режима в Российской Федерации» и другими нормативными документами в области обеспечения пожарной безопасности на территории Российской Федерации.</a:t>
            </a:r>
          </a:p>
          <a:p>
            <a:pPr algn="just"/>
            <a:r>
              <a:rPr lang="ru-RU" sz="1600" dirty="0" smtClean="0"/>
              <a:t>Основная его цель – недопущение пожаров от курения, небрежного обращения с огнем, неосторожного ведения огневых работ, не выключенных нагревательных приборов и других аналогичных причин. Кроме того, противопожарный режим охватывает и такие профилактические меры, как содержание проходов и путей эвакуации, тщательная уборка помещений и рабочих мест, осмотр и закрытие помещений после окончания работы.</a:t>
            </a:r>
          </a:p>
          <a:p>
            <a:pPr algn="just"/>
            <a:r>
              <a:rPr lang="ru-RU" sz="1600" dirty="0" smtClean="0"/>
              <a:t>Основные требования пожарной безопасности на рабочем месте в АСОУ, изложены в инструкции о мерах пожарной безопасности, основными из которых являются:</a:t>
            </a:r>
          </a:p>
          <a:p>
            <a:r>
              <a:rPr lang="ru-RU" sz="1600" dirty="0" smtClean="0"/>
              <a:t>Работникам АСОУ на рабочем месте запрещается:</a:t>
            </a:r>
          </a:p>
          <a:p>
            <a:pPr algn="just">
              <a:buNone/>
            </a:pPr>
            <a:r>
              <a:rPr lang="ru-RU" sz="1600" dirty="0" smtClean="0"/>
              <a:t>1. Эксплуатировать электропровода и кабели с видимыми нарушениями изоляции и со следами термического воздействия.</a:t>
            </a:r>
          </a:p>
          <a:p>
            <a:pPr algn="just">
              <a:buNone/>
            </a:pPr>
            <a:r>
              <a:rPr lang="ru-RU" sz="1600" dirty="0" smtClean="0"/>
              <a:t>2.  Пользоваться розетками, рубильниками, другими </a:t>
            </a:r>
            <a:r>
              <a:rPr lang="ru-RU" sz="1600" dirty="0" err="1" smtClean="0"/>
              <a:t>электроустановочными</a:t>
            </a:r>
            <a:r>
              <a:rPr lang="ru-RU" sz="1600" dirty="0" smtClean="0"/>
              <a:t> изделиями с повреждениями.</a:t>
            </a:r>
          </a:p>
          <a:p>
            <a:pPr algn="just">
              <a:buNone/>
            </a:pPr>
            <a:r>
              <a:rPr lang="ru-RU" sz="1600" dirty="0" smtClean="0"/>
              <a:t>3. Эксплуатировать светильники со снятыми колпаками (</a:t>
            </a:r>
            <a:r>
              <a:rPr lang="ru-RU" sz="1600" dirty="0" err="1" smtClean="0"/>
              <a:t>рассеивателями</a:t>
            </a:r>
            <a:r>
              <a:rPr lang="ru-RU" sz="1600" dirty="0" smtClean="0"/>
              <a:t>), предусмотренными конструкцией, а также обертывать электролампы и светильники (с лампами накаливания) бумагой, тканью и другими горючими материалами.</a:t>
            </a:r>
          </a:p>
          <a:p>
            <a:pPr algn="just"/>
            <a:endParaRPr lang="ru-RU" sz="1600" dirty="0" smtClean="0"/>
          </a:p>
          <a:p>
            <a:pPr>
              <a:buNone/>
            </a:pPr>
            <a:endParaRPr 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2397"/>
          </a:xfrm>
        </p:spPr>
        <p:txBody>
          <a:bodyPr>
            <a:normAutofit/>
          </a:bodyPr>
          <a:lstStyle/>
          <a:p>
            <a:pPr algn="ctr"/>
            <a:r>
              <a:rPr lang="ru-RU" sz="2400" b="1" dirty="0" smtClean="0">
                <a:latin typeface="+mn-lt"/>
              </a:rPr>
              <a:t>Требования пожарной безопасности на рабочем месте в АСОУ</a:t>
            </a:r>
            <a:endParaRPr lang="ru-RU" sz="2400" b="1" dirty="0">
              <a:latin typeface="+mn-lt"/>
            </a:endParaRPr>
          </a:p>
        </p:txBody>
      </p:sp>
      <p:sp>
        <p:nvSpPr>
          <p:cNvPr id="3" name="Содержимое 2"/>
          <p:cNvSpPr>
            <a:spLocks noGrp="1"/>
          </p:cNvSpPr>
          <p:nvPr>
            <p:ph idx="1"/>
          </p:nvPr>
        </p:nvSpPr>
        <p:spPr>
          <a:xfrm>
            <a:off x="838200" y="1113183"/>
            <a:ext cx="10515600" cy="5303520"/>
          </a:xfrm>
        </p:spPr>
        <p:txBody>
          <a:bodyPr>
            <a:normAutofit fontScale="85000" lnSpcReduction="20000"/>
          </a:bodyPr>
          <a:lstStyle/>
          <a:p>
            <a:pPr algn="just">
              <a:buNone/>
            </a:pPr>
            <a:r>
              <a:rPr lang="ru-RU" sz="1900" dirty="0" smtClean="0"/>
              <a:t>4.  Пользоваться электрочайниками и другими электронагревательными приборами (допускается использование электронагревательных приборов </a:t>
            </a:r>
            <a:r>
              <a:rPr lang="ru-RU" sz="1900" dirty="0" err="1" smtClean="0"/>
              <a:t>конвекторного</a:t>
            </a:r>
            <a:r>
              <a:rPr lang="ru-RU" sz="1900" dirty="0" smtClean="0"/>
              <a:t> типа или другого типа, имеющих сертификаты соответствия пожарной безопасности установленного образца).</a:t>
            </a:r>
          </a:p>
          <a:p>
            <a:pPr algn="just">
              <a:buNone/>
            </a:pPr>
            <a:r>
              <a:rPr lang="ru-RU" sz="1900" dirty="0" smtClean="0"/>
              <a:t>5.   Использовать нестандартные (самодельные) электрические электронагревательные приборы и удлинители для питания электроприборов, а также использовать некалиброванные плавкие вставки или другие самодельные аппараты защиты от перегрузки и короткого замыкания.</a:t>
            </a:r>
          </a:p>
          <a:p>
            <a:pPr algn="just">
              <a:buNone/>
            </a:pPr>
            <a:r>
              <a:rPr lang="ru-RU" sz="1900" dirty="0" smtClean="0"/>
              <a:t>6. Применять нестандартные (самодельные) электронагревательные приборы для обогрева помещений, приготовления и разогрева пищи.</a:t>
            </a:r>
          </a:p>
          <a:p>
            <a:pPr algn="just">
              <a:buNone/>
            </a:pPr>
            <a:r>
              <a:rPr lang="ru-RU" sz="1900" dirty="0" smtClean="0"/>
              <a:t>7.   Оставлять без присмотра включенными в электрическую сеть электронагревательные приборы, а также другие бытовые электроприборы, в том числе находящиеся в режиме ожидания, за исключением электроприборов, которые могут и (или) должны находиться в круглосуточном режиме работы в соответствии с технической документацией изготовителя.</a:t>
            </a:r>
          </a:p>
          <a:p>
            <a:pPr algn="just">
              <a:buNone/>
            </a:pPr>
            <a:r>
              <a:rPr lang="ru-RU" sz="1900" dirty="0" smtClean="0"/>
              <a:t>8.    Подключать электроприборы без стандартных штепсельных подключающих устройств.</a:t>
            </a:r>
          </a:p>
          <a:p>
            <a:pPr algn="just">
              <a:buNone/>
            </a:pPr>
            <a:r>
              <a:rPr lang="ru-RU" sz="1900" dirty="0" smtClean="0"/>
              <a:t>9.  Работать на неисправном электрооборудовании, применять </a:t>
            </a:r>
            <a:r>
              <a:rPr lang="ru-RU" sz="1900" dirty="0" err="1" smtClean="0"/>
              <a:t>электроустройства</a:t>
            </a:r>
            <a:r>
              <a:rPr lang="ru-RU" sz="1900" dirty="0" smtClean="0"/>
              <a:t> не заводского исполнения, без сертификата соответствия пожарной безопасности.</a:t>
            </a:r>
          </a:p>
          <a:p>
            <a:pPr algn="just">
              <a:buNone/>
            </a:pPr>
            <a:r>
              <a:rPr lang="ru-RU" sz="1900" dirty="0" smtClean="0"/>
              <a:t>10.  Производить самовольный монтаж и </a:t>
            </a:r>
            <a:r>
              <a:rPr lang="ru-RU" sz="1900" dirty="0" err="1" smtClean="0"/>
              <a:t>перемонтаж</a:t>
            </a:r>
            <a:r>
              <a:rPr lang="ru-RU" sz="1900" dirty="0" smtClean="0"/>
              <a:t> электрических сетей АСОУ, а также самовольно подключаться к ним.</a:t>
            </a:r>
          </a:p>
          <a:p>
            <a:pPr algn="just">
              <a:buNone/>
            </a:pPr>
            <a:r>
              <a:rPr lang="ru-RU" sz="1900" dirty="0" smtClean="0"/>
              <a:t>11. Загромождать доступ к первичным средствам пожаротушения, к электрораспределительным щитам и отключающим устройствам.</a:t>
            </a:r>
          </a:p>
          <a:p>
            <a:pPr algn="just">
              <a:buNone/>
            </a:pPr>
            <a:r>
              <a:rPr lang="ru-RU" sz="1900" dirty="0" smtClean="0"/>
              <a:t>12.  Курить и пользоваться открытым огнем во всех помещениях и других необорудованных для этих целей местах, за исключением специально отведенных мест.</a:t>
            </a:r>
          </a:p>
          <a:p>
            <a:pPr algn="just">
              <a:buNone/>
            </a:pPr>
            <a:r>
              <a:rPr lang="ru-RU" sz="1900" dirty="0" smtClean="0"/>
              <a:t>13. Проносить в помещения АСОУ легковоспламеняющиеся предметы, горючие жидкости и взрывчатые вещества, проводить уборку помещений с применением легковоспламеняющихся и горючих жидкостей.</a:t>
            </a:r>
          </a:p>
          <a:p>
            <a:pPr>
              <a:buNone/>
            </a:pPr>
            <a:endParaRPr lang="ru-RU" sz="1900"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27570"/>
          </a:xfrm>
        </p:spPr>
        <p:txBody>
          <a:bodyPr>
            <a:normAutofit/>
          </a:bodyPr>
          <a:lstStyle/>
          <a:p>
            <a:pPr algn="ctr"/>
            <a:r>
              <a:rPr lang="ru-RU" sz="2400" b="1" dirty="0" smtClean="0">
                <a:latin typeface="+mn-lt"/>
              </a:rPr>
              <a:t>Действия работника АСОУ при обнаружении признаков горения (задымление, запах гари, повышение температуры помещения и т.п.)</a:t>
            </a:r>
            <a:endParaRPr lang="ru-RU" sz="2400" b="1" dirty="0">
              <a:latin typeface="+mn-lt"/>
            </a:endParaRPr>
          </a:p>
        </p:txBody>
      </p:sp>
      <p:sp>
        <p:nvSpPr>
          <p:cNvPr id="3" name="Содержимое 2"/>
          <p:cNvSpPr>
            <a:spLocks noGrp="1"/>
          </p:cNvSpPr>
          <p:nvPr>
            <p:ph idx="1"/>
          </p:nvPr>
        </p:nvSpPr>
        <p:spPr>
          <a:xfrm>
            <a:off x="838200" y="1407381"/>
            <a:ext cx="10515600" cy="5088834"/>
          </a:xfrm>
        </p:spPr>
        <p:txBody>
          <a:bodyPr>
            <a:normAutofit fontScale="55000" lnSpcReduction="20000"/>
          </a:bodyPr>
          <a:lstStyle/>
          <a:p>
            <a:pPr algn="just"/>
            <a:r>
              <a:rPr lang="ru-RU" sz="2900" dirty="0" smtClean="0"/>
              <a:t>голосом оповестить находящихся поблизости работников АСОУ о возгорании и, не допуская паники, принять необходимые меры для эвакуации людей и ценностей, используя все имеющиеся силы и средства;</a:t>
            </a:r>
          </a:p>
          <a:p>
            <a:pPr algn="just"/>
            <a:r>
              <a:rPr lang="ru-RU" sz="2900" dirty="0" smtClean="0"/>
              <a:t>незамедлительно проинформировать руководство о возникновении пожара;</a:t>
            </a:r>
          </a:p>
          <a:p>
            <a:pPr algn="just"/>
            <a:r>
              <a:rPr lang="ru-RU" sz="2900" dirty="0" smtClean="0"/>
              <a:t>включить ручной пожарный </a:t>
            </a:r>
            <a:r>
              <a:rPr lang="ru-RU" sz="2900" dirty="0" err="1" smtClean="0"/>
              <a:t>извещатель</a:t>
            </a:r>
            <a:r>
              <a:rPr lang="ru-RU" sz="2900" dirty="0" smtClean="0"/>
              <a:t> в случае, если автоматические системы противопожарной защиты не сработали;</a:t>
            </a:r>
          </a:p>
          <a:p>
            <a:pPr algn="just"/>
            <a:r>
              <a:rPr lang="ru-RU" sz="2900" dirty="0" smtClean="0"/>
              <a:t>покинуть помещение, подвергшееся возгоранию, а, в случае необходимости, объект, оказывая при этом помощь в эвакуации остальным работникам и обучающимся;</a:t>
            </a:r>
          </a:p>
          <a:p>
            <a:pPr algn="just"/>
            <a:r>
              <a:rPr lang="ru-RU" sz="2900" dirty="0" smtClean="0"/>
              <a:t>вызвать пожарную охрану по телефону – «101» (112);</a:t>
            </a:r>
          </a:p>
          <a:p>
            <a:pPr algn="just"/>
            <a:r>
              <a:rPr lang="ru-RU" sz="2900" dirty="0" smtClean="0"/>
              <a:t>при вызове пожарной охраны необходимо назвать точный адрес и наименование объекта, по возможности место возникновения пожара, есть ли угроза жизни людей, свою фамилию, номер телефона, с которого выдается звонок, в случае необходимости вызвать скорую помощь по телефону – «103» (112);</a:t>
            </a:r>
          </a:p>
          <a:p>
            <a:pPr algn="just"/>
            <a:r>
              <a:rPr lang="ru-RU" sz="2900" dirty="0" smtClean="0"/>
              <a:t>прекратить все виды работ, кроме работ, связанных с ликвидацией пожара, оказанием первой помощи пострадавшим и сохранностью материальных ценностей;</a:t>
            </a:r>
          </a:p>
          <a:p>
            <a:pPr algn="just"/>
            <a:r>
              <a:rPr lang="ru-RU" sz="2900" dirty="0" smtClean="0"/>
              <a:t>используя первичные средства пожаротушения приступить к тушению пожара (к тушению следует приступать только в случае, если нет угрозы для жизни и здоровья, а также существует возможность покинуть опасную зону в случае необходимости);</a:t>
            </a:r>
          </a:p>
          <a:p>
            <a:pPr algn="just"/>
            <a:r>
              <a:rPr lang="ru-RU" sz="2900" dirty="0" smtClean="0"/>
              <a:t>оповестить о пожаре дежурную службу охраны, отдел обеспечения комплексной безопасности и уполномоченного на решение задач в области гражданской обороны;</a:t>
            </a:r>
          </a:p>
          <a:p>
            <a:pPr algn="just"/>
            <a:r>
              <a:rPr lang="ru-RU" sz="2900" dirty="0" smtClean="0"/>
              <a:t>быстро и четко выполнять все указания руководителя тушения пожара и руководителя объекта.</a:t>
            </a:r>
          </a:p>
          <a:p>
            <a:pPr algn="just">
              <a:buNone/>
            </a:pPr>
            <a:r>
              <a:rPr lang="ru-RU" sz="2900" dirty="0" smtClean="0"/>
              <a:t>     Каждый работник, услышав сигнал пожарной тревоги, обязан немедленно эвакуироваться из помещения в установленное безопасное место, по возможности, выключив из сети все используемые в работе электроприборы.</a:t>
            </a:r>
          </a:p>
          <a:p>
            <a:pPr>
              <a:buNone/>
            </a:pPr>
            <a:endParaRPr lang="ru-RU" dirty="0" smtClean="0"/>
          </a:p>
          <a:p>
            <a:pPr>
              <a:buNone/>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8784"/>
            <a:ext cx="10515600" cy="850788"/>
          </a:xfrm>
        </p:spPr>
        <p:txBody>
          <a:bodyPr>
            <a:normAutofit/>
          </a:bodyPr>
          <a:lstStyle/>
          <a:p>
            <a:pPr algn="ctr"/>
            <a:r>
              <a:rPr lang="ru-RU" sz="2400" b="1" dirty="0" smtClean="0">
                <a:latin typeface="+mn-lt"/>
              </a:rPr>
              <a:t>Действия работников АСОУ при угрозе, возникновении и после возникновения урагана, бури или смерча</a:t>
            </a:r>
            <a:endParaRPr lang="ru-RU" sz="2400" b="1" dirty="0">
              <a:latin typeface="+mn-lt"/>
            </a:endParaRPr>
          </a:p>
        </p:txBody>
      </p:sp>
      <p:sp>
        <p:nvSpPr>
          <p:cNvPr id="3" name="Содержимое 2"/>
          <p:cNvSpPr>
            <a:spLocks noGrp="1"/>
          </p:cNvSpPr>
          <p:nvPr>
            <p:ph idx="1"/>
          </p:nvPr>
        </p:nvSpPr>
        <p:spPr>
          <a:xfrm>
            <a:off x="838200" y="1423283"/>
            <a:ext cx="10515600" cy="4826442"/>
          </a:xfrm>
        </p:spPr>
        <p:txBody>
          <a:bodyPr>
            <a:noAutofit/>
          </a:bodyPr>
          <a:lstStyle/>
          <a:p>
            <a:pPr algn="just">
              <a:buNone/>
            </a:pPr>
            <a:r>
              <a:rPr lang="ru-RU" sz="1600" b="1" dirty="0" smtClean="0"/>
              <a:t>Что необходимо делать при получении информации о надвигающемся урагане, буре или смерче:</a:t>
            </a:r>
            <a:endParaRPr lang="ru-RU" sz="1600" dirty="0" smtClean="0"/>
          </a:p>
          <a:p>
            <a:pPr algn="just"/>
            <a:r>
              <a:rPr lang="ru-RU" sz="1600" dirty="0" smtClean="0"/>
              <a:t>Следует включить телевизор или радио,  внимательно выслушать инструкции органа управления по делам ГОЧС, в которых будет сообщено предполагаемое время, сила урагана и рекомендации по правилам поведения.</a:t>
            </a:r>
          </a:p>
          <a:p>
            <a:pPr algn="just"/>
            <a:r>
              <a:rPr lang="ru-RU" sz="1600" dirty="0" smtClean="0"/>
              <a:t>При получении штормового предупреждения необходимо немедленно приступить к проведению предупредительных работ: </a:t>
            </a:r>
          </a:p>
          <a:p>
            <a:pPr algn="just">
              <a:buFontTx/>
              <a:buChar char="-"/>
            </a:pPr>
            <a:r>
              <a:rPr lang="ru-RU" sz="1600" dirty="0" smtClean="0"/>
              <a:t>укрепить недостаточно прочные конструкции, закрыть двери, слуховые отверстия и чердачные помещения, окна или закрыть щитами, а стекла заклеить полосками бумаги или ткани, или, если есть такая возможность, вынуть; </a:t>
            </a:r>
          </a:p>
          <a:p>
            <a:pPr algn="just">
              <a:buFontTx/>
              <a:buChar char="-"/>
            </a:pPr>
            <a:r>
              <a:rPr lang="ru-RU" sz="1600" dirty="0" smtClean="0"/>
              <a:t>с крыш, балконов, лоджий и подоконников необходимо убрать вещи, которые при падении могут нанести травмы людям. Предметы, находящиеся во дворах, необходимо закрепить или занести в помещение;</a:t>
            </a:r>
          </a:p>
          <a:p>
            <a:pPr algn="just">
              <a:buNone/>
            </a:pPr>
            <a:r>
              <a:rPr lang="ru-RU" sz="1600" i="1" dirty="0" smtClean="0"/>
              <a:t>-  </a:t>
            </a:r>
            <a:r>
              <a:rPr lang="ru-RU" sz="1600" dirty="0" smtClean="0"/>
              <a:t>целесообразно также позаботиться об аварийных светильниках - электрических фонарях, керосиновых лампах, свечах. Рекомендуется также создать запасы воды, пищи и медикаментов, особенно перевязочных материалов; </a:t>
            </a:r>
          </a:p>
          <a:p>
            <a:pPr algn="just">
              <a:buNone/>
            </a:pPr>
            <a:r>
              <a:rPr lang="ru-RU" sz="1600" i="1" dirty="0" smtClean="0"/>
              <a:t>-    </a:t>
            </a:r>
            <a:r>
              <a:rPr lang="ru-RU" sz="1600" dirty="0" smtClean="0"/>
              <a:t>проверить состояние </a:t>
            </a:r>
            <a:r>
              <a:rPr lang="ru-RU" sz="1600" dirty="0" err="1" smtClean="0"/>
              <a:t>электровыключателей</a:t>
            </a:r>
            <a:r>
              <a:rPr lang="ru-RU" sz="1600" dirty="0" smtClean="0"/>
              <a:t>, газовых и водопроводных кранов; </a:t>
            </a:r>
          </a:p>
          <a:p>
            <a:pPr algn="just">
              <a:buNone/>
            </a:pPr>
            <a:r>
              <a:rPr lang="ru-RU" sz="1600" i="1" dirty="0" smtClean="0"/>
              <a:t>-   </a:t>
            </a:r>
            <a:r>
              <a:rPr lang="ru-RU" sz="1600" dirty="0" smtClean="0"/>
              <a:t>занять заранее подготовленные места в зданиях и укрытиях (в случае смерчей - только в подвальных помещениях и в подземных сооружениях).</a:t>
            </a:r>
          </a:p>
          <a:p>
            <a:pPr algn="just"/>
            <a:r>
              <a:rPr lang="ru-RU" sz="1600" dirty="0" smtClean="0"/>
              <a:t>В помещении нужно выбрать наиболее безопасное место - в средней части здания (дома), в коридорах, на первом этаже. Для защиты от ранений осколками стекла рекомендуется использовать встроенные шкафы, прочную мебель и матрацы. Самым безопасным местом во время бури, урагана или смерча являются убежища, подвалы и погреба.</a:t>
            </a:r>
          </a:p>
          <a:p>
            <a:pPr algn="just">
              <a:buNone/>
            </a:pPr>
            <a:endParaRPr lang="ru-RU" sz="1600" dirty="0" smtClean="0"/>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3586038" y="1971922"/>
            <a:ext cx="6861976" cy="24410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1" dirty="0" smtClean="0">
                <a:solidFill>
                  <a:schemeClr val="bg1"/>
                </a:solidFill>
              </a:rPr>
              <a:t>Нормативные документы АСОУ по защите от чрезвычайных ситуаций</a:t>
            </a:r>
            <a:endParaRPr lang="ru-RU" sz="4400" b="1" dirty="0">
              <a:solidFill>
                <a:schemeClr val="bg1"/>
              </a:solidFill>
            </a:endParaRPr>
          </a:p>
          <a:p>
            <a:endParaRPr lang="ru-RU" sz="4400" b="1" dirty="0">
              <a:solidFill>
                <a:schemeClr val="bg1"/>
              </a:solidFill>
            </a:endParaRPr>
          </a:p>
        </p:txBody>
      </p:sp>
      <p:sp>
        <p:nvSpPr>
          <p:cNvPr id="6" name="Подзаголовок 2">
            <a:extLst>
              <a:ext uri="{FF2B5EF4-FFF2-40B4-BE49-F238E27FC236}">
                <a16:creationId xmlns="" xmlns:a16="http://schemas.microsoft.com/office/drawing/2014/main" id="{64F0FC83-D79D-4C30-A946-1455E3011FDE}"/>
              </a:ext>
            </a:extLst>
          </p:cNvPr>
          <p:cNvSpPr txBox="1">
            <a:spLocks/>
          </p:cNvSpPr>
          <p:nvPr/>
        </p:nvSpPr>
        <p:spPr>
          <a:xfrm>
            <a:off x="9596328" y="506603"/>
            <a:ext cx="1998877" cy="14397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9600" dirty="0">
                <a:ln w="12700">
                  <a:solidFill>
                    <a:srgbClr val="EA7D3B">
                      <a:alpha val="51000"/>
                    </a:srgbClr>
                  </a:solidFill>
                </a:ln>
                <a:noFill/>
              </a:rPr>
              <a:t>01</a:t>
            </a:r>
          </a:p>
        </p:txBody>
      </p:sp>
    </p:spTree>
    <p:extLst>
      <p:ext uri="{BB962C8B-B14F-4D97-AF65-F5344CB8AC3E}">
        <p14:creationId xmlns="" xmlns:p14="http://schemas.microsoft.com/office/powerpoint/2010/main" val="250891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latin typeface="+mn-lt"/>
              </a:rPr>
              <a:t>Действия работников АСОУ при угрозе, возникновении и после возникновения урагана, бури или смерча</a:t>
            </a:r>
            <a:endParaRPr lang="ru-RU" sz="2400" dirty="0">
              <a:latin typeface="+mn-lt"/>
            </a:endParaRPr>
          </a:p>
        </p:txBody>
      </p:sp>
      <p:sp>
        <p:nvSpPr>
          <p:cNvPr id="3" name="Содержимое 2"/>
          <p:cNvSpPr>
            <a:spLocks noGrp="1"/>
          </p:cNvSpPr>
          <p:nvPr>
            <p:ph idx="1"/>
          </p:nvPr>
        </p:nvSpPr>
        <p:spPr/>
        <p:txBody>
          <a:bodyPr>
            <a:normAutofit fontScale="85000" lnSpcReduction="20000"/>
          </a:bodyPr>
          <a:lstStyle/>
          <a:p>
            <a:pPr>
              <a:buNone/>
            </a:pPr>
            <a:r>
              <a:rPr lang="ru-RU" sz="1900" b="1" dirty="0" smtClean="0"/>
              <a:t>Что следует делать, если ураган или смерч застав Вас на открытой местности</a:t>
            </a:r>
            <a:endParaRPr lang="ru-RU" sz="1900" dirty="0" smtClean="0"/>
          </a:p>
          <a:p>
            <a:r>
              <a:rPr lang="ru-RU" sz="1900" dirty="0" smtClean="0"/>
              <a:t>Лучше всего найти любое естественное углубление в земле (канаву, яму, овраг или любую выемку), лечь на дно углубления и плотно прижаться к земле. </a:t>
            </a:r>
          </a:p>
          <a:p>
            <a:r>
              <a:rPr lang="ru-RU" sz="1900" dirty="0" smtClean="0"/>
              <a:t>Покинуть транспорт и укрыться в ближайшем подвале, убежище или углублении. Принять меры по защите от ливневых осадков и крупного града, т.к. ураганы ими часто сопровождаются. </a:t>
            </a:r>
          </a:p>
          <a:p>
            <a:pPr>
              <a:buNone/>
            </a:pPr>
            <a:r>
              <a:rPr lang="ru-RU" sz="1900" b="1" dirty="0" smtClean="0"/>
              <a:t>Не рекомендуется: </a:t>
            </a:r>
            <a:endParaRPr lang="ru-RU" sz="1900" dirty="0" smtClean="0"/>
          </a:p>
          <a:p>
            <a:r>
              <a:rPr lang="ru-RU" sz="1900" dirty="0" smtClean="0"/>
              <a:t>находиться на мостах, а также в непосредственной близости от объектов, использующих в своем производстве аварийно-химические и легковоспламеняющиеся вещества;  </a:t>
            </a:r>
          </a:p>
          <a:p>
            <a:r>
              <a:rPr lang="ru-RU" sz="1900" dirty="0" smtClean="0"/>
              <a:t>укрываться под отдельно стоящими деревьями, столбами, близко подходить к опорам линий электропередач; </a:t>
            </a:r>
          </a:p>
          <a:p>
            <a:r>
              <a:rPr lang="ru-RU" sz="1900" dirty="0" smtClean="0"/>
              <a:t>находиться вблизи зданий, с которых порывами ветра сдувает черепицу, шифер и другие предметы; </a:t>
            </a:r>
          </a:p>
          <a:p>
            <a:r>
              <a:rPr lang="ru-RU" sz="1900" dirty="0" smtClean="0"/>
              <a:t>если ветер утих, не рекомендуется выходить на улицу сразу (через несколько минут порывы ветра могут возобновиться). </a:t>
            </a:r>
          </a:p>
          <a:p>
            <a:pPr>
              <a:buNone/>
            </a:pPr>
            <a:r>
              <a:rPr lang="ru-RU" sz="2000" b="1" dirty="0" smtClean="0"/>
              <a:t>Что следует делать после получения сообщения о стабилизации обстановки:</a:t>
            </a:r>
            <a:endParaRPr lang="ru-RU" sz="2000" dirty="0" smtClean="0"/>
          </a:p>
          <a:p>
            <a:r>
              <a:rPr lang="ru-RU" sz="2000" dirty="0" smtClean="0"/>
              <a:t>Выходить из здания (дома) следует осторожно, необходимо осмотреться - нет ли нависающих предметов и частей конструкций, оборванных электропроводов т.к. не исключена вероятность того, что они находятся под напряжением. </a:t>
            </a:r>
          </a:p>
          <a:p>
            <a:endParaRPr lang="ru-RU" sz="1900" dirty="0" smtClean="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790" y="119270"/>
            <a:ext cx="10511624" cy="1478942"/>
          </a:xfrm>
        </p:spPr>
        <p:txBody>
          <a:bodyPr>
            <a:normAutofit/>
          </a:bodyPr>
          <a:lstStyle/>
          <a:p>
            <a:pPr algn="ctr"/>
            <a:r>
              <a:rPr lang="ru-RU" sz="2400" b="1" dirty="0" smtClean="0">
                <a:latin typeface="+mn-lt"/>
              </a:rPr>
              <a:t>Действия по повышению защитных свойств помещений от проникновения радиоактивных и </a:t>
            </a:r>
            <a:r>
              <a:rPr lang="ru-RU" sz="2400" b="1" dirty="0" err="1" smtClean="0">
                <a:latin typeface="+mn-lt"/>
              </a:rPr>
              <a:t>аварийно-химически</a:t>
            </a:r>
            <a:r>
              <a:rPr lang="ru-RU" sz="2400" b="1" dirty="0" smtClean="0">
                <a:latin typeface="+mn-lt"/>
              </a:rPr>
              <a:t> </a:t>
            </a:r>
            <a:r>
              <a:rPr lang="ru-RU" sz="2400" b="1" smtClean="0">
                <a:latin typeface="+mn-lt"/>
              </a:rPr>
              <a:t>опасных веществ (АХОВ)</a:t>
            </a:r>
            <a:br>
              <a:rPr lang="ru-RU" sz="2400" b="1" smtClean="0">
                <a:latin typeface="+mn-lt"/>
              </a:rPr>
            </a:br>
            <a:r>
              <a:rPr lang="ru-RU" sz="2400" b="1" smtClean="0">
                <a:latin typeface="+mn-lt"/>
              </a:rPr>
              <a:t> </a:t>
            </a:r>
            <a:r>
              <a:rPr lang="ru-RU" sz="2400" b="1" dirty="0" smtClean="0">
                <a:latin typeface="+mn-lt"/>
              </a:rPr>
              <a:t>при ЧС техногенного характера</a:t>
            </a:r>
            <a:endParaRPr lang="ru-RU" sz="2400" dirty="0">
              <a:latin typeface="+mn-lt"/>
            </a:endParaRPr>
          </a:p>
        </p:txBody>
      </p:sp>
      <p:sp>
        <p:nvSpPr>
          <p:cNvPr id="3" name="Содержимое 2"/>
          <p:cNvSpPr>
            <a:spLocks noGrp="1"/>
          </p:cNvSpPr>
          <p:nvPr>
            <p:ph idx="1"/>
          </p:nvPr>
        </p:nvSpPr>
        <p:spPr>
          <a:xfrm>
            <a:off x="830249" y="1876508"/>
            <a:ext cx="10515600" cy="4468634"/>
          </a:xfrm>
        </p:spPr>
        <p:txBody>
          <a:bodyPr>
            <a:normAutofit/>
          </a:bodyPr>
          <a:lstStyle/>
          <a:p>
            <a:pPr algn="just" fontAlgn="base" hangingPunct="0">
              <a:buNone/>
            </a:pPr>
            <a:r>
              <a:rPr lang="ru-RU" sz="1600" dirty="0" smtClean="0"/>
              <a:t>Необходимо знать, что один из способов защиты при аварии на </a:t>
            </a:r>
            <a:r>
              <a:rPr lang="ru-RU" sz="1600" dirty="0" err="1" smtClean="0"/>
              <a:t>радиационно</a:t>
            </a:r>
            <a:r>
              <a:rPr lang="ru-RU" sz="1600" dirty="0" smtClean="0"/>
              <a:t> – и химически опасном объекте является герметизация помещений (зданий и сооружений).</a:t>
            </a:r>
          </a:p>
          <a:p>
            <a:pPr algn="just" fontAlgn="base" hangingPunct="0">
              <a:buNone/>
            </a:pPr>
            <a:r>
              <a:rPr lang="ru-RU" sz="1600" dirty="0" smtClean="0"/>
              <a:t>Герметизацию помещений надо проводить в такой последовательности:</a:t>
            </a:r>
          </a:p>
          <a:p>
            <a:pPr algn="just" fontAlgn="base" hangingPunct="0"/>
            <a:r>
              <a:rPr lang="ru-RU" sz="1600" dirty="0" smtClean="0"/>
              <a:t>закрыть входные двери, окна (в первую очередь с наветренной стороны);</a:t>
            </a:r>
          </a:p>
          <a:p>
            <a:pPr algn="just" fontAlgn="base" hangingPunct="0"/>
            <a:r>
              <a:rPr lang="ru-RU" sz="1600" dirty="0" smtClean="0"/>
              <a:t>заклеить вентиляционные отверстия плотным материалом или бумагой;</a:t>
            </a:r>
          </a:p>
          <a:p>
            <a:pPr algn="just" fontAlgn="base" hangingPunct="0"/>
            <a:r>
              <a:rPr lang="ru-RU" sz="1600" dirty="0" smtClean="0"/>
              <a:t>уплотнить двери мокрым материалом (влажной тканью, тряпками, ветошью, простыней, одеялом);</a:t>
            </a:r>
          </a:p>
          <a:p>
            <a:pPr algn="just" fontAlgn="base" hangingPunct="0"/>
            <a:r>
              <a:rPr lang="ru-RU" sz="1600" dirty="0" smtClean="0"/>
              <a:t>не плотности оконных проемов заклеить изнутри липкой лентой (пластырем), бумагой или уплотнить подручными материалами (ватой, поролоном, мягким шнуром).</a:t>
            </a:r>
          </a:p>
          <a:p>
            <a:pPr algn="just" fontAlgn="base" hangingPunct="0">
              <a:buNone/>
            </a:pPr>
            <a:r>
              <a:rPr lang="ru-RU" sz="1600" dirty="0" smtClean="0"/>
              <a:t>Необходимо учитывать, что концентрация АХОВ в помещениях многоэтажных зданий будет существенно отличаться по этажам, особенно зимой. </a:t>
            </a:r>
          </a:p>
          <a:p>
            <a:pPr algn="just" fontAlgn="base" hangingPunct="0">
              <a:buNone/>
            </a:pPr>
            <a:r>
              <a:rPr lang="ru-RU" sz="1600" dirty="0" smtClean="0"/>
              <a:t>Наибольшее количество зараженного воздуха будет поступать на первые этажи зданий. Более надежная защита от него будет обеспечена на верхних этажа зданий. </a:t>
            </a:r>
          </a:p>
          <a:p>
            <a:pPr algn="just" fontAlgn="base" hangingPunct="0">
              <a:buNone/>
            </a:pPr>
            <a:r>
              <a:rPr lang="ru-RU" sz="1600" dirty="0" smtClean="0"/>
              <a:t>В летних условиях концентрация тех АХОВ, которые легче воздуха (аммиак, сероводород, формальдегид, метил хлористый), будет наибольшей на верхних этажах. Тяжелые АХОВ (хлор, фосген, сернистый ангидрит), как правило, задерживаются на нижних этажах зданий.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3753016" y="2115048"/>
            <a:ext cx="6591631" cy="2162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1" dirty="0" smtClean="0">
                <a:solidFill>
                  <a:schemeClr val="bg1"/>
                </a:solidFill>
              </a:rPr>
              <a:t>Оповещение и эвакуация при чрезвычайных ситуациях</a:t>
            </a:r>
            <a:endParaRPr lang="ru-RU" sz="4400" b="1" dirty="0">
              <a:solidFill>
                <a:schemeClr val="bg1"/>
              </a:solidFill>
            </a:endParaRPr>
          </a:p>
          <a:p>
            <a:endParaRPr lang="ru-RU" sz="4400" b="1" dirty="0">
              <a:solidFill>
                <a:schemeClr val="bg1"/>
              </a:solidFill>
            </a:endParaRPr>
          </a:p>
        </p:txBody>
      </p:sp>
      <p:sp>
        <p:nvSpPr>
          <p:cNvPr id="6" name="Подзаголовок 2">
            <a:extLst>
              <a:ext uri="{FF2B5EF4-FFF2-40B4-BE49-F238E27FC236}">
                <a16:creationId xmlns="" xmlns:a16="http://schemas.microsoft.com/office/drawing/2014/main" id="{64F0FC83-D79D-4C30-A946-1455E3011FDE}"/>
              </a:ext>
            </a:extLst>
          </p:cNvPr>
          <p:cNvSpPr txBox="1">
            <a:spLocks/>
          </p:cNvSpPr>
          <p:nvPr/>
        </p:nvSpPr>
        <p:spPr>
          <a:xfrm>
            <a:off x="9596328" y="506603"/>
            <a:ext cx="1998877" cy="14397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9600" dirty="0" smtClean="0">
                <a:ln w="12700">
                  <a:solidFill>
                    <a:srgbClr val="EA7D3B">
                      <a:alpha val="51000"/>
                    </a:srgbClr>
                  </a:solidFill>
                </a:ln>
                <a:noFill/>
              </a:rPr>
              <a:t>05</a:t>
            </a:r>
            <a:endParaRPr lang="ru-RU" sz="9600" dirty="0">
              <a:ln w="12700">
                <a:solidFill>
                  <a:srgbClr val="EA7D3B">
                    <a:alpha val="51000"/>
                  </a:srgbClr>
                </a:solidFill>
              </a:ln>
              <a:noFill/>
            </a:endParaRPr>
          </a:p>
        </p:txBody>
      </p:sp>
    </p:spTree>
    <p:extLst>
      <p:ext uri="{BB962C8B-B14F-4D97-AF65-F5344CB8AC3E}">
        <p14:creationId xmlns="" xmlns:p14="http://schemas.microsoft.com/office/powerpoint/2010/main" val="250891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7743" y="1057523"/>
            <a:ext cx="6130456" cy="633165"/>
          </a:xfrm>
        </p:spPr>
        <p:txBody>
          <a:bodyPr>
            <a:normAutofit fontScale="90000"/>
          </a:bodyPr>
          <a:lstStyle/>
          <a:p>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1781093" y="413468"/>
            <a:ext cx="8674872" cy="595552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787179" y="540689"/>
            <a:ext cx="10933044" cy="6758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smtClean="0"/>
              <a:t>Порядок действий при поступлении сигнала об эвакуации при ЧС</a:t>
            </a:r>
            <a:endParaRPr lang="ru-RU" b="1" dirty="0"/>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79386" y="1110902"/>
            <a:ext cx="7908023" cy="4873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b="1" dirty="0"/>
          </a:p>
        </p:txBody>
      </p:sp>
      <p:sp>
        <p:nvSpPr>
          <p:cNvPr id="11" name="Подзаголовок 2">
            <a:extLst>
              <a:ext uri="{FF2B5EF4-FFF2-40B4-BE49-F238E27FC236}">
                <a16:creationId xmlns="" xmlns:a16="http://schemas.microsoft.com/office/drawing/2014/main" id="{4779D7F8-5BBE-40F6-AC3C-F88D367705C3}"/>
              </a:ext>
            </a:extLst>
          </p:cNvPr>
          <p:cNvSpPr txBox="1">
            <a:spLocks/>
          </p:cNvSpPr>
          <p:nvPr/>
        </p:nvSpPr>
        <p:spPr>
          <a:xfrm>
            <a:off x="679385" y="1693724"/>
            <a:ext cx="10834104" cy="42538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ru-RU" sz="1600" dirty="0" smtClean="0"/>
          </a:p>
        </p:txBody>
      </p:sp>
      <p:pic>
        <p:nvPicPr>
          <p:cNvPr id="1027" name="Picture 3"/>
          <p:cNvPicPr>
            <a:picLocks noChangeAspect="1" noChangeArrowheads="1"/>
          </p:cNvPicPr>
          <p:nvPr/>
        </p:nvPicPr>
        <p:blipFill>
          <a:blip r:embed="rId3" cstate="print"/>
          <a:srcRect/>
          <a:stretch>
            <a:fillRect/>
          </a:stretch>
        </p:blipFill>
        <p:spPr bwMode="auto">
          <a:xfrm>
            <a:off x="4423949" y="1486894"/>
            <a:ext cx="7376097" cy="4794636"/>
          </a:xfrm>
          <a:prstGeom prst="rect">
            <a:avLst/>
          </a:prstGeom>
          <a:noFill/>
          <a:ln w="9525">
            <a:noFill/>
            <a:miter lim="800000"/>
            <a:headEnd/>
            <a:tailEnd/>
          </a:ln>
        </p:spPr>
      </p:pic>
      <p:sp>
        <p:nvSpPr>
          <p:cNvPr id="8" name="Подзаголовок 2">
            <a:extLst>
              <a:ext uri="{FF2B5EF4-FFF2-40B4-BE49-F238E27FC236}">
                <a16:creationId xmlns="" xmlns:a16="http://schemas.microsoft.com/office/drawing/2014/main" id="{4779D7F8-5BBE-40F6-AC3C-F88D367705C3}"/>
              </a:ext>
            </a:extLst>
          </p:cNvPr>
          <p:cNvSpPr txBox="1">
            <a:spLocks/>
          </p:cNvSpPr>
          <p:nvPr/>
        </p:nvSpPr>
        <p:spPr>
          <a:xfrm>
            <a:off x="679385" y="1582310"/>
            <a:ext cx="3503001" cy="46197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600" dirty="0" smtClean="0"/>
              <a:t>При получении сигнала об эвакуации сотрудники АСОУ должны:</a:t>
            </a:r>
          </a:p>
          <a:p>
            <a:pPr algn="just"/>
            <a:r>
              <a:rPr lang="ru-RU" sz="1600" dirty="0" smtClean="0"/>
              <a:t>Прекратить работу (занятие).</a:t>
            </a:r>
          </a:p>
          <a:p>
            <a:pPr algn="just"/>
            <a:r>
              <a:rPr lang="ru-RU" sz="1600" dirty="0" smtClean="0"/>
              <a:t>Обесточить электрические приборы и оборудование, выключить свет. </a:t>
            </a:r>
          </a:p>
          <a:p>
            <a:pPr algn="just"/>
            <a:r>
              <a:rPr lang="ru-RU" sz="1600" dirty="0" smtClean="0"/>
              <a:t>Закрыть окна (во избежание распространения огня и дыма).</a:t>
            </a:r>
          </a:p>
          <a:p>
            <a:pPr algn="just"/>
            <a:r>
              <a:rPr lang="ru-RU" sz="1600" dirty="0" smtClean="0"/>
              <a:t>Взять личные вещи (документы, телефон).</a:t>
            </a:r>
          </a:p>
          <a:p>
            <a:pPr algn="just"/>
            <a:r>
              <a:rPr lang="ru-RU" sz="1600" dirty="0" smtClean="0"/>
              <a:t>Плотно закрыть за собой дверь, вставить ключ с наружи.</a:t>
            </a:r>
          </a:p>
          <a:p>
            <a:pPr algn="just">
              <a:lnSpc>
                <a:spcPct val="100000"/>
              </a:lnSpc>
            </a:pPr>
            <a:r>
              <a:rPr lang="ru-RU" sz="1600" dirty="0" smtClean="0"/>
              <a:t>Соблюдая выдержку и спокойствие, не допуская паники, выйти из здания (вывести слушателей) на улицу через </a:t>
            </a:r>
          </a:p>
          <a:p>
            <a:pPr algn="just">
              <a:lnSpc>
                <a:spcPct val="100000"/>
              </a:lnSpc>
              <a:spcBef>
                <a:spcPts val="0"/>
              </a:spcBef>
            </a:pPr>
            <a:r>
              <a:rPr lang="ru-RU" sz="1600" dirty="0" smtClean="0"/>
              <a:t>основной или запасной выход, согласно плана эвакуации.</a:t>
            </a:r>
          </a:p>
          <a:p>
            <a:pPr algn="just"/>
            <a:endParaRPr lang="ru-RU" sz="1600" dirty="0" smtClean="0"/>
          </a:p>
          <a:p>
            <a:pPr algn="just"/>
            <a:endParaRPr lang="ru-RU" sz="1600" dirty="0" smtClean="0"/>
          </a:p>
          <a:p>
            <a:pPr algn="just"/>
            <a:endParaRPr lang="en-US" sz="1600" dirty="0"/>
          </a:p>
        </p:txBody>
      </p:sp>
    </p:spTree>
    <p:extLst>
      <p:ext uri="{BB962C8B-B14F-4D97-AF65-F5344CB8AC3E}">
        <p14:creationId xmlns="" xmlns:p14="http://schemas.microsoft.com/office/powerpoint/2010/main" val="4085467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4985468" y="1129086"/>
            <a:ext cx="6846074" cy="41823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2800" dirty="0" smtClean="0">
                <a:solidFill>
                  <a:schemeClr val="bg1"/>
                </a:solidFill>
              </a:rPr>
              <a:t>За дополнительными консультациями по вопросам соблюдения мер безопасности и необходимым действиям при угрозе или возникновении чрезвычайной ситуации руководители структурных подразделений и работники АСОУ могут обратиться </a:t>
            </a:r>
          </a:p>
          <a:p>
            <a:pPr>
              <a:lnSpc>
                <a:spcPct val="100000"/>
              </a:lnSpc>
              <a:spcBef>
                <a:spcPts val="0"/>
              </a:spcBef>
            </a:pPr>
            <a:r>
              <a:rPr lang="ru-RU" sz="2800" dirty="0" smtClean="0">
                <a:solidFill>
                  <a:schemeClr val="bg1"/>
                </a:solidFill>
              </a:rPr>
              <a:t>по тел. 127 или по электронной почте</a:t>
            </a:r>
          </a:p>
          <a:p>
            <a:pPr>
              <a:lnSpc>
                <a:spcPct val="100000"/>
              </a:lnSpc>
              <a:spcBef>
                <a:spcPts val="0"/>
              </a:spcBef>
            </a:pPr>
            <a:r>
              <a:rPr lang="en-US" sz="2800" dirty="0" smtClean="0">
                <a:solidFill>
                  <a:schemeClr val="bg1"/>
                </a:solidFill>
                <a:hlinkClick r:id="rId3" tooltip="eliseev_lyu@asou-mo.ru"/>
              </a:rPr>
              <a:t>eliseev_lyu@asou-mo.ru</a:t>
            </a:r>
            <a:r>
              <a:rPr lang="ru-RU" sz="2800" dirty="0" smtClean="0">
                <a:solidFill>
                  <a:schemeClr val="bg1"/>
                </a:solidFill>
              </a:rPr>
              <a:t> </a:t>
            </a:r>
          </a:p>
          <a:p>
            <a:endParaRPr lang="ru-RU" sz="2800" b="1" dirty="0">
              <a:solidFill>
                <a:schemeClr val="bg1"/>
              </a:solidFill>
            </a:endParaRPr>
          </a:p>
        </p:txBody>
      </p:sp>
    </p:spTree>
    <p:extLst>
      <p:ext uri="{BB962C8B-B14F-4D97-AF65-F5344CB8AC3E}">
        <p14:creationId xmlns="" xmlns:p14="http://schemas.microsoft.com/office/powerpoint/2010/main" val="24831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679385" y="508883"/>
            <a:ext cx="11152155" cy="6122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smtClean="0"/>
              <a:t>Нормативные документы АСОУ по защите от чрезвычайных ситуаций</a:t>
            </a:r>
            <a:endParaRPr lang="ru-RU" b="1" dirty="0"/>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87336" y="1248354"/>
            <a:ext cx="10237756" cy="357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b="1" dirty="0"/>
          </a:p>
        </p:txBody>
      </p:sp>
      <p:sp>
        <p:nvSpPr>
          <p:cNvPr id="12" name="Подзаголовок 2">
            <a:extLst>
              <a:ext uri="{FF2B5EF4-FFF2-40B4-BE49-F238E27FC236}">
                <a16:creationId xmlns="" xmlns:a16="http://schemas.microsoft.com/office/drawing/2014/main" id="{4779D7F8-5BBE-40F6-AC3C-F88D367705C3}"/>
              </a:ext>
            </a:extLst>
          </p:cNvPr>
          <p:cNvSpPr txBox="1">
            <a:spLocks/>
          </p:cNvSpPr>
          <p:nvPr/>
        </p:nvSpPr>
        <p:spPr>
          <a:xfrm>
            <a:off x="842838" y="1431236"/>
            <a:ext cx="3633746" cy="48622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4000"/>
              </a:lnSpc>
            </a:pPr>
            <a:r>
              <a:rPr lang="ru-RU" sz="1600" dirty="0" smtClean="0"/>
              <a:t>      В соответствии с требованиями федерального и Московского областного законодательства в области защиты от чрезвычайных ситуаций в АСОУ создано объектовое звено Московской областной системы предупреждения и ликвидации чрезвычайных ситуаций (ОЗ МОСЧС).</a:t>
            </a:r>
          </a:p>
          <a:p>
            <a:pPr algn="just">
              <a:lnSpc>
                <a:spcPct val="114000"/>
              </a:lnSpc>
            </a:pPr>
            <a:r>
              <a:rPr lang="ru-RU" sz="1600" dirty="0" smtClean="0"/>
              <a:t>      В состав ОЗ МОСЧС входят комиссия по предупреждению и ликвидации ЧС и обеспечению пожарной безопасности, уполномоченный на решение задач в области ГО и защиты от ЧС, дежурно-диспетчерская служба. Также создаются резервы финансовых и материальных ресурсов, система связи и оповещения.</a:t>
            </a:r>
          </a:p>
          <a:p>
            <a:pPr algn="just">
              <a:lnSpc>
                <a:spcPct val="114000"/>
              </a:lnSpc>
            </a:pPr>
            <a:r>
              <a:rPr lang="ru-RU" sz="1600" dirty="0" smtClean="0"/>
              <a:t>      </a:t>
            </a:r>
          </a:p>
          <a:p>
            <a:pPr algn="just">
              <a:lnSpc>
                <a:spcPct val="114000"/>
              </a:lnSpc>
            </a:pPr>
            <a:r>
              <a:rPr lang="ru-RU" sz="1600" dirty="0" smtClean="0"/>
              <a:t>     </a:t>
            </a:r>
            <a:endParaRPr lang="en-US" sz="1600" dirty="0"/>
          </a:p>
        </p:txBody>
      </p:sp>
      <p:pic>
        <p:nvPicPr>
          <p:cNvPr id="1030" name="Picture 6"/>
          <p:cNvPicPr>
            <a:picLocks noChangeAspect="1" noChangeArrowheads="1"/>
          </p:cNvPicPr>
          <p:nvPr/>
        </p:nvPicPr>
        <p:blipFill>
          <a:blip r:embed="rId3" cstate="print"/>
          <a:srcRect/>
          <a:stretch>
            <a:fillRect/>
          </a:stretch>
        </p:blipFill>
        <p:spPr bwMode="auto">
          <a:xfrm>
            <a:off x="8317063" y="1280160"/>
            <a:ext cx="3641699" cy="5208104"/>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4651513" y="1399430"/>
            <a:ext cx="3760967" cy="4993420"/>
          </a:xfrm>
          <a:prstGeom prst="rect">
            <a:avLst/>
          </a:prstGeom>
          <a:noFill/>
          <a:ln w="9525">
            <a:noFill/>
            <a:miter lim="800000"/>
            <a:headEnd/>
            <a:tailEnd/>
          </a:ln>
          <a:effectLst/>
        </p:spPr>
      </p:pic>
    </p:spTree>
    <p:extLst>
      <p:ext uri="{BB962C8B-B14F-4D97-AF65-F5344CB8AC3E}">
        <p14:creationId xmlns="" xmlns:p14="http://schemas.microsoft.com/office/powerpoint/2010/main" val="408546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8227787" y="1458609"/>
            <a:ext cx="3548650" cy="50400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675134" y="1478941"/>
            <a:ext cx="3530622" cy="5040000"/>
          </a:xfrm>
          <a:prstGeom prst="rect">
            <a:avLst/>
          </a:prstGeom>
          <a:noFill/>
          <a:ln w="9525">
            <a:noFill/>
            <a:miter lim="800000"/>
            <a:headEnd/>
            <a:tailEnd/>
          </a:ln>
        </p:spPr>
      </p:pic>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679385" y="515293"/>
            <a:ext cx="11247571" cy="581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smtClean="0"/>
              <a:t>Нормативные документы АСОУ по защите от чрезвычайных ситуаций</a:t>
            </a:r>
            <a:endParaRPr lang="ru-RU" b="1" dirty="0"/>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87336" y="1158610"/>
            <a:ext cx="10237756" cy="447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b="1" dirty="0"/>
          </a:p>
        </p:txBody>
      </p:sp>
      <p:sp>
        <p:nvSpPr>
          <p:cNvPr id="11" name="Подзаголовок 2">
            <a:extLst>
              <a:ext uri="{FF2B5EF4-FFF2-40B4-BE49-F238E27FC236}">
                <a16:creationId xmlns="" xmlns:a16="http://schemas.microsoft.com/office/drawing/2014/main" id="{4779D7F8-5BBE-40F6-AC3C-F88D367705C3}"/>
              </a:ext>
            </a:extLst>
          </p:cNvPr>
          <p:cNvSpPr txBox="1">
            <a:spLocks/>
          </p:cNvSpPr>
          <p:nvPr/>
        </p:nvSpPr>
        <p:spPr>
          <a:xfrm>
            <a:off x="679385" y="1773236"/>
            <a:ext cx="10802298" cy="45082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4000"/>
              </a:lnSpc>
            </a:pPr>
            <a:r>
              <a:rPr lang="ru-RU" sz="1600" dirty="0" smtClean="0"/>
              <a:t>				</a:t>
            </a:r>
          </a:p>
        </p:txBody>
      </p:sp>
      <p:sp>
        <p:nvSpPr>
          <p:cNvPr id="6" name="Подзаголовок 2">
            <a:extLst>
              <a:ext uri="{FF2B5EF4-FFF2-40B4-BE49-F238E27FC236}">
                <a16:creationId xmlns="" xmlns:a16="http://schemas.microsoft.com/office/drawing/2014/main" id="{4779D7F8-5BBE-40F6-AC3C-F88D367705C3}"/>
              </a:ext>
            </a:extLst>
          </p:cNvPr>
          <p:cNvSpPr txBox="1">
            <a:spLocks/>
          </p:cNvSpPr>
          <p:nvPr/>
        </p:nvSpPr>
        <p:spPr>
          <a:xfrm>
            <a:off x="795129" y="1661823"/>
            <a:ext cx="3275939" cy="4548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13000"/>
              </a:lnSpc>
              <a:spcBef>
                <a:spcPts val="0"/>
              </a:spcBef>
            </a:pPr>
            <a:r>
              <a:rPr lang="ru-RU" sz="1600" dirty="0" smtClean="0"/>
              <a:t>     Согласно приказу ректора от 19.12.2019   № 625-07 «О создании комиссии по предупреждению и ликвидации чрезвычайных ситуаций и обеспечению пожарной безопасности в АСОУ» одной из важнейших задач в повседневной работе руководящего состава АСОУ установлено обеспечение безопасности жизнедеятельности, создание условий, максимально исключающих опасность жизни и здоровью людей из-за возможных аварий, катастроф и стихийных бедствий.</a:t>
            </a:r>
          </a:p>
        </p:txBody>
      </p:sp>
      <p:pic>
        <p:nvPicPr>
          <p:cNvPr id="9" name="Picture 5"/>
          <p:cNvPicPr>
            <a:picLocks noChangeAspect="1" noChangeArrowheads="1"/>
          </p:cNvPicPr>
          <p:nvPr/>
        </p:nvPicPr>
        <p:blipFill>
          <a:blip r:embed="rId5" cstate="print"/>
          <a:srcRect/>
          <a:stretch>
            <a:fillRect/>
          </a:stretch>
        </p:blipFill>
        <p:spPr bwMode="auto">
          <a:xfrm>
            <a:off x="4354664" y="1264257"/>
            <a:ext cx="7643854" cy="5216055"/>
          </a:xfrm>
          <a:prstGeom prst="rect">
            <a:avLst/>
          </a:prstGeom>
          <a:noFill/>
          <a:ln w="9525">
            <a:noFill/>
            <a:miter lim="800000"/>
            <a:headEnd/>
            <a:tailEnd/>
          </a:ln>
          <a:effectLst/>
        </p:spPr>
      </p:pic>
    </p:spTree>
    <p:extLst>
      <p:ext uri="{BB962C8B-B14F-4D97-AF65-F5344CB8AC3E}">
        <p14:creationId xmlns="" xmlns:p14="http://schemas.microsoft.com/office/powerpoint/2010/main" val="40854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3697357" y="2019630"/>
            <a:ext cx="6345139" cy="151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1" dirty="0" smtClean="0">
                <a:solidFill>
                  <a:schemeClr val="bg1"/>
                </a:solidFill>
              </a:rPr>
              <a:t>Классификация и виды чрезвычайных ситуаций</a:t>
            </a:r>
            <a:endParaRPr lang="ru-RU" sz="4400" b="1" dirty="0">
              <a:solidFill>
                <a:schemeClr val="bg1"/>
              </a:solidFill>
            </a:endParaRPr>
          </a:p>
          <a:p>
            <a:endParaRPr lang="ru-RU" sz="4400" b="1" dirty="0">
              <a:solidFill>
                <a:schemeClr val="bg1"/>
              </a:solidFill>
            </a:endParaRPr>
          </a:p>
        </p:txBody>
      </p:sp>
      <p:sp>
        <p:nvSpPr>
          <p:cNvPr id="6" name="Подзаголовок 2">
            <a:extLst>
              <a:ext uri="{FF2B5EF4-FFF2-40B4-BE49-F238E27FC236}">
                <a16:creationId xmlns="" xmlns:a16="http://schemas.microsoft.com/office/drawing/2014/main" id="{64F0FC83-D79D-4C30-A946-1455E3011FDE}"/>
              </a:ext>
            </a:extLst>
          </p:cNvPr>
          <p:cNvSpPr txBox="1">
            <a:spLocks/>
          </p:cNvSpPr>
          <p:nvPr/>
        </p:nvSpPr>
        <p:spPr>
          <a:xfrm>
            <a:off x="9596328" y="506603"/>
            <a:ext cx="1998877" cy="14397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9600" dirty="0" smtClean="0">
                <a:ln w="12700">
                  <a:solidFill>
                    <a:srgbClr val="EA7D3B">
                      <a:alpha val="51000"/>
                    </a:srgbClr>
                  </a:solidFill>
                </a:ln>
                <a:noFill/>
              </a:rPr>
              <a:t>02</a:t>
            </a:r>
            <a:endParaRPr lang="ru-RU" sz="9600" dirty="0">
              <a:ln w="12700">
                <a:solidFill>
                  <a:srgbClr val="EA7D3B">
                    <a:alpha val="51000"/>
                  </a:srgbClr>
                </a:solidFill>
              </a:ln>
              <a:noFill/>
            </a:endParaRPr>
          </a:p>
        </p:txBody>
      </p:sp>
    </p:spTree>
    <p:extLst>
      <p:ext uri="{BB962C8B-B14F-4D97-AF65-F5344CB8AC3E}">
        <p14:creationId xmlns="" xmlns:p14="http://schemas.microsoft.com/office/powerpoint/2010/main" val="250891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679385" y="515293"/>
            <a:ext cx="11040837" cy="599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3600" b="1" dirty="0" smtClean="0"/>
              <a:t>Виды чрезвычайных ситуаций</a:t>
            </a:r>
            <a:endParaRPr lang="ru-RU" sz="3600" b="1" dirty="0"/>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87336" y="1158610"/>
            <a:ext cx="9840191" cy="447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b="1" dirty="0"/>
          </a:p>
        </p:txBody>
      </p:sp>
      <p:sp>
        <p:nvSpPr>
          <p:cNvPr id="11" name="Подзаголовок 2">
            <a:extLst>
              <a:ext uri="{FF2B5EF4-FFF2-40B4-BE49-F238E27FC236}">
                <a16:creationId xmlns="" xmlns:a16="http://schemas.microsoft.com/office/drawing/2014/main" id="{4779D7F8-5BBE-40F6-AC3C-F88D367705C3}"/>
              </a:ext>
            </a:extLst>
          </p:cNvPr>
          <p:cNvSpPr txBox="1">
            <a:spLocks/>
          </p:cNvSpPr>
          <p:nvPr/>
        </p:nvSpPr>
        <p:spPr>
          <a:xfrm>
            <a:off x="679385" y="1773237"/>
            <a:ext cx="10802298" cy="43174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4000"/>
              </a:lnSpc>
            </a:pPr>
            <a:r>
              <a:rPr lang="ru-RU" sz="1600" dirty="0" smtClean="0"/>
              <a:t>				</a:t>
            </a:r>
          </a:p>
        </p:txBody>
      </p:sp>
      <p:sp>
        <p:nvSpPr>
          <p:cNvPr id="21506" name="AutoShape 2" descr="https://s1.slide-share.ru/s_slide/fd13d7f832f2a29fbc233e172105967e/d65fe87b-1050-44b2-b669-933c5c12b3e5.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https://s1.slide-share.ru/s_slide/fd13d7f832f2a29fbc233e172105967e/d65fe87b-1050-44b2-b669-933c5c12b3e5.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s1.slide-share.ru/s_slide/fd13d7f832f2a29fbc233e172105967e/d65fe87b-1050-44b2-b669-933c5c12b3e5.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4470394" y="3244334"/>
            <a:ext cx="3251211" cy="369332"/>
          </a:xfrm>
          <a:prstGeom prst="rect">
            <a:avLst/>
          </a:prstGeom>
        </p:spPr>
        <p:txBody>
          <a:bodyPr wrap="none">
            <a:spAutoFit/>
          </a:bodyPr>
          <a:lstStyle/>
          <a:p>
            <a:r>
              <a:rPr lang="ru-RU" b="1" dirty="0" smtClean="0">
                <a:solidFill>
                  <a:schemeClr val="bg1"/>
                </a:solidFill>
              </a:rPr>
              <a:t>Виды чрезвычайных ситуаций</a:t>
            </a:r>
            <a:endParaRPr lang="ru-RU" b="1" dirty="0">
              <a:solidFill>
                <a:schemeClr val="bg1"/>
              </a:solidFill>
            </a:endParaRPr>
          </a:p>
        </p:txBody>
      </p:sp>
      <p:pic>
        <p:nvPicPr>
          <p:cNvPr id="13" name="Рисунок 12" descr="Классиф ЧС.jpeg"/>
          <p:cNvPicPr>
            <a:picLocks noChangeAspect="1"/>
          </p:cNvPicPr>
          <p:nvPr/>
        </p:nvPicPr>
        <p:blipFill>
          <a:blip r:embed="rId3"/>
          <a:stretch>
            <a:fillRect/>
          </a:stretch>
        </p:blipFill>
        <p:spPr>
          <a:xfrm>
            <a:off x="1319917" y="333955"/>
            <a:ext cx="9819860" cy="6098650"/>
          </a:xfrm>
          <a:prstGeom prst="rect">
            <a:avLst/>
          </a:prstGeom>
        </p:spPr>
      </p:pic>
    </p:spTree>
    <p:extLst>
      <p:ext uri="{BB962C8B-B14F-4D97-AF65-F5344CB8AC3E}">
        <p14:creationId xmlns="" xmlns:p14="http://schemas.microsoft.com/office/powerpoint/2010/main" val="408546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679386" y="515293"/>
            <a:ext cx="7876218" cy="599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sz="3600" b="1" dirty="0">
              <a:solidFill>
                <a:srgbClr val="1D3152"/>
              </a:solidFill>
            </a:endParaRPr>
          </a:p>
        </p:txBody>
      </p:sp>
      <p:sp>
        <p:nvSpPr>
          <p:cNvPr id="7" name="Подзаголовок 2">
            <a:extLst>
              <a:ext uri="{FF2B5EF4-FFF2-40B4-BE49-F238E27FC236}">
                <a16:creationId xmlns="" xmlns:a16="http://schemas.microsoft.com/office/drawing/2014/main" id="{C993A097-12B0-4D5E-979F-E81C0EA90B07}"/>
              </a:ext>
            </a:extLst>
          </p:cNvPr>
          <p:cNvSpPr txBox="1">
            <a:spLocks/>
          </p:cNvSpPr>
          <p:nvPr/>
        </p:nvSpPr>
        <p:spPr>
          <a:xfrm>
            <a:off x="687336" y="1158610"/>
            <a:ext cx="9840191" cy="447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b="1" dirty="0"/>
          </a:p>
        </p:txBody>
      </p:sp>
      <p:sp>
        <p:nvSpPr>
          <p:cNvPr id="11" name="Подзаголовок 2">
            <a:extLst>
              <a:ext uri="{FF2B5EF4-FFF2-40B4-BE49-F238E27FC236}">
                <a16:creationId xmlns="" xmlns:a16="http://schemas.microsoft.com/office/drawing/2014/main" id="{4779D7F8-5BBE-40F6-AC3C-F88D367705C3}"/>
              </a:ext>
            </a:extLst>
          </p:cNvPr>
          <p:cNvSpPr txBox="1">
            <a:spLocks/>
          </p:cNvSpPr>
          <p:nvPr/>
        </p:nvSpPr>
        <p:spPr>
          <a:xfrm>
            <a:off x="679385" y="1773237"/>
            <a:ext cx="10802298" cy="43174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4000"/>
              </a:lnSpc>
            </a:pPr>
            <a:endParaRPr lang="ru-RU" sz="1600" dirty="0" smtClean="0"/>
          </a:p>
          <a:p>
            <a:pPr algn="just"/>
            <a:endParaRPr lang="ru-RU" sz="1600" dirty="0" smtClean="0"/>
          </a:p>
          <a:p>
            <a:pPr algn="just"/>
            <a:endParaRPr lang="ru-RU" sz="1600" dirty="0"/>
          </a:p>
        </p:txBody>
      </p:sp>
      <p:pic>
        <p:nvPicPr>
          <p:cNvPr id="8" name="Рисунок 7" descr="ЧС природн.jpg"/>
          <p:cNvPicPr>
            <a:picLocks noChangeAspect="1"/>
          </p:cNvPicPr>
          <p:nvPr/>
        </p:nvPicPr>
        <p:blipFill>
          <a:blip r:embed="rId3"/>
          <a:stretch>
            <a:fillRect/>
          </a:stretch>
        </p:blipFill>
        <p:spPr>
          <a:xfrm>
            <a:off x="1272208" y="310101"/>
            <a:ext cx="9776791" cy="6066844"/>
          </a:xfrm>
          <a:prstGeom prst="rect">
            <a:avLst/>
          </a:prstGeom>
        </p:spPr>
      </p:pic>
    </p:spTree>
    <p:extLst>
      <p:ext uri="{BB962C8B-B14F-4D97-AF65-F5344CB8AC3E}">
        <p14:creationId xmlns="" xmlns:p14="http://schemas.microsoft.com/office/powerpoint/2010/main" val="408546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365125"/>
            <a:ext cx="9183757" cy="1325563"/>
          </a:xfrm>
        </p:spPr>
        <p:txBody>
          <a:bodyPr/>
          <a:lstStyle/>
          <a:p>
            <a:endParaRPr lang="ru-RU" dirty="0"/>
          </a:p>
        </p:txBody>
      </p:sp>
      <p:pic>
        <p:nvPicPr>
          <p:cNvPr id="4" name="Содержимое 3" descr="Типы техног ЧС.jpg"/>
          <p:cNvPicPr>
            <a:picLocks noGrp="1" noChangeAspect="1"/>
          </p:cNvPicPr>
          <p:nvPr>
            <p:ph idx="1"/>
          </p:nvPr>
        </p:nvPicPr>
        <p:blipFill>
          <a:blip r:embed="rId2"/>
          <a:stretch>
            <a:fillRect/>
          </a:stretch>
        </p:blipFill>
        <p:spPr>
          <a:xfrm>
            <a:off x="1304013" y="238539"/>
            <a:ext cx="9724445" cy="595432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одзаголовок 2">
            <a:extLst>
              <a:ext uri="{FF2B5EF4-FFF2-40B4-BE49-F238E27FC236}">
                <a16:creationId xmlns="" xmlns:a16="http://schemas.microsoft.com/office/drawing/2014/main" id="{6679DAD6-79FA-4ACF-8135-45E040F87F73}"/>
              </a:ext>
            </a:extLst>
          </p:cNvPr>
          <p:cNvSpPr txBox="1">
            <a:spLocks/>
          </p:cNvSpPr>
          <p:nvPr/>
        </p:nvSpPr>
        <p:spPr>
          <a:xfrm>
            <a:off x="3951798" y="1685677"/>
            <a:ext cx="6376945" cy="2234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1" dirty="0" smtClean="0">
                <a:solidFill>
                  <a:schemeClr val="bg1"/>
                </a:solidFill>
              </a:rPr>
              <a:t>Возможные опасности на объектах АСОУ при чрезвычайных ситуациях</a:t>
            </a:r>
            <a:endParaRPr lang="ru-RU" sz="4400" b="1" dirty="0">
              <a:solidFill>
                <a:schemeClr val="bg1"/>
              </a:solidFill>
            </a:endParaRPr>
          </a:p>
          <a:p>
            <a:endParaRPr lang="ru-RU" sz="4400" b="1" dirty="0">
              <a:solidFill>
                <a:schemeClr val="bg1"/>
              </a:solidFill>
            </a:endParaRPr>
          </a:p>
        </p:txBody>
      </p:sp>
      <p:sp>
        <p:nvSpPr>
          <p:cNvPr id="6" name="Подзаголовок 2">
            <a:extLst>
              <a:ext uri="{FF2B5EF4-FFF2-40B4-BE49-F238E27FC236}">
                <a16:creationId xmlns="" xmlns:a16="http://schemas.microsoft.com/office/drawing/2014/main" id="{64F0FC83-D79D-4C30-A946-1455E3011FDE}"/>
              </a:ext>
            </a:extLst>
          </p:cNvPr>
          <p:cNvSpPr txBox="1">
            <a:spLocks/>
          </p:cNvSpPr>
          <p:nvPr/>
        </p:nvSpPr>
        <p:spPr>
          <a:xfrm>
            <a:off x="9596328" y="506603"/>
            <a:ext cx="1998877" cy="14397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9600" dirty="0" smtClean="0">
                <a:ln w="12700">
                  <a:solidFill>
                    <a:srgbClr val="EA7D3B">
                      <a:alpha val="51000"/>
                    </a:srgbClr>
                  </a:solidFill>
                </a:ln>
                <a:noFill/>
              </a:rPr>
              <a:t>03</a:t>
            </a:r>
            <a:endParaRPr lang="ru-RU" sz="9600" dirty="0">
              <a:ln w="12700">
                <a:solidFill>
                  <a:srgbClr val="EA7D3B">
                    <a:alpha val="51000"/>
                  </a:srgbClr>
                </a:solidFill>
              </a:ln>
              <a:noFill/>
            </a:endParaRPr>
          </a:p>
        </p:txBody>
      </p:sp>
    </p:spTree>
    <p:extLst>
      <p:ext uri="{BB962C8B-B14F-4D97-AF65-F5344CB8AC3E}">
        <p14:creationId xmlns="" xmlns:p14="http://schemas.microsoft.com/office/powerpoint/2010/main" val="25089148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2420</Words>
  <Application>Microsoft Office PowerPoint</Application>
  <PresentationFormat>Произвольный</PresentationFormat>
  <Paragraphs>156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ВОЗМОЖНЫЕ ОПАСНОСТИ при чрезвычайных ситуациях, характерных для местностей расположения объектов АСОУ</vt:lpstr>
      <vt:lpstr>ВОЗМОЖНЫЕ ОПАСНОСТИ при чрезвычайных ситуациях, характерных для местностей расположения объектов АСОУ</vt:lpstr>
      <vt:lpstr>Слайд 12</vt:lpstr>
      <vt:lpstr>Слайд 13</vt:lpstr>
      <vt:lpstr>Слайд 14</vt:lpstr>
      <vt:lpstr>Слайд 15</vt:lpstr>
      <vt:lpstr>Комплекс мероприятий и требований пожарной безопасности на объектах АСОУ</vt:lpstr>
      <vt:lpstr>Требования пожарной безопасности на рабочем месте в АСОУ</vt:lpstr>
      <vt:lpstr>Действия работника АСОУ при обнаружении признаков горения (задымление, запах гари, повышение температуры помещения и т.п.)</vt:lpstr>
      <vt:lpstr>Действия работников АСОУ при угрозе, возникновении и после возникновения урагана, бури или смерча</vt:lpstr>
      <vt:lpstr>Действия работников АСОУ при угрозе, возникновении и после возникновения урагана, бури или смерча</vt:lpstr>
      <vt:lpstr>Действия по повышению защитных свойств помещений от проникновения радиоактивных и аварийно-химически опасных веществ (АХОВ)  при ЧС техногенного характера</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KK</dc:creator>
  <cp:lastModifiedBy>eliseev_lyu</cp:lastModifiedBy>
  <cp:revision>248</cp:revision>
  <dcterms:created xsi:type="dcterms:W3CDTF">2020-03-02T15:37:47Z</dcterms:created>
  <dcterms:modified xsi:type="dcterms:W3CDTF">2023-08-10T07:38:20Z</dcterms:modified>
</cp:coreProperties>
</file>