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1"/>
  </p:notesMasterIdLst>
  <p:sldIdLst>
    <p:sldId id="256" r:id="rId2"/>
    <p:sldId id="257" r:id="rId3"/>
    <p:sldId id="258" r:id="rId4"/>
    <p:sldId id="260" r:id="rId5"/>
    <p:sldId id="259" r:id="rId6"/>
    <p:sldId id="262" r:id="rId7"/>
    <p:sldId id="261" r:id="rId8"/>
    <p:sldId id="280" r:id="rId9"/>
    <p:sldId id="263" r:id="rId10"/>
    <p:sldId id="264" r:id="rId11"/>
    <p:sldId id="265" r:id="rId12"/>
    <p:sldId id="285" r:id="rId13"/>
    <p:sldId id="283" r:id="rId14"/>
    <p:sldId id="266" r:id="rId15"/>
    <p:sldId id="281" r:id="rId16"/>
    <p:sldId id="267" r:id="rId17"/>
    <p:sldId id="268" r:id="rId18"/>
    <p:sldId id="269" r:id="rId19"/>
    <p:sldId id="270" r:id="rId20"/>
    <p:sldId id="286" r:id="rId21"/>
    <p:sldId id="287" r:id="rId22"/>
    <p:sldId id="271" r:id="rId23"/>
    <p:sldId id="272" r:id="rId24"/>
    <p:sldId id="273" r:id="rId25"/>
    <p:sldId id="275" r:id="rId26"/>
    <p:sldId id="276" r:id="rId27"/>
    <p:sldId id="277" r:id="rId28"/>
    <p:sldId id="279" r:id="rId29"/>
    <p:sldId id="28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265" autoAdjust="0"/>
    <p:restoredTop sz="94660"/>
  </p:normalViewPr>
  <p:slideViewPr>
    <p:cSldViewPr>
      <p:cViewPr varScale="1">
        <p:scale>
          <a:sx n="117" d="100"/>
          <a:sy n="117" d="100"/>
        </p:scale>
        <p:origin x="2261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9C89B4-EAB7-4070-AF82-1CCA4BA4111A}" type="datetimeFigureOut">
              <a:rPr lang="ru-RU" smtClean="0"/>
              <a:t>16.04.2023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57389B-0A4C-485D-93FB-A513CC707EB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2564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57389B-0A4C-485D-93FB-A513CC707EB5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49378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kumimoji="0"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4CBEAF9-9E58-4CC8-A6FF-6DD8A58DEEA4}" type="datetimeFigureOut">
              <a:rPr lang="en-US" smtClean="0"/>
              <a:pPr/>
              <a:t>4/16/2023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l" eaLnBrk="1" latinLnBrk="0" hangingPunct="1"/>
            <a:fld id="{74CBEAF9-9E58-4CC8-A6FF-6DD8A58DEEA4}" type="datetimeFigureOut">
              <a:rPr lang="en-US" smtClean="0"/>
              <a:pPr algn="l" eaLnBrk="1" latinLnBrk="0" hangingPunct="1"/>
              <a:t>4/16/2023</a:t>
            </a:fld>
            <a:endParaRPr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CA15C064-DD44-4CAC-873E-2D1F54821676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accent1">
                  <a:shade val="75000"/>
                </a:schemeClr>
              </a:solidFill>
            </a:endParaRP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107504" y="1187371"/>
            <a:ext cx="8748464" cy="1353902"/>
          </a:xfrm>
        </p:spPr>
        <p:txBody>
          <a:bodyPr>
            <a:noAutofit/>
          </a:bodyPr>
          <a:lstStyle/>
          <a:p>
            <a:pPr algn="ctr"/>
            <a:r>
              <a:rPr lang="ru-RU" sz="3200" b="1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Основные приёмы работы при </a:t>
            </a:r>
            <a:r>
              <a:rPr lang="ru-RU" sz="3200" b="1" cap="none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обучении русскому языку </a:t>
            </a:r>
            <a:r>
              <a:rPr lang="ru-RU" sz="3200" b="1" cap="none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детей-</a:t>
            </a:r>
            <a:r>
              <a:rPr lang="ru-RU" sz="3200" b="1" cap="none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инофонов</a:t>
            </a:r>
            <a:endParaRPr lang="ru-RU" sz="3200" b="1" cap="none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1113688" y="5373216"/>
            <a:ext cx="7021896" cy="1080120"/>
          </a:xfrm>
        </p:spPr>
        <p:txBody>
          <a:bodyPr>
            <a:normAutofit/>
          </a:bodyPr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русского языка и литературы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МАОУ СОШ №16 </a:t>
            </a:r>
            <a:r>
              <a:rPr lang="ru-RU" sz="14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г.о</a:t>
            </a:r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Щёлково </a:t>
            </a:r>
          </a:p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Ушакова Светлана Владимировна</a:t>
            </a:r>
            <a:endParaRPr lang="ru-RU" sz="14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2636912"/>
            <a:ext cx="5868144" cy="264066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1563" y="188640"/>
            <a:ext cx="6048673" cy="79208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Упражнения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150" y="908720"/>
            <a:ext cx="8516322" cy="561662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spcAft>
                <a:spcPts val="0"/>
              </a:spcAft>
              <a:buNone/>
            </a:pPr>
            <a:r>
              <a:rPr lang="ru-RU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</a:t>
            </a: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Прочитайте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слова.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Сопоставьте в них произношение звуков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«ы»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 </a:t>
            </a:r>
            <a:r>
              <a:rPr lang="ru-RU" sz="2400" b="1" dirty="0">
                <a:solidFill>
                  <a:srgbClr val="C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«и»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 </a:t>
            </a:r>
            <a:endParaRPr lang="ru-RU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Был -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бил, мыл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мил, забыл 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забил 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dirty="0" smtClean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Различаются ли слова по лексическому значению и морфологическим признакам?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ru-RU" sz="2400" dirty="0" smtClean="0">
              <a:solidFill>
                <a:schemeClr val="tx1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2400" b="1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ctr">
              <a:spcAft>
                <a:spcPts val="0"/>
              </a:spcAft>
              <a:buNone/>
            </a:pP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«Подбери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слово»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Подобрать парные слова, отличающиеся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только мягкостью/твёрдостью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согласного </a:t>
            </a:r>
            <a:r>
              <a:rPr lang="ru-RU" sz="2400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звука.</a:t>
            </a:r>
            <a:endParaRPr lang="ru-RU" sz="24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24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</a:t>
            </a:r>
            <a:r>
              <a:rPr lang="ru-RU" sz="24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дин ученик </a:t>
            </a:r>
            <a:r>
              <a:rPr lang="ru-RU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называет твёрдый вариант, </a:t>
            </a:r>
            <a:r>
              <a:rPr lang="ru-RU" sz="2400" i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другой </a:t>
            </a:r>
            <a:r>
              <a:rPr lang="ru-RU" sz="2400" i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– мягкий):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Мал -…,  нос - ..., лук -..., мыл- ..., воз -..., был -...,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пыл -…, угол - </a:t>
            </a: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…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2400" dirty="0" smtClean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b="1" dirty="0" smtClean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	Прочитайте </a:t>
            </a:r>
            <a:r>
              <a:rPr lang="ru-RU" sz="24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слова. </a:t>
            </a:r>
            <a:r>
              <a:rPr lang="ru-RU" sz="24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Объясните, как обозначается мягкость на конце слов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(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ел – ель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 </a:t>
            </a:r>
            <a:endParaRPr lang="ru-RU" sz="240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endParaRPr lang="ru-RU" sz="3600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>
              <a:spcAft>
                <a:spcPts val="0"/>
              </a:spcAft>
            </a:pPr>
            <a:endParaRPr lang="ru-RU" dirty="0" smtClean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5737" y="2226240"/>
            <a:ext cx="2020163" cy="1346776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278" y="2226240"/>
            <a:ext cx="2173140" cy="1273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056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31340"/>
            <a:ext cx="8496944" cy="641002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Прочитайте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пары слов. Объясните, для чего нужен мягкий знак. Объясните значение каждого слова.</a:t>
            </a:r>
          </a:p>
          <a:p>
            <a:pPr marL="0" indent="0">
              <a:buNone/>
            </a:pP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Удар –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ударь       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Семя – семья</a:t>
            </a: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Колья- Коля                                      </a:t>
            </a: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 –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мель</a:t>
            </a:r>
          </a:p>
          <a:p>
            <a:pPr marL="0" indent="0">
              <a:buNone/>
            </a:pPr>
            <a:endParaRPr lang="ru-RU" sz="2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Прочитайте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слова. Обратите особое внимание на произношение выделенных слогов. Составьте с этими словами словосочетания. </a:t>
            </a:r>
            <a:endParaRPr lang="ru-RU" sz="2000" b="1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сок. Бо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ти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нок – за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лок. Но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но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 – 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шка. </a:t>
            </a:r>
            <a:endParaRPr lang="ru-RU" sz="20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</a:t>
            </a:r>
            <a:r>
              <a:rPr lang="ru-RU" sz="2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зи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– во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зы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Вер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вер</a:t>
            </a:r>
            <a:r>
              <a:rPr lang="ru-RU" sz="2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ны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Попробуйте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быстро произнести скороговорки.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горке горько </a:t>
            </a:r>
            <a:r>
              <a:rPr lang="ru-RU" sz="20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ревёт </a:t>
            </a: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Егорка. Морская волна сильна и вольна. Будет дождь, будет и рожь.</a:t>
            </a:r>
          </a:p>
          <a:p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83768" y="1340768"/>
            <a:ext cx="1816765" cy="1633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51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Игра «спрятавшееся слово»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155632" cy="4680520"/>
          </a:xfrm>
        </p:spPr>
        <p:txBody>
          <a:bodyPr>
            <a:normAutofit lnSpcReduction="10000"/>
          </a:bodyPr>
          <a:lstStyle/>
          <a:p>
            <a:pPr marL="0" indent="0">
              <a:spcAft>
                <a:spcPts val="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1) Из  каждого слова  удалите  по  одной  букве так, чтобы  получилось  новое слово.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</a:t>
            </a: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Например: 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горсть – гость.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Склон (слон), краска(каска), полк(пол), беда (еда),экран (кран),   уксус (укус), тепло (тело</a:t>
            </a:r>
            <a:r>
              <a:rPr lang="ru-RU" sz="2400" i="1" dirty="0" smtClean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).</a:t>
            </a:r>
          </a:p>
          <a:p>
            <a:pPr marL="0" indent="0" algn="just">
              <a:spcAft>
                <a:spcPts val="0"/>
              </a:spcAft>
              <a:buNone/>
            </a:pPr>
            <a:endParaRPr lang="ru-RU" sz="2400" i="1" dirty="0">
              <a:solidFill>
                <a:srgbClr val="00206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2) Теперь, наоборот, добавьте  к каждому из данных   слов  одну букву, чтобы получилось  новое  слово. 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dirty="0">
                <a:solidFill>
                  <a:schemeClr val="tx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             Например: 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роза – гроза.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Уха (муха),  дар (удар), стол (ствол), рубка ( трубка), клад (склад), усы (бусы), плот (пилот), лапа (лампа), плюс    (полюс), шар (шарф).</a:t>
            </a:r>
          </a:p>
          <a:p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9607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Заучивание правила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044" y="1554163"/>
            <a:ext cx="8048312" cy="4525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4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60648"/>
            <a:ext cx="6192688" cy="925269"/>
          </a:xfrm>
        </p:spPr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C00000"/>
                </a:solidFill>
              </a:rPr>
              <a:t>Отработка подвижного ударения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268760"/>
            <a:ext cx="7632848" cy="4824536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Образуйте </a:t>
            </a:r>
            <a:r>
              <a:rPr lang="ru-RU" sz="2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множественное число имен существительных. Обратите внимание на место ударения. </a:t>
            </a:r>
            <a:endParaRPr lang="ru-RU" sz="2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гóлос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голосá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но</a:t>
            </a:r>
            <a:r>
              <a:rPr lang="ru-RU" sz="2400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вóлос</a:t>
            </a:r>
            <a:r>
              <a:rPr lang="ru-RU" sz="2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– </a:t>
            </a:r>
            <a:r>
              <a:rPr lang="ru-RU" sz="2400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вóлосы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</a:t>
            </a:r>
            <a:endParaRPr lang="ru-RU" sz="2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ru-RU" sz="2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Голос</a:t>
            </a:r>
            <a:r>
              <a:rPr lang="ru-RU" sz="2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холод, мороз, сторож, колокол, сторона, борозда, борода, провод, поезд, паровоз, котел, учитель, кинжал, нож, директор.</a:t>
            </a:r>
          </a:p>
          <a:p>
            <a:pPr marL="0" indent="0">
              <a:buNone/>
            </a:pPr>
            <a:endParaRPr lang="ru-RU" sz="15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59509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85407"/>
            <a:ext cx="3735016" cy="536544"/>
          </a:xfrm>
        </p:spPr>
        <p:txBody>
          <a:bodyPr>
            <a:normAutofit fontScale="90000"/>
          </a:bodyPr>
          <a:lstStyle/>
          <a:p>
            <a:pPr algn="r"/>
            <a:r>
              <a:rPr lang="ru-RU" sz="3200" dirty="0" smtClean="0">
                <a:solidFill>
                  <a:srgbClr val="C00000"/>
                </a:solidFill>
              </a:rPr>
              <a:t>«</a:t>
            </a:r>
            <a:r>
              <a:rPr lang="ru-RU" sz="2800" b="1" dirty="0" smtClean="0">
                <a:solidFill>
                  <a:srgbClr val="C00000"/>
                </a:solidFill>
              </a:rPr>
              <a:t>Весёлые картинки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67944" y="454974"/>
            <a:ext cx="4815177" cy="296912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3645023"/>
            <a:ext cx="5269103" cy="30331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1366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685" y="286544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400" dirty="0">
                <a:solidFill>
                  <a:srgbClr val="C00000"/>
                </a:solidFill>
              </a:rPr>
              <a:t>ИЗУЧЕНИЕ МОРФЕМИКИ И СЛОВООБРАЗОВАНИЯ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38821"/>
            <a:ext cx="8640960" cy="5877272"/>
          </a:xfrm>
        </p:spPr>
        <p:txBody>
          <a:bodyPr>
            <a:noAutofit/>
          </a:bodyPr>
          <a:lstStyle/>
          <a:p>
            <a:pPr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1) Определите, какое значение имеют приставки в выделенных прилагательных. 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</a:p>
          <a:p>
            <a:pPr marL="0" indent="0">
              <a:buNone/>
            </a:pP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Надводная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часть корабля была выкрашена в белый цвет. Для безопасности пешеходов в городах строят много </a:t>
            </a:r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подземных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переходов.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</a:t>
            </a: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пришкольном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участке растут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красивые яблони. </a:t>
            </a:r>
            <a:endParaRPr lang="ru-RU" sz="1400" i="1" dirty="0" smtClean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57188" indent="0">
              <a:buNone/>
            </a:pP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Продолжите ряд существительных, с которым могут использоваться данные ниже прилагательные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spcAft>
                <a:spcPts val="0"/>
              </a:spcAft>
              <a:buNone/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1400" b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Образец: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Беспомощный дедушка,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ребёнок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раненый. Бесполезный совет, …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Бесшумный 	двигатель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,… Бесконечный спор,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4</a:t>
            </a: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 Скажите, как называются:</a:t>
            </a: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lang="ru-RU" sz="14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ковёр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который кладут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пол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вешают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стену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2) транспорт, который перевозит людей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 землёй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на земле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; 3)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прогулка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которая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совершается</a:t>
            </a:r>
            <a:r>
              <a:rPr lang="ru-RU" sz="1400" b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после операции, после обеда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  <a:endParaRPr lang="ru-RU" sz="1400" dirty="0">
              <a:solidFill>
                <a:srgbClr val="002060"/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5) Замените выделенные словосочетания приставочными глаголами. Внесите в предложения необходимые изменения. Запишите получившиеся предложения. </a:t>
            </a:r>
            <a:endParaRPr lang="ru-RU" sz="1400" b="1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indent="0">
              <a:spcAft>
                <a:spcPts val="0"/>
              </a:spcAft>
              <a:buNone/>
            </a:pPr>
            <a:r>
              <a:rPr lang="ru-RU" sz="1400" b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Образец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Суп невозможно есть: </a:t>
            </a: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</a:t>
            </a:r>
            <a:r>
              <a:rPr lang="ru-RU" sz="1400" b="1" i="1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нѐм</a:t>
            </a: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слишком много соли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(пере-). – Суп невозможно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есть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: его </a:t>
            </a: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солили. Ты </a:t>
            </a: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написал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сочинение </a:t>
            </a: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заново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и оно стало значительно лучше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(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пере-). Я очень устал и хочу </a:t>
            </a:r>
            <a:r>
              <a:rPr lang="ru-RU" sz="1400" b="1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лечь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полчаса (при-). Я не люблю слишком горячий чай. 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1400" b="1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Налейте </a:t>
            </a:r>
            <a:r>
              <a:rPr lang="ru-RU" sz="1400" i="1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мою чашку немного холодной воды (под-</a:t>
            </a:r>
            <a:r>
              <a:rPr lang="ru-RU" sz="1400" i="1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).</a:t>
            </a:r>
            <a:endParaRPr lang="ru-RU" sz="1400" dirty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>
              <a:spcAft>
                <a:spcPts val="0"/>
              </a:spcAft>
            </a:pP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6)</a:t>
            </a:r>
            <a:r>
              <a:rPr lang="ru-RU" sz="14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Составьте рассказ «Как Ахмед ходил в театр» с глаголами движения. Объясните значение приставок в </a:t>
            </a:r>
            <a:r>
              <a:rPr lang="ru-RU" sz="1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глаголах.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Обращайте </a:t>
            </a:r>
            <a:r>
              <a:rPr lang="ru-RU" sz="1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внимание </a:t>
            </a: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 предлоги</a:t>
            </a:r>
            <a:r>
              <a:rPr lang="ru-RU" sz="1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</a:t>
            </a:r>
          </a:p>
          <a:p>
            <a:pPr marL="358775" indent="0">
              <a:spcAft>
                <a:spcPts val="0"/>
              </a:spcAft>
              <a:buNone/>
            </a:pPr>
            <a:r>
              <a:rPr lang="ru-RU" sz="1400" b="1" i="1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</a:t>
            </a:r>
            <a:r>
              <a:rPr lang="ru-RU" sz="1400" b="1" i="1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1. … вышел из… 2. 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по улице. 3. 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на… 4. 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подошѐл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к… 5. 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в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6. … вышел из… 7. 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… 8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подошѐл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театру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9.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обошѐл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вокруг …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	10. 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в… </a:t>
            </a:r>
            <a:r>
              <a:rPr lang="ru-RU" sz="1400" dirty="0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14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… </a:t>
            </a:r>
            <a:r>
              <a:rPr lang="ru-RU" sz="1400" dirty="0" err="1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на балкон, но … 15. … </a:t>
            </a:r>
            <a:r>
              <a:rPr lang="ru-RU" sz="1400" dirty="0" err="1" smtClean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пришѐл</a:t>
            </a:r>
            <a:r>
              <a:rPr lang="ru-RU" sz="1400" dirty="0">
                <a:solidFill>
                  <a:srgbClr val="00206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…</a:t>
            </a:r>
          </a:p>
          <a:p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338504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2473" y="908720"/>
            <a:ext cx="7299920" cy="216024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>
                <a:effectLst/>
              </a:rPr>
              <a:t> </a:t>
            </a:r>
            <a:br>
              <a:rPr lang="ru-RU" dirty="0">
                <a:effectLst/>
              </a:rPr>
            </a:br>
            <a:r>
              <a:rPr lang="ru-RU" dirty="0">
                <a:solidFill>
                  <a:srgbClr val="C00000"/>
                </a:solidFill>
                <a:effectLst/>
              </a:rPr>
              <a:t>ИЗУЧЕНИЕ </a:t>
            </a:r>
            <a:r>
              <a:rPr lang="ru-RU" dirty="0" smtClean="0">
                <a:solidFill>
                  <a:srgbClr val="C00000"/>
                </a:solidFill>
                <a:effectLst/>
              </a:rPr>
              <a:t>ЛЕКСИКИ</a:t>
            </a:r>
            <a:r>
              <a:rPr lang="ru-RU" dirty="0">
                <a:solidFill>
                  <a:srgbClr val="C00000"/>
                </a:solidFill>
                <a:effectLst/>
              </a:rPr>
              <a:t/>
            </a:r>
            <a:br>
              <a:rPr lang="ru-RU" dirty="0">
                <a:solidFill>
                  <a:srgbClr val="C00000"/>
                </a:solidFill>
                <a:effectLst/>
              </a:rPr>
            </a:br>
            <a:r>
              <a:rPr lang="ru-RU" sz="3100" dirty="0">
                <a:solidFill>
                  <a:srgbClr val="C00000"/>
                </a:solidFill>
                <a:effectLst/>
              </a:rPr>
              <a:t/>
            </a:r>
            <a:br>
              <a:rPr lang="ru-RU" sz="3100" dirty="0">
                <a:solidFill>
                  <a:srgbClr val="C00000"/>
                </a:solidFill>
                <a:effectLst/>
              </a:rPr>
            </a:br>
            <a:endParaRPr lang="ru-RU" dirty="0">
              <a:solidFill>
                <a:srgbClr val="C00000"/>
              </a:solidFill>
              <a:effectLst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0418" y="1340768"/>
            <a:ext cx="8264030" cy="4536504"/>
          </a:xfrm>
        </p:spPr>
        <p:txBody>
          <a:bodyPr>
            <a:normAutofit fontScale="85000" lnSpcReduction="20000"/>
          </a:bodyPr>
          <a:lstStyle/>
          <a:p>
            <a:r>
              <a:rPr lang="ru-RU" dirty="0" smtClean="0"/>
              <a:t>Толкование </a:t>
            </a:r>
            <a:r>
              <a:rPr lang="ru-RU" dirty="0"/>
              <a:t>значения отдельных </a:t>
            </a:r>
            <a:r>
              <a:rPr lang="ru-RU" dirty="0" smtClean="0"/>
              <a:t>слов;</a:t>
            </a:r>
            <a:endParaRPr lang="ru-RU" dirty="0"/>
          </a:p>
          <a:p>
            <a:pPr lvl="0"/>
            <a:r>
              <a:rPr lang="ru-RU" dirty="0"/>
              <a:t>показ предмета, действия или признака, называемого словом;</a:t>
            </a:r>
          </a:p>
          <a:p>
            <a:pPr lvl="0"/>
            <a:r>
              <a:rPr lang="ru-RU" dirty="0"/>
              <a:t>предъявление соответствующей иллюстрации;</a:t>
            </a:r>
          </a:p>
          <a:p>
            <a:pPr lvl="0"/>
            <a:r>
              <a:rPr lang="ru-RU" dirty="0"/>
              <a:t>перевод слова на родной язык;</a:t>
            </a:r>
          </a:p>
          <a:p>
            <a:pPr lvl="0"/>
            <a:r>
              <a:rPr lang="ru-RU" dirty="0"/>
              <a:t>морфемный или словообразовательный анализ слова;</a:t>
            </a:r>
          </a:p>
          <a:p>
            <a:pPr lvl="0"/>
            <a:r>
              <a:rPr lang="ru-RU" dirty="0"/>
              <a:t>обращение к этимологии слова;</a:t>
            </a:r>
          </a:p>
          <a:p>
            <a:pPr lvl="0"/>
            <a:r>
              <a:rPr lang="ru-RU" dirty="0"/>
              <a:t>подбор синонимов и (или) антонимов;</a:t>
            </a:r>
          </a:p>
          <a:p>
            <a:pPr lvl="0"/>
            <a:r>
              <a:rPr lang="ru-RU" dirty="0"/>
              <a:t>элементарное определение понятия на родном или русском языках.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09396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Примеры упражнений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323026"/>
            <a:ext cx="86868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800" b="1" dirty="0"/>
              <a:t>1. Какое из данных слов </a:t>
            </a:r>
            <a:r>
              <a:rPr lang="ru-RU" sz="2800" b="1" dirty="0">
                <a:solidFill>
                  <a:srgbClr val="002060"/>
                </a:solidFill>
              </a:rPr>
              <a:t>(летят, плывут) </a:t>
            </a:r>
            <a:r>
              <a:rPr lang="ru-RU" sz="2800" b="1" dirty="0"/>
              <a:t>можно вставить в оба предложения? </a:t>
            </a:r>
            <a:endParaRPr lang="ru-RU" sz="2800" b="1" dirty="0" smtClean="0"/>
          </a:p>
          <a:p>
            <a:pPr marL="0" indent="0">
              <a:buNone/>
            </a:pPr>
            <a:r>
              <a:rPr lang="ru-RU" i="1" dirty="0" smtClean="0">
                <a:solidFill>
                  <a:srgbClr val="002060"/>
                </a:solidFill>
              </a:rPr>
              <a:t>По </a:t>
            </a:r>
            <a:r>
              <a:rPr lang="ru-RU" i="1" dirty="0">
                <a:solidFill>
                  <a:srgbClr val="002060"/>
                </a:solidFill>
              </a:rPr>
              <a:t>небу… облака. Корабли… к берегу</a:t>
            </a:r>
            <a:r>
              <a:rPr lang="ru-RU" i="1" dirty="0" smtClean="0">
                <a:solidFill>
                  <a:srgbClr val="002060"/>
                </a:solidFill>
              </a:rPr>
              <a:t>.</a:t>
            </a:r>
            <a:endParaRPr lang="ru-RU" i="1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sz="2800" b="1" dirty="0"/>
              <a:t>2. Запиши предложения, заменяя слово </a:t>
            </a:r>
            <a:r>
              <a:rPr lang="ru-RU" sz="2800" b="1" i="1" dirty="0">
                <a:solidFill>
                  <a:srgbClr val="002060"/>
                </a:solidFill>
              </a:rPr>
              <a:t>идёт </a:t>
            </a:r>
            <a:r>
              <a:rPr lang="ru-RU" sz="2800" b="1" dirty="0"/>
              <a:t>близкими по смыслу.</a:t>
            </a:r>
          </a:p>
          <a:p>
            <a:pPr marL="0" indent="0">
              <a:buNone/>
            </a:pPr>
            <a:r>
              <a:rPr lang="ru-RU" i="1" dirty="0" smtClean="0">
                <a:solidFill>
                  <a:srgbClr val="002060"/>
                </a:solidFill>
              </a:rPr>
              <a:t>	Автобус </a:t>
            </a:r>
            <a:r>
              <a:rPr lang="ru-RU" i="1" dirty="0">
                <a:solidFill>
                  <a:srgbClr val="002060"/>
                </a:solidFill>
              </a:rPr>
              <a:t>идёт в парк. По дороге идёт мальчик. </a:t>
            </a:r>
            <a:r>
              <a:rPr lang="ru-RU" i="1" dirty="0" smtClean="0">
                <a:solidFill>
                  <a:srgbClr val="002060"/>
                </a:solidFill>
              </a:rPr>
              <a:t>	На </a:t>
            </a:r>
            <a:r>
              <a:rPr lang="ru-RU" i="1" dirty="0">
                <a:solidFill>
                  <a:srgbClr val="002060"/>
                </a:solidFill>
              </a:rPr>
              <a:t>улице идёт дождь.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913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Игра «</a:t>
            </a:r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Верю - не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верю»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317583"/>
            <a:ext cx="8686800" cy="4525963"/>
          </a:xfrm>
        </p:spPr>
        <p:txBody>
          <a:bodyPr>
            <a:normAutofit/>
          </a:bodyPr>
          <a:lstStyle/>
          <a:p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Веришь </a:t>
            </a:r>
            <a:r>
              <a:rPr lang="ru-RU" sz="24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ли, что есть деревянное кружево, чугунное , соломенное, морозное</a:t>
            </a:r>
            <a:r>
              <a:rPr lang="ru-RU" sz="24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Picture 10" descr="original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04800" y="2556821"/>
            <a:ext cx="1962944" cy="18871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99792" y="2645115"/>
            <a:ext cx="2289146" cy="187090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96136" y="2645115"/>
            <a:ext cx="2448272" cy="18362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4729643"/>
            <a:ext cx="2192595" cy="1609244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59832" y="4729643"/>
            <a:ext cx="1972631" cy="197263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796136" y="4696933"/>
            <a:ext cx="2697149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2506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412776"/>
            <a:ext cx="8130535" cy="4464495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4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Дети-</a:t>
            </a:r>
            <a:r>
              <a:rPr lang="ru-RU" sz="2400" b="1" dirty="0" err="1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инофоны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 это учащиеся, чьи семьи недавно мигрировали в нашу страну.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Инофоны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владеют иными фоновыми знаниями, русским же языком - лишь на бытовом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уровне. Это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дети, для которых русский язык труден для восприятия, понимания и коммуникации.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4365104"/>
            <a:ext cx="4480496" cy="2016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66800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«</a:t>
            </a:r>
            <a:r>
              <a:rPr lang="ru-RU" sz="2800" dirty="0" smtClean="0">
                <a:solidFill>
                  <a:srgbClr val="C00000"/>
                </a:solidFill>
              </a:rPr>
              <a:t>Перевёртыши»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310775"/>
            <a:ext cx="8686800" cy="4525963"/>
          </a:xfrm>
        </p:spPr>
        <p:txBody>
          <a:bodyPr/>
          <a:lstStyle/>
          <a:p>
            <a:pPr marL="0" indent="0">
              <a:buNone/>
            </a:pPr>
            <a:r>
              <a:rPr 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Замените  в  словосочетаниях  главное  слово так, чтобы зависимое слово употреблялось в переносном значении:</a:t>
            </a:r>
          </a:p>
          <a:p>
            <a:pPr marL="0" indent="0">
              <a:buNone/>
            </a:pP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золотые </a:t>
            </a: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часы  (золотые  руки)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колючий  ёж  (колючий взгляд)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чёрная шаль (чёрная зависть)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железный гвоздь (железное здоровье)</a:t>
            </a:r>
            <a:b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8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открытое  окно (открытая улыбка</a:t>
            </a:r>
            <a:r>
              <a:rPr lang="ru-RU" sz="28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  <a:endParaRPr lang="ru-RU" sz="28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3986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2800" dirty="0" smtClean="0">
                <a:solidFill>
                  <a:srgbClr val="C00000"/>
                </a:solidFill>
              </a:rPr>
              <a:t>«Отгадай слово»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67544" y="1196752"/>
            <a:ext cx="8280920" cy="525658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20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Отгадайте  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слово по его  определениям: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1.Белый, чёрный, свежий, чёрствый, румяный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(хлеб)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2.Воздушный, ёлочный, земной, большой, блестящий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  (шар)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3.Солнечные, настенные, песочные, электронные 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(часы)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4. Белая, серая, летучая,  компьютерная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(мышь)</a:t>
            </a:r>
          </a:p>
          <a:p>
            <a:pPr marL="0" indent="0" algn="ctr">
              <a:buNone/>
            </a:pPr>
            <a:r>
              <a:rPr lang="ru-RU" sz="2800" cap="all" dirty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«Вспомни слова</a:t>
            </a:r>
            <a:r>
              <a:rPr lang="ru-RU" sz="2800" cap="all" dirty="0" smtClean="0">
                <a:solidFill>
                  <a:srgbClr val="C00000"/>
                </a:solidFill>
                <a:effectLst>
                  <a:reflection blurRad="12700" stA="48000" endA="300" endPos="55000" dir="5400000" sy="-90000" algn="bl" rotWithShape="0"/>
                </a:effectLst>
                <a:latin typeface="Franklin Gothic Medium"/>
                <a:ea typeface="+mj-ea"/>
                <a:cs typeface="+mj-cs"/>
              </a:rPr>
              <a:t>»</a:t>
            </a:r>
            <a:endParaRPr lang="ru-RU" sz="2800" dirty="0" smtClean="0"/>
          </a:p>
          <a:p>
            <a:pPr marL="0" indent="0">
              <a:buNone/>
            </a:pPr>
            <a:r>
              <a:rPr lang="ru-RU" sz="2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Ведущий </a:t>
            </a:r>
            <a:r>
              <a:rPr lang="ru-RU" sz="2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называет профессию, задача остальных учащихся  - перечислить действия, связанные с ней.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«Что делает врач?»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(Лечит, осматривает, выписывает лекарство, оперирует).</a:t>
            </a:r>
            <a:b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«Что делает учитель?»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(Учит, объясняет урок, проверяет тетради, вызывает к доске)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34748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Работа с ассоциациями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	Учитель или ученик даёт слово-стимул. Дети записывают ассоциации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Бабушка</a:t>
            </a:r>
            <a:r>
              <a:rPr lang="ru-RU" dirty="0" smtClean="0"/>
              <a:t> – </a:t>
            </a:r>
            <a:r>
              <a:rPr lang="ru-RU" i="1" dirty="0" smtClean="0">
                <a:solidFill>
                  <a:srgbClr val="002060"/>
                </a:solidFill>
              </a:rPr>
              <a:t>деревня, пирожки, лето, каникулы и т.д.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Школа</a:t>
            </a:r>
            <a:r>
              <a:rPr lang="ru-RU" dirty="0" smtClean="0"/>
              <a:t> – </a:t>
            </a:r>
            <a:r>
              <a:rPr lang="ru-RU" i="1" dirty="0" smtClean="0">
                <a:solidFill>
                  <a:srgbClr val="002060"/>
                </a:solidFill>
              </a:rPr>
              <a:t>уроки, учитель, друзья, оценки, пятёрка, двойка и т.д.</a:t>
            </a:r>
          </a:p>
          <a:p>
            <a:pPr marL="0" indent="0">
              <a:buNone/>
            </a:pPr>
            <a:r>
              <a:rPr lang="ru-RU" b="1" dirty="0" smtClean="0">
                <a:solidFill>
                  <a:srgbClr val="C00000"/>
                </a:solidFill>
              </a:rPr>
              <a:t>Перемена</a:t>
            </a:r>
            <a:r>
              <a:rPr lang="ru-RU" i="1" dirty="0" smtClean="0">
                <a:solidFill>
                  <a:srgbClr val="002060"/>
                </a:solidFill>
              </a:rPr>
              <a:t> - …</a:t>
            </a:r>
          </a:p>
        </p:txBody>
      </p:sp>
    </p:spTree>
    <p:extLst>
      <p:ext uri="{BB962C8B-B14F-4D97-AF65-F5344CB8AC3E}">
        <p14:creationId xmlns:p14="http://schemas.microsoft.com/office/powerpoint/2010/main" val="26488841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55576" y="1124745"/>
            <a:ext cx="6696744" cy="2232248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Прослушивание аудиокниг.</a:t>
            </a:r>
          </a:p>
          <a:p>
            <a:r>
              <a:rPr lang="ru-RU" dirty="0" smtClean="0"/>
              <a:t>Создание речевых ситуаций.</a:t>
            </a:r>
          </a:p>
          <a:p>
            <a:r>
              <a:rPr lang="ru-RU" dirty="0" smtClean="0"/>
              <a:t>Создание тематических диалогов.</a:t>
            </a:r>
          </a:p>
          <a:p>
            <a:r>
              <a:rPr lang="ru-RU" dirty="0" smtClean="0"/>
              <a:t>Проведение ролевых игр.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3757512"/>
            <a:ext cx="5692124" cy="256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356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ИЗУЧЕНИЕ МОРФОЛОГИИ</a:t>
            </a:r>
            <a:r>
              <a:rPr lang="ru-RU" sz="2800" dirty="0">
                <a:solidFill>
                  <a:srgbClr val="C00000"/>
                </a:solidFill>
                <a:effectLst/>
              </a:rPr>
              <a:t/>
            </a:r>
            <a:br>
              <a:rPr lang="ru-RU" sz="2800" dirty="0">
                <a:solidFill>
                  <a:srgbClr val="C00000"/>
                </a:solidFill>
                <a:effectLst/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124745"/>
            <a:ext cx="8515672" cy="446449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chemeClr val="tx1"/>
                </a:solidFill>
              </a:rPr>
              <a:t>	При </a:t>
            </a:r>
            <a:r>
              <a:rPr lang="ru-RU" dirty="0" smtClean="0">
                <a:solidFill>
                  <a:schemeClr val="tx1"/>
                </a:solidFill>
              </a:rPr>
              <a:t>изучении категории рода использую известные всем </a:t>
            </a:r>
            <a:r>
              <a:rPr lang="ru-RU" b="1" dirty="0" smtClean="0">
                <a:solidFill>
                  <a:schemeClr val="tx1"/>
                </a:solidFill>
              </a:rPr>
              <a:t>правила-инструкции.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О </a:t>
            </a:r>
            <a:r>
              <a:rPr lang="ru-RU" dirty="0">
                <a:solidFill>
                  <a:srgbClr val="002060"/>
                </a:solidFill>
              </a:rPr>
              <a:t>людях и животных мы спрашиваем </a:t>
            </a:r>
            <a:r>
              <a:rPr lang="ru-RU" sz="4100" b="1" dirty="0" smtClean="0">
                <a:solidFill>
                  <a:srgbClr val="002060"/>
                </a:solidFill>
              </a:rPr>
              <a:t>кто</a:t>
            </a:r>
            <a:r>
              <a:rPr lang="ru-RU" sz="4100" b="1" dirty="0">
                <a:solidFill>
                  <a:srgbClr val="002060"/>
                </a:solidFill>
              </a:rPr>
              <a:t>? </a:t>
            </a:r>
            <a:r>
              <a:rPr lang="ru-RU" dirty="0">
                <a:solidFill>
                  <a:srgbClr val="002060"/>
                </a:solidFill>
              </a:rPr>
              <a:t>О вещах мы </a:t>
            </a:r>
            <a:r>
              <a:rPr lang="ru-RU" dirty="0" smtClean="0">
                <a:solidFill>
                  <a:srgbClr val="002060"/>
                </a:solidFill>
              </a:rPr>
              <a:t>спрашиваем </a:t>
            </a:r>
            <a:r>
              <a:rPr lang="ru-RU" sz="4100" b="1" dirty="0">
                <a:solidFill>
                  <a:srgbClr val="002060"/>
                </a:solidFill>
              </a:rPr>
              <a:t>что?</a:t>
            </a:r>
          </a:p>
          <a:p>
            <a:r>
              <a:rPr lang="ru-RU" dirty="0">
                <a:solidFill>
                  <a:srgbClr val="002060"/>
                </a:solidFill>
              </a:rPr>
              <a:t>О мальчике, мужчине говорим </a:t>
            </a:r>
            <a:r>
              <a:rPr lang="ru-RU" sz="4000" b="1" dirty="0">
                <a:solidFill>
                  <a:srgbClr val="002060"/>
                </a:solidFill>
              </a:rPr>
              <a:t>он</a:t>
            </a:r>
            <a:r>
              <a:rPr lang="ru-RU" dirty="0">
                <a:solidFill>
                  <a:srgbClr val="002060"/>
                </a:solidFill>
              </a:rPr>
              <a:t>, а о девочке, женщине — </a:t>
            </a:r>
            <a:r>
              <a:rPr lang="ru-RU" sz="4000" b="1" dirty="0">
                <a:solidFill>
                  <a:srgbClr val="002060"/>
                </a:solidFill>
              </a:rPr>
              <a:t>она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</a:p>
          <a:p>
            <a:endParaRPr lang="ru-RU" b="1" dirty="0">
              <a:solidFill>
                <a:srgbClr val="002060"/>
              </a:solidFill>
            </a:endParaRPr>
          </a:p>
          <a:p>
            <a:r>
              <a:rPr lang="ru-RU" dirty="0">
                <a:solidFill>
                  <a:schemeClr val="tx1"/>
                </a:solidFill>
              </a:rPr>
              <a:t>По-русски говорят: </a:t>
            </a:r>
            <a:r>
              <a:rPr lang="ru-RU" dirty="0">
                <a:solidFill>
                  <a:srgbClr val="002060"/>
                </a:solidFill>
              </a:rPr>
              <a:t>мальчик пришел</a:t>
            </a:r>
            <a:r>
              <a:rPr lang="ru-RU" dirty="0"/>
              <a:t>, </a:t>
            </a:r>
            <a:r>
              <a:rPr lang="ru-RU" dirty="0">
                <a:solidFill>
                  <a:schemeClr val="tx1"/>
                </a:solidFill>
              </a:rPr>
              <a:t>но</a:t>
            </a:r>
            <a:r>
              <a:rPr lang="ru-RU" dirty="0"/>
              <a:t> — </a:t>
            </a:r>
            <a:r>
              <a:rPr lang="ru-RU" dirty="0">
                <a:solidFill>
                  <a:srgbClr val="002060"/>
                </a:solidFill>
              </a:rPr>
              <a:t>девочка пришла; мальчик большой, сильный,</a:t>
            </a:r>
            <a:r>
              <a:rPr lang="ru-RU" dirty="0">
                <a:solidFill>
                  <a:schemeClr val="tx1"/>
                </a:solidFill>
              </a:rPr>
              <a:t> но </a:t>
            </a:r>
            <a:r>
              <a:rPr lang="ru-RU" dirty="0">
                <a:solidFill>
                  <a:srgbClr val="002060"/>
                </a:solidFill>
              </a:rPr>
              <a:t>— девочка </a:t>
            </a:r>
            <a:r>
              <a:rPr lang="ru-RU" dirty="0" smtClean="0">
                <a:solidFill>
                  <a:srgbClr val="002060"/>
                </a:solidFill>
              </a:rPr>
              <a:t>умная, </a:t>
            </a:r>
            <a:r>
              <a:rPr lang="ru-RU" dirty="0">
                <a:solidFill>
                  <a:srgbClr val="002060"/>
                </a:solidFill>
              </a:rPr>
              <a:t>красивая, добрая.</a:t>
            </a:r>
          </a:p>
          <a:p>
            <a:r>
              <a:rPr lang="ru-RU" b="1" dirty="0" smtClean="0">
                <a:solidFill>
                  <a:srgbClr val="C00000"/>
                </a:solidFill>
              </a:rPr>
              <a:t>Запомните! </a:t>
            </a:r>
            <a:r>
              <a:rPr lang="ru-RU" dirty="0">
                <a:solidFill>
                  <a:srgbClr val="002060"/>
                </a:solidFill>
              </a:rPr>
              <a:t>Девочка говорит: «Я рада», мальчик говорит: «Я рад»; девочка говорит: «Я сама», мальчик говорит: «Я сам».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27226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61456" y="332656"/>
            <a:ext cx="5184576" cy="588518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Упражнения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0845" y="980728"/>
            <a:ext cx="8686800" cy="4525963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 </a:t>
            </a:r>
            <a:r>
              <a:rPr lang="ru-RU" dirty="0"/>
              <a:t>1) распределение данных существительных по группам; </a:t>
            </a:r>
            <a:endParaRPr lang="ru-RU" dirty="0" smtClean="0"/>
          </a:p>
          <a:p>
            <a:r>
              <a:rPr lang="ru-RU" dirty="0" smtClean="0"/>
              <a:t>2</a:t>
            </a:r>
            <a:r>
              <a:rPr lang="ru-RU" dirty="0"/>
              <a:t>) добавление к данным существительным притяжательных местоимений </a:t>
            </a:r>
            <a:r>
              <a:rPr lang="ru-RU" b="1" i="1" dirty="0">
                <a:solidFill>
                  <a:srgbClr val="002060"/>
                </a:solidFill>
              </a:rPr>
              <a:t>мой, твой, наш, </a:t>
            </a:r>
            <a:r>
              <a:rPr lang="ru-RU" b="1" i="1" dirty="0" smtClean="0">
                <a:solidFill>
                  <a:srgbClr val="002060"/>
                </a:solidFill>
              </a:rPr>
              <a:t>ваш</a:t>
            </a:r>
            <a:r>
              <a:rPr lang="ru-RU" i="1" dirty="0" smtClean="0"/>
              <a:t>:</a:t>
            </a:r>
          </a:p>
          <a:p>
            <a:pPr marL="0" indent="0">
              <a:buNone/>
            </a:pPr>
            <a:r>
              <a:rPr lang="ru-RU" i="1" dirty="0"/>
              <a:t>	</a:t>
            </a:r>
            <a:r>
              <a:rPr lang="ru-RU" i="1" dirty="0" smtClean="0">
                <a:solidFill>
                  <a:srgbClr val="002060"/>
                </a:solidFill>
              </a:rPr>
              <a:t>а</a:t>
            </a:r>
            <a:r>
              <a:rPr lang="ru-RU" i="1" dirty="0">
                <a:solidFill>
                  <a:srgbClr val="002060"/>
                </a:solidFill>
              </a:rPr>
              <a:t>) это… учебник</a:t>
            </a:r>
            <a:r>
              <a:rPr lang="ru-RU" dirty="0">
                <a:solidFill>
                  <a:srgbClr val="002060"/>
                </a:solidFill>
              </a:rPr>
              <a:t>; </a:t>
            </a:r>
            <a:r>
              <a:rPr lang="ru-RU" dirty="0" smtClean="0">
                <a:solidFill>
                  <a:srgbClr val="002060"/>
                </a:solidFill>
              </a:rPr>
              <a:t>б</a:t>
            </a:r>
            <a:r>
              <a:rPr lang="ru-RU" dirty="0">
                <a:solidFill>
                  <a:srgbClr val="002060"/>
                </a:solidFill>
              </a:rPr>
              <a:t>) </a:t>
            </a:r>
            <a:r>
              <a:rPr lang="ru-RU" i="1" dirty="0">
                <a:solidFill>
                  <a:srgbClr val="002060"/>
                </a:solidFill>
              </a:rPr>
              <a:t>это… книга</a:t>
            </a:r>
            <a:r>
              <a:rPr lang="ru-RU" dirty="0">
                <a:solidFill>
                  <a:srgbClr val="002060"/>
                </a:solidFill>
              </a:rPr>
              <a:t>; в) </a:t>
            </a:r>
            <a:r>
              <a:rPr lang="ru-RU" i="1" dirty="0">
                <a:solidFill>
                  <a:srgbClr val="002060"/>
                </a:solidFill>
              </a:rPr>
              <a:t>это… место</a:t>
            </a:r>
            <a:r>
              <a:rPr lang="ru-RU" dirty="0">
                <a:solidFill>
                  <a:srgbClr val="002060"/>
                </a:solidFill>
              </a:rPr>
              <a:t>); 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/>
              <a:t>3</a:t>
            </a:r>
            <a:r>
              <a:rPr lang="ru-RU" dirty="0"/>
              <a:t>) указание форм единственного числа существительных, употребленных во множественном </a:t>
            </a:r>
            <a:r>
              <a:rPr lang="ru-RU" dirty="0" smtClean="0"/>
              <a:t>числе: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/>
              <a:t> </a:t>
            </a:r>
            <a:r>
              <a:rPr lang="ru-RU" dirty="0" smtClean="0">
                <a:solidFill>
                  <a:srgbClr val="002060"/>
                </a:solidFill>
              </a:rPr>
              <a:t>а</a:t>
            </a:r>
            <a:r>
              <a:rPr lang="ru-RU" dirty="0">
                <a:solidFill>
                  <a:srgbClr val="002060"/>
                </a:solidFill>
              </a:rPr>
              <a:t>) </a:t>
            </a:r>
            <a:r>
              <a:rPr lang="ru-RU" i="1" dirty="0">
                <a:solidFill>
                  <a:srgbClr val="002060"/>
                </a:solidFill>
              </a:rPr>
              <a:t>здесь лежат мои учебники</a:t>
            </a:r>
            <a:r>
              <a:rPr lang="ru-RU" dirty="0">
                <a:solidFill>
                  <a:srgbClr val="002060"/>
                </a:solidFill>
              </a:rPr>
              <a:t>; б) </a:t>
            </a:r>
            <a:r>
              <a:rPr lang="ru-RU" i="1" dirty="0">
                <a:solidFill>
                  <a:srgbClr val="002060"/>
                </a:solidFill>
              </a:rPr>
              <a:t>где твои словари</a:t>
            </a:r>
            <a:r>
              <a:rPr lang="ru-RU" dirty="0" smtClean="0">
                <a:solidFill>
                  <a:srgbClr val="002060"/>
                </a:solidFill>
              </a:rPr>
              <a:t>?; </a:t>
            </a:r>
          </a:p>
          <a:p>
            <a:r>
              <a:rPr lang="ru-RU" dirty="0" smtClean="0"/>
              <a:t>4</a:t>
            </a:r>
            <a:r>
              <a:rPr lang="ru-RU" dirty="0"/>
              <a:t>) задание написать в прошедшем </a:t>
            </a:r>
            <a:r>
              <a:rPr lang="ru-RU" dirty="0" smtClean="0"/>
              <a:t>времени: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dirty="0" smtClean="0">
                <a:solidFill>
                  <a:srgbClr val="002060"/>
                </a:solidFill>
              </a:rPr>
              <a:t> а</a:t>
            </a:r>
            <a:r>
              <a:rPr lang="ru-RU" dirty="0">
                <a:solidFill>
                  <a:srgbClr val="002060"/>
                </a:solidFill>
              </a:rPr>
              <a:t>) </a:t>
            </a:r>
            <a:r>
              <a:rPr lang="ru-RU" i="1" dirty="0">
                <a:solidFill>
                  <a:srgbClr val="002060"/>
                </a:solidFill>
              </a:rPr>
              <a:t>студент читает текст</a:t>
            </a:r>
            <a:r>
              <a:rPr lang="ru-RU" dirty="0">
                <a:solidFill>
                  <a:srgbClr val="002060"/>
                </a:solidFill>
              </a:rPr>
              <a:t>; б) </a:t>
            </a:r>
            <a:r>
              <a:rPr lang="ru-RU" i="1" dirty="0">
                <a:solidFill>
                  <a:srgbClr val="002060"/>
                </a:solidFill>
              </a:rPr>
              <a:t>студентка учит стихи</a:t>
            </a:r>
            <a:r>
              <a:rPr lang="ru-RU" dirty="0">
                <a:solidFill>
                  <a:srgbClr val="002060"/>
                </a:solidFill>
              </a:rPr>
              <a:t>; в) </a:t>
            </a: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ru-RU" i="1" dirty="0" smtClean="0">
                <a:solidFill>
                  <a:srgbClr val="002060"/>
                </a:solidFill>
              </a:rPr>
              <a:t>письмо </a:t>
            </a:r>
            <a:r>
              <a:rPr lang="ru-RU" i="1" dirty="0">
                <a:solidFill>
                  <a:srgbClr val="002060"/>
                </a:solidFill>
              </a:rPr>
              <a:t>лежит в книге</a:t>
            </a:r>
            <a:r>
              <a:rPr lang="ru-RU" dirty="0">
                <a:solidFill>
                  <a:srgbClr val="002060"/>
                </a:solidFill>
              </a:rPr>
              <a:t>).</a:t>
            </a:r>
          </a:p>
          <a:p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95736" y="4588115"/>
            <a:ext cx="4716016" cy="2122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125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9058" y="1052736"/>
            <a:ext cx="8463422" cy="5328592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r>
              <a:rPr lang="ru-RU" sz="2800" dirty="0" smtClean="0"/>
              <a:t>5</a:t>
            </a:r>
            <a:r>
              <a:rPr lang="ru-RU" sz="2800" dirty="0" smtClean="0"/>
              <a:t>. </a:t>
            </a:r>
            <a:r>
              <a:rPr lang="ru-RU" sz="2800" dirty="0"/>
              <a:t>Составьте список продуктов, которые надо купить в магазине </a:t>
            </a:r>
            <a:r>
              <a:rPr lang="ru-RU" sz="2800" dirty="0" smtClean="0"/>
              <a:t>к приходу </a:t>
            </a:r>
            <a:r>
              <a:rPr lang="ru-RU" sz="2800" dirty="0"/>
              <a:t>гостей.</a:t>
            </a:r>
          </a:p>
          <a:p>
            <a:endParaRPr lang="ru-RU" sz="2800" dirty="0" smtClean="0"/>
          </a:p>
          <a:p>
            <a:endParaRPr lang="ru-RU" sz="2800" dirty="0"/>
          </a:p>
          <a:p>
            <a:endParaRPr lang="ru-RU" sz="2800" dirty="0" smtClean="0"/>
          </a:p>
          <a:p>
            <a:r>
              <a:rPr lang="ru-RU" sz="2800" dirty="0"/>
              <a:t>6</a:t>
            </a:r>
            <a:r>
              <a:rPr lang="ru-RU" sz="2800" dirty="0" smtClean="0"/>
              <a:t>. </a:t>
            </a:r>
            <a:r>
              <a:rPr lang="ru-RU" sz="2800" dirty="0"/>
              <a:t>Что надо поставить на стол к приходу гостей на ужин</a:t>
            </a:r>
            <a:r>
              <a:rPr lang="ru-RU" sz="2800" dirty="0" smtClean="0"/>
              <a:t>?</a:t>
            </a:r>
          </a:p>
          <a:p>
            <a:endParaRPr lang="ru-RU" sz="2800" dirty="0"/>
          </a:p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3414193"/>
              </p:ext>
            </p:extLst>
          </p:nvPr>
        </p:nvGraphicFramePr>
        <p:xfrm>
          <a:off x="1259632" y="2610082"/>
          <a:ext cx="6552729" cy="1080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84243">
                  <a:extLst>
                    <a:ext uri="{9D8B030D-6E8A-4147-A177-3AD203B41FA5}">
                      <a16:colId xmlns:a16="http://schemas.microsoft.com/office/drawing/2014/main" val="1529864864"/>
                    </a:ext>
                  </a:extLst>
                </a:gridCol>
                <a:gridCol w="2184243">
                  <a:extLst>
                    <a:ext uri="{9D8B030D-6E8A-4147-A177-3AD203B41FA5}">
                      <a16:colId xmlns:a16="http://schemas.microsoft.com/office/drawing/2014/main" val="3527047754"/>
                    </a:ext>
                  </a:extLst>
                </a:gridCol>
                <a:gridCol w="2184243">
                  <a:extLst>
                    <a:ext uri="{9D8B030D-6E8A-4147-A177-3AD203B41FA5}">
                      <a16:colId xmlns:a16="http://schemas.microsoft.com/office/drawing/2014/main" val="2872114336"/>
                    </a:ext>
                  </a:extLst>
                </a:gridCol>
              </a:tblGrid>
              <a:tr h="54006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000" dirty="0" smtClean="0">
                          <a:solidFill>
                            <a:srgbClr val="002060"/>
                          </a:solidFill>
                        </a:rPr>
                        <a:t>КУПИТЬ</a:t>
                      </a:r>
                      <a:endParaRPr lang="ru-RU" sz="2000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5629733"/>
                  </a:ext>
                </a:extLst>
              </a:tr>
              <a:tr h="540060"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М.р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Ж.р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err="1" smtClean="0"/>
                        <a:t>Ср.р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272214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17076105"/>
              </p:ext>
            </p:extLst>
          </p:nvPr>
        </p:nvGraphicFramePr>
        <p:xfrm>
          <a:off x="1259630" y="5157192"/>
          <a:ext cx="6480720" cy="8640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80120">
                  <a:extLst>
                    <a:ext uri="{9D8B030D-6E8A-4147-A177-3AD203B41FA5}">
                      <a16:colId xmlns:a16="http://schemas.microsoft.com/office/drawing/2014/main" val="1841078334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415133901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3317535672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1408744648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240375819"/>
                    </a:ext>
                  </a:extLst>
                </a:gridCol>
                <a:gridCol w="1080120">
                  <a:extLst>
                    <a:ext uri="{9D8B030D-6E8A-4147-A177-3AD203B41FA5}">
                      <a16:colId xmlns:a16="http://schemas.microsoft.com/office/drawing/2014/main" val="2055219674"/>
                    </a:ext>
                  </a:extLst>
                </a:gridCol>
              </a:tblGrid>
              <a:tr h="432048"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ПОСУДА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ru-RU" dirty="0" smtClean="0">
                          <a:solidFill>
                            <a:srgbClr val="002060"/>
                          </a:solidFill>
                        </a:rPr>
                        <a:t>ЕДА</a:t>
                      </a:r>
                      <a:endParaRPr lang="ru-RU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9649099"/>
                  </a:ext>
                </a:extLst>
              </a:tr>
              <a:tr h="432048"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М.р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Ж.р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Ср.р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М.р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Ж.р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err="1" smtClean="0"/>
                        <a:t>Ср.р</a:t>
                      </a:r>
                      <a:r>
                        <a:rPr lang="ru-RU" dirty="0" smtClean="0"/>
                        <a:t>.</a:t>
                      </a:r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84935043"/>
                  </a:ext>
                </a:extLst>
              </a:tr>
            </a:tbl>
          </a:graphicData>
        </a:graphic>
      </p:graphicFrame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71800" y="476672"/>
            <a:ext cx="3029975" cy="969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067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6672"/>
            <a:ext cx="8712968" cy="6120680"/>
          </a:xfrm>
        </p:spPr>
        <p:txBody>
          <a:bodyPr>
            <a:normAutofit fontScale="70000" lnSpcReduction="2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рассказ о приключениях Незнайки пробрались ненужные слова. Найдите их и объясните, почему в паре выделенных слов одно является лишним. Каким местоимением можно заменить подчеркнутые слова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600" u="sng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Незнайка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очнулся / очнулась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совсем незнакомом месте.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Незнайка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лежала / лежал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кровати. Наконец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Незнайка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открыл / открыла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глаза,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завертел / завертела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ими в разные стороны и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увидела / увидел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что лежит в чужой комнате. Перед зеркалом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увидел / она увидела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двух малышек, разговаривающих между собой.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Один был / одна была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синем платье с завязанным сзади пояском. У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малышки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были голубые глаза и тёмные волосы, </a:t>
            </a:r>
            <a:r>
              <a:rPr lang="ru-RU" sz="2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заплетенные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длинную косу.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Другой был / другая была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платье с розовыми и фиолетовыми цветочками. Волосы у неё были светлые, почти белые, спускавшиеся на плечи волнами.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Малышка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надевал / надевала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 зеркалом шляпу и все время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трещал / трещала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сорока. Надев шляпу чуть не на самый затылок,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он откинул / она откинула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голову назад,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прищурил / прищурила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глаза и стала смотреться в зеркало.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Незнайке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стало смешно.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Незнайка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хрюкнул / хрюкнула,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 удержавшись от смеха. Светловолосая моментально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отскочил / отскочила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зеркала и подозрительно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стал / стала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смотреть на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Незнайку.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Но </a:t>
            </a:r>
            <a:r>
              <a:rPr lang="ru-RU" sz="2600" u="sng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Незнайка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закрыл / закрыла 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глаза и притворился спящим. Он </a:t>
            </a:r>
            <a:r>
              <a:rPr lang="ru-RU" sz="26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слышал / слышала</a:t>
            </a:r>
            <a:r>
              <a:rPr lang="ru-RU" sz="2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как обе малышки, стараясь не стучать каблучками, подошли к кровати и остановились неподалёку. </a:t>
            </a:r>
          </a:p>
        </p:txBody>
      </p:sp>
    </p:spTree>
    <p:extLst>
      <p:ext uri="{BB962C8B-B14F-4D97-AF65-F5344CB8AC3E}">
        <p14:creationId xmlns:p14="http://schemas.microsoft.com/office/powerpoint/2010/main" val="3190556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3535424"/>
            <a:ext cx="5333464" cy="2400059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560" y="332656"/>
            <a:ext cx="3960130" cy="297009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6136" y="2653451"/>
            <a:ext cx="2952328" cy="39364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88024" y="332657"/>
            <a:ext cx="4175590" cy="22324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7524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276872"/>
            <a:ext cx="7344816" cy="8382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rgbClr val="C00000"/>
                </a:solidFill>
              </a:rPr>
              <a:t>Спасибо за внимание!</a:t>
            </a:r>
            <a:endParaRPr lang="ru-RU" sz="48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77705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686800" cy="83820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Основные трудности при работе с детьми-</a:t>
            </a:r>
            <a:r>
              <a:rPr lang="ru-RU" sz="2400" b="1" dirty="0" err="1" smtClean="0">
                <a:solidFill>
                  <a:srgbClr val="C00000"/>
                </a:solidFill>
              </a:rPr>
              <a:t>инофонами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291181"/>
            <a:ext cx="8614792" cy="4946131"/>
          </a:xfrm>
        </p:spPr>
        <p:txBody>
          <a:bodyPr>
            <a:normAutofit/>
          </a:bodyPr>
          <a:lstStyle/>
          <a:p>
            <a:r>
              <a:rPr lang="ru-RU" sz="2400" dirty="0" smtClean="0"/>
              <a:t>Разнообразие контингента </a:t>
            </a:r>
            <a:r>
              <a:rPr lang="ru-RU" sz="2400" dirty="0" err="1" smtClean="0"/>
              <a:t>инофонов</a:t>
            </a:r>
            <a:r>
              <a:rPr lang="ru-RU" sz="2400" dirty="0" smtClean="0"/>
              <a:t> в пределах одного класса.</a:t>
            </a:r>
          </a:p>
          <a:p>
            <a:r>
              <a:rPr lang="ru-RU" sz="2400" dirty="0" smtClean="0"/>
              <a:t>Изначально слабое знание языка. Наличие акцента.</a:t>
            </a:r>
          </a:p>
          <a:p>
            <a:r>
              <a:rPr lang="ru-RU" sz="2400" dirty="0" smtClean="0"/>
              <a:t>Общий уровень культуры семьи. Отсутствие помощи родителей.</a:t>
            </a:r>
          </a:p>
          <a:p>
            <a:r>
              <a:rPr lang="ru-RU" sz="2400" dirty="0" smtClean="0"/>
              <a:t>Единые требования к прохождению ГИА и ЕГЭ.</a:t>
            </a:r>
          </a:p>
          <a:p>
            <a:endParaRPr lang="ru-RU" sz="2400" dirty="0"/>
          </a:p>
          <a:p>
            <a:pPr marL="0" indent="0">
              <a:buNone/>
            </a:pPr>
            <a:r>
              <a:rPr lang="ru-RU" sz="2400" b="1" dirty="0">
                <a:solidFill>
                  <a:srgbClr val="C00000"/>
                </a:solidFill>
              </a:rPr>
              <a:t>З</a:t>
            </a:r>
            <a:r>
              <a:rPr lang="ru-RU" sz="2400" b="1" dirty="0" smtClean="0">
                <a:solidFill>
                  <a:srgbClr val="C00000"/>
                </a:solidFill>
              </a:rPr>
              <a:t>адача</a:t>
            </a:r>
            <a:r>
              <a:rPr lang="ru-RU" sz="2400" b="1" dirty="0" smtClean="0">
                <a:solidFill>
                  <a:schemeClr val="tx1"/>
                </a:solidFill>
              </a:rPr>
              <a:t> </a:t>
            </a:r>
            <a:r>
              <a:rPr lang="ru-RU" sz="2400" dirty="0"/>
              <a:t>- формирование положительного мотивационного отношения к русскому языку через развитие </a:t>
            </a:r>
            <a:r>
              <a:rPr lang="ru-RU" sz="2400" b="1" dirty="0"/>
              <a:t>познавательного</a:t>
            </a:r>
            <a:r>
              <a:rPr lang="ru-RU" sz="2400" dirty="0"/>
              <a:t> интереса и </a:t>
            </a:r>
            <a:r>
              <a:rPr lang="ru-RU" sz="2400" b="1" dirty="0"/>
              <a:t>осознание социальной необходимости </a:t>
            </a:r>
            <a:r>
              <a:rPr lang="ru-RU" sz="2400" dirty="0"/>
              <a:t>(для коммуникации).</a:t>
            </a:r>
          </a:p>
        </p:txBody>
      </p:sp>
    </p:spTree>
    <p:extLst>
      <p:ext uri="{BB962C8B-B14F-4D97-AF65-F5344CB8AC3E}">
        <p14:creationId xmlns:p14="http://schemas.microsoft.com/office/powerpoint/2010/main" val="570547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79512" y="332656"/>
            <a:ext cx="4320480" cy="973856"/>
          </a:xfrm>
        </p:spPr>
        <p:txBody>
          <a:bodyPr>
            <a:normAutofit/>
          </a:bodyPr>
          <a:lstStyle/>
          <a:p>
            <a:pPr lvl="0" algn="ctr">
              <a:buClr>
                <a:srgbClr val="F0A22E"/>
              </a:buClr>
            </a:pPr>
            <a:r>
              <a:rPr lang="ru-RU" sz="2000" b="1" cap="none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 </a:t>
            </a:r>
          </a:p>
          <a:p>
            <a:pPr lvl="0" algn="ctr">
              <a:buClr>
                <a:srgbClr val="F0A22E"/>
              </a:buClr>
            </a:pPr>
            <a:r>
              <a:rPr lang="ru-RU" sz="2000" b="1" cap="none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познавательного интереса</a:t>
            </a:r>
          </a:p>
          <a:p>
            <a:endParaRPr lang="ru-RU" sz="1600" dirty="0"/>
          </a:p>
        </p:txBody>
      </p:sp>
      <p:sp>
        <p:nvSpPr>
          <p:cNvPr id="7" name="Текст 6"/>
          <p:cNvSpPr>
            <a:spLocks noGrp="1"/>
          </p:cNvSpPr>
          <p:nvPr>
            <p:ph type="body" sz="half" idx="3"/>
          </p:nvPr>
        </p:nvSpPr>
        <p:spPr>
          <a:xfrm>
            <a:off x="4572001" y="332656"/>
            <a:ext cx="4365266" cy="973856"/>
          </a:xfrm>
        </p:spPr>
        <p:txBody>
          <a:bodyPr>
            <a:normAutofit/>
          </a:bodyPr>
          <a:lstStyle/>
          <a:p>
            <a:pPr lvl="0" algn="ctr">
              <a:buClr>
                <a:srgbClr val="F0A22E"/>
              </a:buClr>
            </a:pPr>
            <a:r>
              <a:rPr lang="ru-RU" sz="2000" b="1" cap="none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Формирование</a:t>
            </a:r>
            <a:r>
              <a:rPr lang="ru-RU" sz="2400" b="1" cap="none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</a:p>
          <a:p>
            <a:pPr lvl="0" algn="ctr">
              <a:buClr>
                <a:srgbClr val="F0A22E"/>
              </a:buClr>
            </a:pPr>
            <a:r>
              <a:rPr lang="ru-RU" sz="2000" b="1" cap="none" dirty="0">
                <a:solidFill>
                  <a:srgbClr val="C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социального мотива</a:t>
            </a:r>
          </a:p>
          <a:p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2"/>
          </p:nvPr>
        </p:nvSpPr>
        <p:spPr>
          <a:xfrm>
            <a:off x="395536" y="1316037"/>
            <a:ext cx="4032448" cy="484926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2000" b="1" dirty="0"/>
              <a:t>– </a:t>
            </a:r>
            <a:r>
              <a:rPr lang="ru-RU" sz="2000" dirty="0"/>
              <a:t>З</a:t>
            </a:r>
            <a:r>
              <a:rPr lang="ru-RU" sz="2000" dirty="0" smtClean="0"/>
              <a:t>анимательные </a:t>
            </a:r>
            <a:r>
              <a:rPr lang="ru-RU" sz="2000" dirty="0"/>
              <a:t>эмоциональные задания с новой информацией, требующие сочетания разных видов памяти, творчества</a:t>
            </a:r>
            <a:r>
              <a:rPr lang="ru-RU" sz="2000" dirty="0" smtClean="0"/>
              <a:t>;</a:t>
            </a:r>
          </a:p>
          <a:p>
            <a:pPr marL="0" indent="0">
              <a:buNone/>
            </a:pPr>
            <a:r>
              <a:rPr lang="ru-RU" sz="2000" dirty="0"/>
              <a:t>– активное использование текстов художественной литературы;</a:t>
            </a:r>
          </a:p>
          <a:p>
            <a:pPr marL="0" indent="0">
              <a:buNone/>
            </a:pPr>
            <a:r>
              <a:rPr lang="ru-RU" sz="2000" dirty="0" smtClean="0"/>
              <a:t>– </a:t>
            </a:r>
            <a:r>
              <a:rPr lang="ru-RU" sz="2000" dirty="0"/>
              <a:t>новизна методов и приёмов, преемственность, проблематичность в обучении;</a:t>
            </a:r>
          </a:p>
          <a:p>
            <a:pPr marL="0" indent="0">
              <a:buNone/>
            </a:pPr>
            <a:r>
              <a:rPr lang="ru-RU" sz="2000" dirty="0"/>
              <a:t>– использование технических средств обучения, ресурсов </a:t>
            </a:r>
            <a:r>
              <a:rPr lang="ru-RU" sz="2000" dirty="0" smtClean="0"/>
              <a:t>интернета;</a:t>
            </a:r>
          </a:p>
          <a:p>
            <a:pPr marL="0" indent="0">
              <a:buNone/>
            </a:pPr>
            <a:r>
              <a:rPr lang="ru-RU" sz="2000" dirty="0"/>
              <a:t>– контроль речевой деятельности учащихся, знание ими своих результатов и </a:t>
            </a:r>
            <a:r>
              <a:rPr lang="ru-RU" sz="2000" dirty="0" smtClean="0"/>
              <a:t>успехов.</a:t>
            </a:r>
            <a:endParaRPr lang="ru-RU" sz="2000" dirty="0"/>
          </a:p>
          <a:p>
            <a:pPr marL="0" indent="0">
              <a:buNone/>
            </a:pPr>
            <a:endParaRPr lang="ru-RU" sz="2000" dirty="0"/>
          </a:p>
          <a:p>
            <a:pPr marL="0" indent="0" algn="just">
              <a:buNone/>
            </a:pPr>
            <a:endParaRPr lang="ru-RU" sz="2000" b="1" dirty="0" smtClean="0"/>
          </a:p>
          <a:p>
            <a:pPr marL="0" indent="0" algn="just">
              <a:buNone/>
            </a:pPr>
            <a:endParaRPr lang="ru-RU" sz="2000" b="1" dirty="0"/>
          </a:p>
          <a:p>
            <a:pPr marL="0" indent="0" algn="just">
              <a:buNone/>
            </a:pPr>
            <a:endParaRPr lang="ru-RU" sz="2000" b="1" dirty="0" smtClean="0"/>
          </a:p>
        </p:txBody>
      </p:sp>
      <p:sp>
        <p:nvSpPr>
          <p:cNvPr id="4" name="Объект 3"/>
          <p:cNvSpPr>
            <a:spLocks noGrp="1"/>
          </p:cNvSpPr>
          <p:nvPr>
            <p:ph sz="quarter" idx="4"/>
          </p:nvPr>
        </p:nvSpPr>
        <p:spPr>
          <a:xfrm>
            <a:off x="4669948" y="1196752"/>
            <a:ext cx="4288536" cy="39417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2000" b="1" dirty="0">
              <a:solidFill>
                <a:srgbClr val="C00000"/>
              </a:solidFill>
            </a:endParaRPr>
          </a:p>
          <a:p>
            <a:pPr marL="0" indent="0">
              <a:buNone/>
            </a:pPr>
            <a:r>
              <a:rPr lang="ru-RU" sz="1900" dirty="0"/>
              <a:t>– </a:t>
            </a:r>
            <a:r>
              <a:rPr lang="ru-RU" sz="1900" dirty="0" smtClean="0"/>
              <a:t>Создание </a:t>
            </a:r>
            <a:r>
              <a:rPr lang="ru-RU" sz="1900" dirty="0"/>
              <a:t>речевых ситуаций, вызывающих желание высказаться;</a:t>
            </a:r>
          </a:p>
          <a:p>
            <a:pPr marL="0" indent="0">
              <a:buNone/>
            </a:pPr>
            <a:r>
              <a:rPr lang="ru-RU" sz="1900" dirty="0"/>
              <a:t>– привитие потребностей в коммуникации, лучшем усвоении языка.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637031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24744"/>
            <a:ext cx="8352928" cy="4467126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C00000"/>
                </a:solidFill>
              </a:rPr>
              <a:t>Интерференция</a:t>
            </a:r>
            <a:r>
              <a:rPr lang="ru-RU" b="1" dirty="0"/>
              <a:t> </a:t>
            </a:r>
            <a:r>
              <a:rPr lang="ru-RU" sz="2400" b="1" dirty="0"/>
              <a:t>(Лингвистическая интерференция) (лат. </a:t>
            </a:r>
            <a:r>
              <a:rPr lang="ru-RU" sz="2400" b="1" dirty="0" err="1"/>
              <a:t>interferens</a:t>
            </a:r>
            <a:r>
              <a:rPr lang="ru-RU" sz="2400" b="1" dirty="0"/>
              <a:t>, от </a:t>
            </a:r>
            <a:r>
              <a:rPr lang="ru-RU" sz="2400" b="1" dirty="0" err="1"/>
              <a:t>inter</a:t>
            </a:r>
            <a:r>
              <a:rPr lang="ru-RU" sz="2400" b="1" dirty="0"/>
              <a:t> — между + -</a:t>
            </a:r>
            <a:r>
              <a:rPr lang="ru-RU" sz="2400" b="1" dirty="0" err="1"/>
              <a:t>ferens</a:t>
            </a:r>
            <a:r>
              <a:rPr lang="ru-RU" sz="2400" b="1" dirty="0"/>
              <a:t> — несущий, переносящий</a:t>
            </a:r>
            <a:r>
              <a:rPr lang="ru-RU" b="1" dirty="0"/>
              <a:t>) </a:t>
            </a:r>
            <a:r>
              <a:rPr lang="ru-RU" dirty="0" smtClean="0"/>
              <a:t>— последствие </a:t>
            </a:r>
            <a:r>
              <a:rPr lang="ru-RU" dirty="0"/>
              <a:t>влияния одного языка на другой, т.е. применение норм одного языка в другом в письменной и/или устной речи.</a:t>
            </a:r>
            <a:br>
              <a:rPr lang="ru-RU" dirty="0"/>
            </a:br>
            <a:endParaRPr lang="ru-RU" dirty="0" smtClean="0"/>
          </a:p>
          <a:p>
            <a:pPr marL="0" indent="0">
              <a:buNone/>
            </a:pPr>
            <a:r>
              <a:rPr lang="ru-RU" b="1" dirty="0">
                <a:solidFill>
                  <a:schemeClr val="tx1"/>
                </a:solidFill>
              </a:rPr>
              <a:t>Задача</a:t>
            </a:r>
            <a:r>
              <a:rPr lang="ru-RU" dirty="0">
                <a:solidFill>
                  <a:schemeClr val="tx1"/>
                </a:solidFill>
              </a:rPr>
              <a:t> </a:t>
            </a:r>
            <a:r>
              <a:rPr lang="ru-RU" dirty="0" smtClean="0"/>
              <a:t>– </a:t>
            </a:r>
            <a:r>
              <a:rPr lang="ru-RU" dirty="0"/>
              <a:t>преодолеть влияние родного языка, предупредить интерференционные ошибки в   русской   речи.</a:t>
            </a:r>
          </a:p>
        </p:txBody>
      </p:sp>
    </p:spTree>
    <p:extLst>
      <p:ext uri="{BB962C8B-B14F-4D97-AF65-F5344CB8AC3E}">
        <p14:creationId xmlns:p14="http://schemas.microsoft.com/office/powerpoint/2010/main" val="26054556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76672"/>
            <a:ext cx="8352928" cy="864096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C00000"/>
                </a:solidFill>
                <a:effectLst/>
              </a:rPr>
              <a:t>Причины интерференционных ошибок</a:t>
            </a:r>
            <a:endParaRPr lang="ru-RU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75556" y="1484784"/>
            <a:ext cx="7704856" cy="5040560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ограниченность словарного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запаса; 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рудные грамматические категории;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лабо развитый </a:t>
            </a:r>
            <a:r>
              <a:rPr lang="ru-RU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фонематичекий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слух;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одвижное ударение в русском языке;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нарушения </a:t>
            </a:r>
            <a:r>
              <a:rPr lang="ru-RU" dirty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 построении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предложений</a:t>
            </a:r>
            <a:r>
              <a:rPr lang="ru-RU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solidFill>
                  <a:schemeClr val="tx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 др.</a:t>
            </a:r>
            <a:endParaRPr lang="ru-RU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8847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463609"/>
            <a:ext cx="8686800" cy="838200"/>
          </a:xfrm>
        </p:spPr>
        <p:txBody>
          <a:bodyPr>
            <a:normAutofit/>
          </a:bodyPr>
          <a:lstStyle/>
          <a:p>
            <a:pPr algn="ctr"/>
            <a:r>
              <a:rPr lang="ru-RU" sz="3200" dirty="0" smtClean="0">
                <a:solidFill>
                  <a:srgbClr val="C00000"/>
                </a:solidFill>
              </a:rPr>
              <a:t>Формы работы</a:t>
            </a:r>
            <a:endParaRPr lang="ru-RU" sz="3200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412776"/>
            <a:ext cx="8686800" cy="4525963"/>
          </a:xfrm>
        </p:spPr>
        <p:txBody>
          <a:bodyPr>
            <a:normAutofit/>
          </a:bodyPr>
          <a:lstStyle/>
          <a:p>
            <a:r>
              <a:rPr lang="ru-RU" sz="2800" b="1" dirty="0"/>
              <a:t>Фронтальная</a:t>
            </a:r>
            <a:r>
              <a:rPr lang="ru-RU" sz="2800" dirty="0"/>
              <a:t> </a:t>
            </a:r>
            <a:r>
              <a:rPr lang="ru-RU" sz="2800" b="1" dirty="0"/>
              <a:t>форма </a:t>
            </a:r>
            <a:r>
              <a:rPr lang="ru-RU" sz="2800" dirty="0"/>
              <a:t>(коллективная</a:t>
            </a:r>
            <a:r>
              <a:rPr lang="ru-RU" sz="2800" dirty="0" smtClean="0"/>
              <a:t>). </a:t>
            </a:r>
          </a:p>
          <a:p>
            <a:r>
              <a:rPr lang="ru-RU" sz="2800" b="1" dirty="0"/>
              <a:t>Работа по цепочке.</a:t>
            </a:r>
            <a:r>
              <a:rPr lang="ru-RU" sz="2800" dirty="0"/>
              <a:t> </a:t>
            </a:r>
            <a:endParaRPr lang="ru-RU" sz="2800" dirty="0" smtClean="0"/>
          </a:p>
          <a:p>
            <a:r>
              <a:rPr lang="ru-RU" sz="2800" b="1" dirty="0"/>
              <a:t>Работа в </a:t>
            </a:r>
            <a:r>
              <a:rPr lang="ru-RU" sz="2800" b="1" dirty="0" smtClean="0"/>
              <a:t>парах.</a:t>
            </a:r>
          </a:p>
          <a:p>
            <a:r>
              <a:rPr lang="ru-RU" sz="2800" b="1" dirty="0" smtClean="0"/>
              <a:t>Игровая форма.</a:t>
            </a:r>
            <a:endParaRPr lang="ru-RU" sz="28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5656" y="3933056"/>
            <a:ext cx="5692124" cy="2561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27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35696" y="141675"/>
            <a:ext cx="5472608" cy="8382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Методические приёмы</a:t>
            </a:r>
            <a:endParaRPr lang="ru-RU" sz="28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1052736"/>
            <a:ext cx="8686800" cy="4525963"/>
          </a:xfrm>
        </p:spPr>
        <p:txBody>
          <a:bodyPr>
            <a:noAutofit/>
          </a:bodyPr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Обязательная работа со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словарями.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Работа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образцу.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Работа с иллюстративным материалом.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Упражнения на введение слов в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контекст.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Работа с использованием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алгоритмов. </a:t>
            </a: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Работа с ассоциациями.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Конструирование предложений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вопросам. </a:t>
            </a: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Списывание текстов разных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стилей.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 Письмо по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памяти.</a:t>
            </a:r>
          </a:p>
          <a:p>
            <a:pPr lvl="0"/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Прослушивание аудиозаписи и воспроизведение </a:t>
            </a:r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текстов-образцов.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Заучивание наизусть.</a:t>
            </a:r>
            <a:endParaRPr lang="ru-RU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49101" y="4725144"/>
            <a:ext cx="4326283" cy="19442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7955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Работа над орфоэпией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28433" y="1756717"/>
            <a:ext cx="6363816" cy="4525963"/>
          </a:xfrm>
        </p:spPr>
        <p:txBody>
          <a:bodyPr/>
          <a:lstStyle/>
          <a:p>
            <a:r>
              <a:rPr lang="ru-RU" sz="2800" b="1" dirty="0" smtClean="0"/>
              <a:t>- Имитация (или </a:t>
            </a:r>
            <a:r>
              <a:rPr lang="ru-RU" sz="2800" b="1" dirty="0"/>
              <a:t>подражание </a:t>
            </a:r>
            <a:r>
              <a:rPr lang="ru-RU" sz="2800" b="1" dirty="0" smtClean="0"/>
              <a:t>произношению) </a:t>
            </a:r>
            <a:r>
              <a:rPr lang="ru-RU" sz="2800" b="1" dirty="0"/>
              <a:t>речи учителя.</a:t>
            </a:r>
            <a:r>
              <a:rPr lang="ru-RU" sz="2800" dirty="0"/>
              <a:t> </a:t>
            </a:r>
            <a:endParaRPr lang="ru-RU" sz="2800" dirty="0" smtClean="0"/>
          </a:p>
          <a:p>
            <a:r>
              <a:rPr lang="ru-RU" sz="2800" b="1" dirty="0" smtClean="0"/>
              <a:t>- Показ </a:t>
            </a:r>
            <a:r>
              <a:rPr lang="ru-RU" sz="2800" b="1" dirty="0"/>
              <a:t>и объяснение артикуляции</a:t>
            </a:r>
            <a:r>
              <a:rPr lang="ru-RU" sz="2800" dirty="0"/>
              <a:t>. </a:t>
            </a:r>
            <a:endParaRPr lang="ru-RU" sz="2800" dirty="0" smtClean="0"/>
          </a:p>
          <a:p>
            <a:r>
              <a:rPr lang="ru-RU" sz="2800" dirty="0" smtClean="0"/>
              <a:t>- </a:t>
            </a:r>
            <a:r>
              <a:rPr lang="ru-RU" sz="2800" b="1" dirty="0" smtClean="0"/>
              <a:t>Сопоставление</a:t>
            </a:r>
            <a:r>
              <a:rPr lang="ru-RU" sz="2800" b="1" dirty="0"/>
              <a:t>. </a:t>
            </a:r>
            <a:endParaRPr lang="ru-RU" sz="2800" b="1" dirty="0" smtClean="0"/>
          </a:p>
          <a:p>
            <a:r>
              <a:rPr lang="ru-RU" sz="2800" b="1" dirty="0" smtClean="0"/>
              <a:t>- Заучивание</a:t>
            </a:r>
            <a:r>
              <a:rPr lang="ru-RU" sz="2800" dirty="0"/>
              <a:t> </a:t>
            </a:r>
            <a:r>
              <a:rPr lang="ru-RU" sz="2800" b="1" dirty="0" smtClean="0"/>
              <a:t>наизусть.</a:t>
            </a:r>
            <a:r>
              <a:rPr lang="ru-RU" dirty="0"/>
              <a:t> 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1412776"/>
            <a:ext cx="2880320" cy="423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2514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Другая 1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00B0F0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1642</TotalTime>
  <Words>912</Words>
  <Application>Microsoft Office PowerPoint</Application>
  <PresentationFormat>Экран (4:3)</PresentationFormat>
  <Paragraphs>185</Paragraphs>
  <Slides>29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7" baseType="lpstr">
      <vt:lpstr>Arial</vt:lpstr>
      <vt:lpstr>Calibri</vt:lpstr>
      <vt:lpstr>Franklin Gothic Book</vt:lpstr>
      <vt:lpstr>Franklin Gothic Medium</vt:lpstr>
      <vt:lpstr>Times New Roman</vt:lpstr>
      <vt:lpstr>Wingdings</vt:lpstr>
      <vt:lpstr>Wingdings 2</vt:lpstr>
      <vt:lpstr>Трек</vt:lpstr>
      <vt:lpstr>Основные приёмы работы при обучении русскому языку детей-инофонов</vt:lpstr>
      <vt:lpstr>Презентация PowerPoint</vt:lpstr>
      <vt:lpstr>Основные трудности при работе с детьми-инофонами</vt:lpstr>
      <vt:lpstr>Презентация PowerPoint</vt:lpstr>
      <vt:lpstr>Презентация PowerPoint</vt:lpstr>
      <vt:lpstr>Причины интерференционных ошибок</vt:lpstr>
      <vt:lpstr>Формы работы</vt:lpstr>
      <vt:lpstr>Методические приёмы</vt:lpstr>
      <vt:lpstr>Работа над орфоэпией</vt:lpstr>
      <vt:lpstr>Упражнения</vt:lpstr>
      <vt:lpstr>Презентация PowerPoint</vt:lpstr>
      <vt:lpstr>Игра «спрятавшееся слово»</vt:lpstr>
      <vt:lpstr>Заучивание правила</vt:lpstr>
      <vt:lpstr>Отработка подвижного ударения</vt:lpstr>
      <vt:lpstr>«Весёлые картинки»</vt:lpstr>
      <vt:lpstr>ИЗУЧЕНИЕ МОРФЕМИКИ И СЛОВООБРАЗОВАНИЯ</vt:lpstr>
      <vt:lpstr>  ИЗУЧЕНИЕ ЛЕКСИКИ  </vt:lpstr>
      <vt:lpstr>Примеры упражнений</vt:lpstr>
      <vt:lpstr>Игра «Верю - не верю»</vt:lpstr>
      <vt:lpstr>«Перевёртыши»</vt:lpstr>
      <vt:lpstr>«Отгадай слово»</vt:lpstr>
      <vt:lpstr>Работа с ассоциациями</vt:lpstr>
      <vt:lpstr>Презентация PowerPoint</vt:lpstr>
      <vt:lpstr>ИЗУЧЕНИЕ МОРФОЛОГИИ </vt:lpstr>
      <vt:lpstr>Упражнения</vt:lpstr>
      <vt:lpstr>Презентация PowerPoint</vt:lpstr>
      <vt:lpstr>Презентация PowerPoint</vt:lpstr>
      <vt:lpstr>Презентация PowerPoint</vt:lpstr>
      <vt:lpstr>Спасибо за внимание!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женя</dc:creator>
  <cp:lastModifiedBy>Компутер</cp:lastModifiedBy>
  <cp:revision>123</cp:revision>
  <dcterms:created xsi:type="dcterms:W3CDTF">2012-10-13T11:17:39Z</dcterms:created>
  <dcterms:modified xsi:type="dcterms:W3CDTF">2023-04-16T17:42:45Z</dcterms:modified>
</cp:coreProperties>
</file>