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7" r:id="rId1"/>
    <p:sldMasterId id="2147483660" r:id="rId2"/>
    <p:sldMasterId id="2147483720" r:id="rId3"/>
    <p:sldMasterId id="2147483732" r:id="rId4"/>
    <p:sldMasterId id="2147483798" r:id="rId5"/>
    <p:sldMasterId id="2147483685" r:id="rId6"/>
  </p:sldMasterIdLst>
  <p:notesMasterIdLst>
    <p:notesMasterId r:id="rId13"/>
  </p:notesMasterIdLst>
  <p:sldIdLst>
    <p:sldId id="274" r:id="rId7"/>
    <p:sldId id="267" r:id="rId8"/>
    <p:sldId id="268" r:id="rId9"/>
    <p:sldId id="275" r:id="rId10"/>
    <p:sldId id="269" r:id="rId11"/>
    <p:sldId id="270" r:id="rId12"/>
  </p:sldIdLst>
  <p:sldSz cx="6858000" cy="51435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6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1720" userDrawn="1">
          <p15:clr>
            <a:srgbClr val="A4A3A4"/>
          </p15:clr>
        </p15:guide>
        <p15:guide id="4" pos="119" userDrawn="1">
          <p15:clr>
            <a:srgbClr val="A4A3A4"/>
          </p15:clr>
        </p15:guide>
        <p15:guide id="5" pos="42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CC"/>
    <a:srgbClr val="172440"/>
    <a:srgbClr val="EA9330"/>
    <a:srgbClr val="FF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72" autoAdjust="0"/>
    <p:restoredTop sz="96451" autoAdjust="0"/>
  </p:normalViewPr>
  <p:slideViewPr>
    <p:cSldViewPr snapToGrid="0" snapToObjects="1">
      <p:cViewPr>
        <p:scale>
          <a:sx n="136" d="100"/>
          <a:sy n="136" d="100"/>
        </p:scale>
        <p:origin x="-708" y="-66"/>
      </p:cViewPr>
      <p:guideLst>
        <p:guide orient="horz" pos="463"/>
        <p:guide orient="horz" pos="1720"/>
        <p:guide pos="2160"/>
        <p:guide pos="119"/>
        <p:guide pos="42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2CA35C-AB3F-0D44-9877-2CB12F260F89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0E08E2-07CB-A548-A84E-407746EF68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99516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3763905" y="706955"/>
            <a:ext cx="271631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877029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3763905" y="706955"/>
            <a:ext cx="271631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8770292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4264" y="43588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4264" y="43588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4183959" y="553106"/>
            <a:ext cx="1948212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748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4264" y="43588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4264" y="42661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4264" y="42661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3763905" y="706955"/>
            <a:ext cx="2716314" cy="857250"/>
          </a:xfrm>
        </p:spPr>
        <p:txBody>
          <a:bodyPr>
            <a:noAutofit/>
          </a:bodyPr>
          <a:lstStyle>
            <a:lvl1pPr>
              <a:defRPr sz="240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28770292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 hasCustomPrompt="1"/>
          </p:nvPr>
        </p:nvSpPr>
        <p:spPr>
          <a:xfrm>
            <a:off x="421642" y="402828"/>
            <a:ext cx="4380579" cy="728070"/>
          </a:xfrm>
        </p:spPr>
        <p:txBody>
          <a:bodyPr anchor="t" anchorCtr="0">
            <a:normAutofit/>
          </a:bodyPr>
          <a:lstStyle>
            <a:lvl1pPr algn="l">
              <a:defRPr sz="2000" baseline="0">
                <a:solidFill>
                  <a:srgbClr val="172440"/>
                </a:solidFill>
                <a:latin typeface="Verdana"/>
                <a:cs typeface="Verdana"/>
              </a:defRPr>
            </a:lvl1pPr>
          </a:lstStyle>
          <a:p>
            <a:r>
              <a:rPr lang="ru-RU" dirty="0" smtClean="0"/>
              <a:t>Образец заголовка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в две строки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642" y="1079256"/>
            <a:ext cx="4380579" cy="413156"/>
          </a:xfrm>
        </p:spPr>
        <p:txBody>
          <a:bodyPr>
            <a:normAutofit/>
          </a:bodyPr>
          <a:lstStyle>
            <a:lvl1pPr marL="0" indent="0" algn="l">
              <a:buNone/>
              <a:defRPr sz="16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1"/>
          </p:nvPr>
        </p:nvSpPr>
        <p:spPr>
          <a:xfrm>
            <a:off x="422275" y="1650000"/>
            <a:ext cx="6092825" cy="2944226"/>
          </a:xfrm>
        </p:spPr>
        <p:txBody>
          <a:bodyPr>
            <a:normAutofit/>
          </a:bodyPr>
          <a:lstStyle>
            <a:lvl1pPr marL="0" indent="0">
              <a:buNone/>
              <a:defRPr sz="1400" b="0" i="0">
                <a:latin typeface="Calibri Light"/>
                <a:cs typeface="Calibri Light"/>
              </a:defRPr>
            </a:lvl1pPr>
            <a:lvl2pPr>
              <a:defRPr sz="1400" b="0" i="0">
                <a:latin typeface="Calibri Light"/>
                <a:cs typeface="Calibri Light"/>
              </a:defRPr>
            </a:lvl2pPr>
            <a:lvl3pPr>
              <a:defRPr sz="1400" b="0" i="0">
                <a:latin typeface="Calibri Light"/>
                <a:cs typeface="Calibri Light"/>
              </a:defRPr>
            </a:lvl3pPr>
            <a:lvl4pPr>
              <a:defRPr sz="1400" b="0" i="0">
                <a:latin typeface="Calibri Light"/>
                <a:cs typeface="Calibri Light"/>
              </a:defRPr>
            </a:lvl4pPr>
            <a:lvl5pPr>
              <a:defRPr sz="1400" b="0" i="0">
                <a:latin typeface="Calibri Light"/>
                <a:cs typeface="Calibri Light"/>
              </a:defRPr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011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азвание 4"/>
          <p:cNvSpPr>
            <a:spLocks noGrp="1"/>
          </p:cNvSpPr>
          <p:nvPr>
            <p:ph type="title"/>
          </p:nvPr>
        </p:nvSpPr>
        <p:spPr>
          <a:xfrm>
            <a:off x="4183959" y="553106"/>
            <a:ext cx="1948212" cy="857250"/>
          </a:xfrm>
        </p:spPr>
        <p:txBody>
          <a:bodyPr>
            <a:normAutofit/>
          </a:bodyPr>
          <a:lstStyle>
            <a:lvl1pPr>
              <a:defRPr sz="2400">
                <a:latin typeface="Verdana"/>
                <a:cs typeface="Verdana"/>
              </a:defRPr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774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726820" y="206375"/>
            <a:ext cx="278827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</a:t>
            </a:r>
            <a:br>
              <a:rPr lang="ru-RU" dirty="0" smtClean="0"/>
            </a:br>
            <a:r>
              <a:rPr lang="ru-RU" dirty="0" smtClean="0"/>
              <a:t>в три строки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800" r:id="rId2"/>
    <p:sldLayoutId id="2147483804" r:id="rId3"/>
  </p:sldLayoutIdLst>
  <p:transition spd="med"/>
  <p:txStyles>
    <p:titleStyle>
      <a:lvl1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1pPr>
      <a:lvl2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2pPr>
      <a:lvl3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3pPr>
      <a:lvl4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4pPr>
      <a:lvl5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5pPr>
      <a:lvl6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6pPr>
      <a:lvl7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7pPr>
      <a:lvl8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8pPr>
      <a:lvl9pPr eaLnBrk="1" hangingPunct="1">
        <a:lnSpc>
          <a:spcPct val="90000"/>
        </a:lnSpc>
        <a:defRPr sz="2475">
          <a:latin typeface="Calibri"/>
          <a:ea typeface="Calibri"/>
          <a:cs typeface="Calibri"/>
          <a:sym typeface="Calibri"/>
        </a:defRPr>
      </a:lvl9pPr>
    </p:titleStyle>
    <p:bodyStyle>
      <a:lvl1pPr marL="0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1pPr>
      <a:lvl2pPr marL="257162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2pPr>
      <a:lvl3pPr marL="514325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3pPr>
      <a:lvl4pPr marL="771487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4pPr>
      <a:lvl5pPr marL="1028649" indent="0" eaLnBrk="1" hangingPunct="1">
        <a:lnSpc>
          <a:spcPct val="90000"/>
        </a:lnSpc>
        <a:spcBef>
          <a:spcPts val="563"/>
        </a:spcBef>
        <a:buSzPct val="100000"/>
        <a:buFontTx/>
        <a:buNone/>
        <a:defRPr sz="1575">
          <a:latin typeface="Calibri"/>
          <a:ea typeface="Calibri"/>
          <a:cs typeface="Calibri"/>
          <a:sym typeface="Calibri"/>
        </a:defRPr>
      </a:lvl5pPr>
      <a:lvl6pPr marL="1485826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6pPr>
      <a:lvl7pPr marL="1742989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7pPr>
      <a:lvl8pPr marL="2000150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8pPr>
      <a:lvl9pPr marL="2257313" indent="-200015" eaLnBrk="1" hangingPunct="1">
        <a:lnSpc>
          <a:spcPct val="90000"/>
        </a:lnSpc>
        <a:spcBef>
          <a:spcPts val="563"/>
        </a:spcBef>
        <a:buSzPct val="100000"/>
        <a:buFont typeface="Arial"/>
        <a:buChar char="•"/>
        <a:defRPr sz="1575">
          <a:latin typeface="Calibri"/>
          <a:ea typeface="Calibri"/>
          <a:cs typeface="Calibri"/>
          <a:sym typeface="Calibri"/>
        </a:defRPr>
      </a:lvl9pPr>
    </p:bodyStyle>
    <p:otherStyle>
      <a:lvl1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algn="r" eaLnBrk="1" hangingPunct="1">
        <a:defRPr sz="675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3555330" y="278262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81960" y="428848"/>
            <a:ext cx="400505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 в две строки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79979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b="0" i="0" kern="1200" baseline="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54264" y="42661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21799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rgbClr val="FFFFFF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4264" y="426614"/>
            <a:ext cx="4394311" cy="7969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</a:t>
            </a:r>
            <a:r>
              <a:rPr lang="en-US" dirty="0"/>
              <a:t> </a:t>
            </a:r>
            <a:r>
              <a:rPr lang="ru-RU" dirty="0"/>
              <a:t>в две строки</a:t>
            </a:r>
          </a:p>
        </p:txBody>
      </p:sp>
    </p:spTree>
    <p:extLst>
      <p:ext uri="{BB962C8B-B14F-4D97-AF65-F5344CB8AC3E}">
        <p14:creationId xmlns:p14="http://schemas.microsoft.com/office/powerpoint/2010/main" xmlns="" val="417489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801" r:id="rId2"/>
  </p:sldLayoutIdLst>
  <p:txStyles>
    <p:titleStyle>
      <a:lvl1pPr algn="l" defTabSz="342884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0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63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9D1BD-0BEB-464B-9104-5773324B2285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658A9-4423-2241-B885-4157D8602E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9812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6375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200157"/>
            <a:ext cx="61722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4767271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635B3-C2B0-A94F-BF40-36C103B64EE6}" type="datetimeFigureOut">
              <a:rPr lang="ru-RU" smtClean="0"/>
              <a:pPr/>
              <a:t>07.02.2024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71"/>
            <a:ext cx="21717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4767271"/>
            <a:ext cx="16002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12AA-2900-5846-91D2-F5331677F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69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802" r:id="rId2"/>
    <p:sldLayoutId id="2147483803" r:id="rId3"/>
  </p:sldLayoutIdLst>
  <p:txStyles>
    <p:titleStyle>
      <a:lvl1pPr algn="ctr" defTabSz="342884" rtl="0" eaLnBrk="1" latinLnBrk="0" hangingPunct="1"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57162" indent="-257162" algn="l" defTabSz="342884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557185" indent="-214303" algn="l" defTabSz="342884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bg1"/>
          </a:solidFill>
          <a:latin typeface="+mn-lt"/>
          <a:ea typeface="+mn-ea"/>
          <a:cs typeface="+mn-cs"/>
        </a:defRPr>
      </a:lvl2pPr>
      <a:lvl3pPr marL="857207" indent="-171442" algn="l" defTabSz="342884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200090" indent="-171442" algn="l" defTabSz="342884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bg1"/>
          </a:solidFill>
          <a:latin typeface="+mn-lt"/>
          <a:ea typeface="+mn-ea"/>
          <a:cs typeface="+mn-cs"/>
        </a:defRPr>
      </a:lvl4pPr>
      <a:lvl5pPr marL="1542974" indent="-171442" algn="l" defTabSz="342884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bg1"/>
          </a:solidFill>
          <a:latin typeface="+mn-lt"/>
          <a:ea typeface="+mn-ea"/>
          <a:cs typeface="+mn-cs"/>
        </a:defRPr>
      </a:lvl5pPr>
      <a:lvl6pPr marL="1885856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5" indent="-171442" algn="l" defTabSz="342884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8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5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7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4" algn="l" defTabSz="342884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3.png"/><Relationship Id="rId4" Type="http://schemas.openxmlformats.org/officeDocument/2006/relationships/image" Target="../media/image1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1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5.jpeg"/><Relationship Id="rId7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63905" y="2046267"/>
            <a:ext cx="2716314" cy="58477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lvl="0">
              <a:defRPr sz="1800"/>
            </a:pPr>
            <a:endParaRPr lang="en-US" sz="1600" dirty="0" smtClean="0">
              <a:latin typeface="Calibri Light"/>
              <a:cs typeface="Calibri Light"/>
            </a:endParaRPr>
          </a:p>
          <a:p>
            <a:pPr lvl="0">
              <a:defRPr sz="1800"/>
            </a:pPr>
            <a:endParaRPr lang="ru-RU" sz="1600" dirty="0" smtClean="0">
              <a:latin typeface="Calibri Light"/>
              <a:cs typeface="Calibri Ligh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26973" y="154745"/>
            <a:ext cx="3097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     </a:t>
            </a:r>
            <a:r>
              <a:rPr lang="ru-RU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ГОД  СЕМЬИ В РОССИИ </a:t>
            </a:r>
            <a:endParaRPr lang="ru-RU" b="1" dirty="0">
              <a:solidFill>
                <a:schemeClr val="bg1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170" y="724487"/>
            <a:ext cx="25250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Всё начинается  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 семьи</a:t>
            </a:r>
            <a:endParaRPr lang="ru-RU" sz="24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lum bright="16000" contrast="28000"/>
          </a:blip>
          <a:srcRect/>
          <a:stretch>
            <a:fillRect/>
          </a:stretch>
        </p:blipFill>
        <p:spPr bwMode="auto">
          <a:xfrm>
            <a:off x="5774788" y="597877"/>
            <a:ext cx="907366" cy="331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lum bright="1000" contrast="11000"/>
          </a:blip>
          <a:srcRect/>
          <a:stretch>
            <a:fillRect/>
          </a:stretch>
        </p:blipFill>
        <p:spPr bwMode="auto">
          <a:xfrm>
            <a:off x="150729" y="154746"/>
            <a:ext cx="3225517" cy="468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lum bright="1000" contrast="-1000"/>
          </a:blip>
          <a:srcRect/>
          <a:stretch>
            <a:fillRect/>
          </a:stretch>
        </p:blipFill>
        <p:spPr bwMode="auto">
          <a:xfrm>
            <a:off x="3626974" y="2135041"/>
            <a:ext cx="2956706" cy="1768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>
            <a:lum bright="16000" contrast="28000"/>
          </a:blip>
          <a:srcRect/>
          <a:stretch>
            <a:fillRect/>
          </a:stretch>
        </p:blipFill>
        <p:spPr bwMode="auto">
          <a:xfrm>
            <a:off x="4597256" y="4369739"/>
            <a:ext cx="1042449" cy="483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5483" y="3981363"/>
            <a:ext cx="3341077" cy="99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lum bright="16000" contrast="28000"/>
          </a:blip>
          <a:srcRect/>
          <a:stretch>
            <a:fillRect/>
          </a:stretch>
        </p:blipFill>
        <p:spPr bwMode="auto">
          <a:xfrm>
            <a:off x="3955171" y="4466491"/>
            <a:ext cx="1137334" cy="387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548638" y="253218"/>
            <a:ext cx="13716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  </a:t>
            </a:r>
            <a:r>
              <a:rPr lang="ru-RU" sz="2000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2024 год 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lum bright="-14000" contrast="40000"/>
          </a:blip>
          <a:srcRect/>
          <a:stretch>
            <a:fillRect/>
          </a:stretch>
        </p:blipFill>
        <p:spPr bwMode="auto">
          <a:xfrm>
            <a:off x="5540188" y="4228422"/>
            <a:ext cx="1043491" cy="615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955832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644" y="144464"/>
            <a:ext cx="2504048" cy="258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3742124" y="583808"/>
            <a:ext cx="2612572" cy="261610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</a:t>
            </a: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Основные</a:t>
            </a: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  </a:t>
            </a: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функции</a:t>
            </a: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 </a:t>
            </a: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семьи</a:t>
            </a:r>
            <a:endParaRPr lang="ru-RU" sz="11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08447" y="4634821"/>
            <a:ext cx="2094046" cy="26161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  семейные  ценности</a:t>
            </a:r>
            <a:endParaRPr lang="ru-RU" sz="11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1280" y="144465"/>
            <a:ext cx="4146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</a:rPr>
              <a:t>В России 2024 год объявлен Годом семьи. Соответствующий указ подписан  22 ноября 2023 года</a:t>
            </a:r>
            <a:r>
              <a:rPr lang="en-US" sz="900" b="1" dirty="0" smtClean="0">
                <a:solidFill>
                  <a:schemeClr val="bg1"/>
                </a:solidFill>
              </a:rPr>
              <a:t> </a:t>
            </a:r>
            <a:r>
              <a:rPr lang="ru-RU" sz="900" b="1" dirty="0" smtClean="0">
                <a:solidFill>
                  <a:schemeClr val="bg1"/>
                </a:solidFill>
              </a:rPr>
              <a:t>Президентом РФ Владимиром Владимировичем Путиным</a:t>
            </a:r>
            <a:r>
              <a:rPr lang="ru-RU" sz="800" b="1" dirty="0" smtClean="0">
                <a:solidFill>
                  <a:schemeClr val="bg1"/>
                </a:solidFill>
              </a:rPr>
              <a:t>.</a:t>
            </a:r>
            <a:endParaRPr lang="ru-RU" sz="8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lum bright="4000" contrast="9000"/>
          </a:blip>
          <a:srcRect/>
          <a:stretch>
            <a:fillRect/>
          </a:stretch>
        </p:blipFill>
        <p:spPr bwMode="auto">
          <a:xfrm>
            <a:off x="5186477" y="4375814"/>
            <a:ext cx="1497751" cy="76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80358" y="1026942"/>
            <a:ext cx="3803871" cy="3348872"/>
          </a:xfrm>
          <a:prstGeom prst="rect">
            <a:avLst/>
          </a:prstGeom>
          <a:solidFill>
            <a:srgbClr val="FF0000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</p:spPr>
      </p:pic>
      <p:pic>
        <p:nvPicPr>
          <p:cNvPr id="14" name="Рисунок 13"/>
          <p:cNvPicPr/>
          <p:nvPr/>
        </p:nvPicPr>
        <p:blipFill>
          <a:blip r:embed="rId5" cstate="print">
            <a:lum contrast="27000"/>
          </a:blip>
          <a:srcRect l="22711" t="15401" r="35727" b="26247"/>
          <a:stretch>
            <a:fillRect/>
          </a:stretch>
        </p:blipFill>
        <p:spPr bwMode="auto">
          <a:xfrm>
            <a:off x="133644" y="2904231"/>
            <a:ext cx="2626227" cy="2067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низ 14"/>
          <p:cNvSpPr/>
          <p:nvPr/>
        </p:nvSpPr>
        <p:spPr>
          <a:xfrm rot="5400000">
            <a:off x="2604013" y="4452427"/>
            <a:ext cx="214534" cy="390378"/>
          </a:xfrm>
          <a:prstGeom prst="downArrow">
            <a:avLst/>
          </a:prstGeom>
          <a:gradFill>
            <a:gsLst>
              <a:gs pos="0">
                <a:srgbClr val="FFFFCC"/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61623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475" y="271074"/>
            <a:ext cx="2821592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 Заповеди семейной жизни </a:t>
            </a:r>
            <a:endParaRPr lang="ru-RU" sz="11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6600"/>
              </a:solidFill>
              <a:effectLst>
                <a:reflection blurRad="12700" stA="28000" endPos="45000" dist="1000" dir="5400000" sy="-100000" algn="bl" rotWithShape="0"/>
              </a:effectLst>
              <a:latin typeface="Georgia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76000"/>
          </a:blip>
          <a:srcRect/>
          <a:stretch>
            <a:fillRect/>
          </a:stretch>
        </p:blipFill>
        <p:spPr bwMode="auto">
          <a:xfrm>
            <a:off x="196948" y="2504049"/>
            <a:ext cx="2518117" cy="2421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910818" y="1570534"/>
            <a:ext cx="2278967" cy="2616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  </a:t>
            </a:r>
            <a:r>
              <a:rPr lang="ru-RU" sz="11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66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Семейные традиции  </a:t>
            </a:r>
            <a:endParaRPr lang="ru-RU" sz="11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8135" y="3408967"/>
            <a:ext cx="1603715" cy="1361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8135" y="160544"/>
            <a:ext cx="1724881" cy="1288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0067" y="1968836"/>
            <a:ext cx="1862949" cy="1283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91489" y="1968835"/>
            <a:ext cx="1465830" cy="10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93767" y="271075"/>
            <a:ext cx="1672277" cy="108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96948" y="633047"/>
            <a:ext cx="2518118" cy="177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538158" y="4652513"/>
            <a:ext cx="937403" cy="49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/>
          <p:cNvPicPr/>
          <p:nvPr/>
        </p:nvPicPr>
        <p:blipFill>
          <a:blip r:embed="rId10" cstate="print">
            <a:lum bright="7000" contrast="18000"/>
          </a:blip>
          <a:srcRect l="18097" t="16269" r="30482" b="14655"/>
          <a:stretch>
            <a:fillRect/>
          </a:stretch>
        </p:blipFill>
        <p:spPr bwMode="auto">
          <a:xfrm>
            <a:off x="4893087" y="3252752"/>
            <a:ext cx="1772957" cy="139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1317697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8403" y="288388"/>
            <a:ext cx="4733365" cy="232117"/>
          </a:xfr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 </a:t>
            </a:r>
            <a:b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</a:b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Высказывания известных людей о </a:t>
            </a:r>
            <a:r>
              <a:rPr lang="ru-RU" sz="11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>семье</a:t>
            </a:r>
            <a: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  <a:t/>
            </a:r>
            <a:br>
              <a:rPr lang="ru-RU" sz="1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Georgia" pitchFamily="18" charset="0"/>
              </a:rPr>
            </a:br>
            <a:endParaRPr lang="ru-RU" sz="1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18049" y="822192"/>
            <a:ext cx="6383663" cy="41155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0" cap="sq">
            <a:solidFill>
              <a:srgbClr val="EA933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031" y="2294238"/>
            <a:ext cx="675248" cy="9832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2031" y="1062111"/>
            <a:ext cx="520504" cy="784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4789" y="2294237"/>
            <a:ext cx="569741" cy="730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9281" y="3622430"/>
            <a:ext cx="675250" cy="870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74788" y="1062110"/>
            <a:ext cx="569742" cy="784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Прямоугольник 21"/>
          <p:cNvSpPr/>
          <p:nvPr/>
        </p:nvSpPr>
        <p:spPr>
          <a:xfrm>
            <a:off x="1097278" y="955411"/>
            <a:ext cx="173736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«Когда подумаешь, что в большом городе благоустроенная семья стала у нас редкостью, и что пустота жизни общественной, с роскошью, со своеволием, дошла до крайности,- страшно за будущее поколение»</a:t>
            </a:r>
          </a:p>
          <a:p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     </a:t>
            </a:r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>А. Грибоедов</a:t>
            </a:r>
            <a:endParaRPr lang="ru-RU" sz="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202787" y="2294239"/>
            <a:ext cx="14911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«Счастливый брак зависит не от того, насколько вы совместимы, а от того, как вы справляетесь со своими различиями»</a:t>
            </a:r>
          </a:p>
          <a:p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>                          </a:t>
            </a:r>
            <a:r>
              <a:rPr lang="en-US" sz="800" b="1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> Л. Толстой                </a:t>
            </a:r>
          </a:p>
          <a:p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                       </a:t>
            </a:r>
            <a:endParaRPr lang="ru-RU" sz="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02787" y="3446586"/>
            <a:ext cx="1631853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"Семья приносит полноту жизни, семья приносит счастье, но каждая семья является, прежде всего, большим делом, имеющим государственное значение» </a:t>
            </a:r>
          </a:p>
          <a:p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>                    </a:t>
            </a:r>
            <a:r>
              <a:rPr lang="en-US" sz="800" b="1" dirty="0" smtClean="0">
                <a:solidFill>
                  <a:schemeClr val="tx2">
                    <a:lumMod val="75000"/>
                  </a:schemeClr>
                </a:solidFill>
              </a:rPr>
              <a:t>      </a:t>
            </a:r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>   А. Макаренко</a:t>
            </a:r>
            <a:endParaRPr lang="ru-RU" sz="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579033" y="1062112"/>
            <a:ext cx="119575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«Залог семейного  счастья в доброте, откровенности, отзывчивости»</a:t>
            </a:r>
          </a:p>
          <a:p>
            <a:r>
              <a:rPr lang="ru-RU" sz="900" b="1" dirty="0" smtClean="0">
                <a:solidFill>
                  <a:schemeClr val="tx2">
                    <a:lumMod val="75000"/>
                  </a:schemeClr>
                </a:solidFill>
              </a:rPr>
              <a:t>                      </a:t>
            </a:r>
            <a:r>
              <a:rPr lang="ru-RU" sz="800" b="1" dirty="0" smtClean="0">
                <a:solidFill>
                  <a:schemeClr val="tx2">
                    <a:lumMod val="75000"/>
                  </a:schemeClr>
                </a:solidFill>
              </a:rPr>
              <a:t>Э. Золя</a:t>
            </a:r>
            <a:endParaRPr lang="ru-RU" sz="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473527" y="2294237"/>
            <a:ext cx="130126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900" b="1" dirty="0" smtClean="0">
                <a:solidFill>
                  <a:srgbClr val="002060"/>
                </a:solidFill>
              </a:rPr>
              <a:t>«Нет ничего чудеснее на свете, чем брак, в котором у супругов общее все: ложе, мысли, победы и поражения»   </a:t>
            </a:r>
          </a:p>
          <a:p>
            <a:pPr algn="l"/>
            <a:r>
              <a:rPr lang="ru-RU" sz="900" b="1" dirty="0" smtClean="0">
                <a:solidFill>
                  <a:srgbClr val="002060"/>
                </a:solidFill>
              </a:rPr>
              <a:t>                         </a:t>
            </a:r>
            <a:r>
              <a:rPr lang="ru-RU" sz="800" b="1" dirty="0" smtClean="0">
                <a:solidFill>
                  <a:srgbClr val="002060"/>
                </a:solidFill>
              </a:rPr>
              <a:t>А. Моруа</a:t>
            </a:r>
            <a:r>
              <a:rPr lang="ru-RU" sz="900" dirty="0" smtClean="0"/>
              <a:t>                      </a:t>
            </a:r>
            <a:endParaRPr lang="ru-RU" sz="8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473527" y="3622431"/>
            <a:ext cx="1301262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900" b="1" dirty="0" smtClean="0">
                <a:solidFill>
                  <a:srgbClr val="002060"/>
                </a:solidFill>
              </a:rPr>
              <a:t>«Семья всегда будет основой общества»</a:t>
            </a:r>
          </a:p>
          <a:p>
            <a:r>
              <a:rPr lang="ru-RU" sz="800" b="1" dirty="0" smtClean="0">
                <a:solidFill>
                  <a:srgbClr val="002060"/>
                </a:solidFill>
              </a:rPr>
              <a:t>          Оноре де Бальзак</a:t>
            </a:r>
            <a:endParaRPr lang="ru-RU" sz="800" b="1" dirty="0">
              <a:solidFill>
                <a:srgbClr val="002060"/>
              </a:solidFill>
            </a:endParaRPr>
          </a:p>
        </p:txBody>
      </p:sp>
      <p:pic>
        <p:nvPicPr>
          <p:cNvPr id="1045" name="Picture 21" descr="C:\Users\krylova_iv\Downloads\rounded-in-photoretric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26441" y="1062111"/>
            <a:ext cx="740867" cy="9214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2693963" y="2213572"/>
            <a:ext cx="177956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«Семья – любви великой царство.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В ней вера, праведность и сила.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Семья – опора государства,</a:t>
            </a:r>
            <a:endParaRPr kumimoji="0" lang="ru-RU" sz="10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inherit"/>
              <a:ea typeface="Calibri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inherit"/>
                <a:ea typeface="Calibri" pitchFamily="34" charset="0"/>
                <a:cs typeface="Arial" pitchFamily="34" charset="0"/>
              </a:rPr>
              <a:t>Страны моей, моей России»</a:t>
            </a:r>
            <a:r>
              <a:rPr kumimoji="0" lang="ru-RU" sz="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" b="1" dirty="0" smtClean="0">
                <a:solidFill>
                  <a:srgbClr val="C00000"/>
                </a:solidFill>
                <a:latin typeface="+mn-lt"/>
                <a:cs typeface="Arial" pitchFamily="34" charset="0"/>
              </a:rPr>
              <a:t>                                          И. Резник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47" name="Picture 23"/>
          <p:cNvPicPr>
            <a:picLocks noChangeAspect="1" noChangeArrowheads="1"/>
          </p:cNvPicPr>
          <p:nvPr/>
        </p:nvPicPr>
        <p:blipFill>
          <a:blip r:embed="rId9" cstate="print">
            <a:lum bright="12000" contrast="1000"/>
          </a:blip>
          <a:srcRect/>
          <a:stretch>
            <a:fillRect/>
          </a:stretch>
        </p:blipFill>
        <p:spPr bwMode="auto">
          <a:xfrm>
            <a:off x="422031" y="3622431"/>
            <a:ext cx="675248" cy="8705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95461" y="3660121"/>
            <a:ext cx="1578065" cy="954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krylova_iv\Desktop\ШАБЛОНЫ для оформления\Рисунок1 - копия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5400000">
            <a:off x="3326130" y="1611630"/>
            <a:ext cx="205740" cy="6858000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 cstate="print">
            <a:lum bright="-3000" contrast="21000"/>
          </a:blip>
          <a:srcRect/>
          <a:stretch>
            <a:fillRect/>
          </a:stretch>
        </p:blipFill>
        <p:spPr bwMode="auto">
          <a:xfrm>
            <a:off x="5774790" y="144463"/>
            <a:ext cx="843100" cy="48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Название раздела в две строки шрифт </a:t>
            </a:r>
            <a:r>
              <a:rPr lang="en-US" dirty="0" err="1"/>
              <a:t>verdana</a:t>
            </a:r>
            <a:r>
              <a:rPr lang="en-US" dirty="0"/>
              <a:t> 24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231461" y="355244"/>
            <a:ext cx="1203614" cy="10156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0</a:t>
            </a:r>
            <a:r>
              <a:rPr lang="en-US" sz="6000" dirty="0">
                <a:ln w="18000">
                  <a:solidFill>
                    <a:srgbClr val="EA9330"/>
                  </a:solidFill>
                  <a:prstDash val="solid"/>
                  <a:miter lim="800000"/>
                </a:ln>
                <a:noFill/>
                <a:latin typeface="Verdana"/>
                <a:cs typeface="Verdana"/>
              </a:rPr>
              <a:t>3</a:t>
            </a:r>
            <a:endParaRPr lang="ru-RU" sz="6000" dirty="0">
              <a:ln w="18000">
                <a:solidFill>
                  <a:srgbClr val="EA9330"/>
                </a:solidFill>
                <a:prstDash val="solid"/>
                <a:miter lim="800000"/>
              </a:ln>
              <a:noFill/>
              <a:latin typeface="Verdana"/>
              <a:cs typeface="Verdana"/>
            </a:endParaRPr>
          </a:p>
        </p:txBody>
      </p:sp>
      <p:pic>
        <p:nvPicPr>
          <p:cNvPr id="1026" name="Picture 2" descr="C:\Users\krylova_iv\Desktop\выставка Год семьи 2024 и др\НА САЙТ\image (3).png"/>
          <p:cNvPicPr>
            <a:picLocks noChangeAspect="1" noChangeArrowheads="1"/>
          </p:cNvPicPr>
          <p:nvPr/>
        </p:nvPicPr>
        <p:blipFill>
          <a:blip r:embed="rId2" cstate="print">
            <a:lum contrast="19000"/>
          </a:blip>
          <a:srcRect/>
          <a:stretch>
            <a:fillRect/>
          </a:stretch>
        </p:blipFill>
        <p:spPr bwMode="auto">
          <a:xfrm>
            <a:off x="106878" y="97295"/>
            <a:ext cx="4880119" cy="4917837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495233" y="1736771"/>
            <a:ext cx="4917835" cy="1638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lum bright="9000" contrast="-4000"/>
          </a:blip>
          <a:srcRect/>
          <a:stretch>
            <a:fillRect/>
          </a:stretch>
        </p:blipFill>
        <p:spPr bwMode="auto">
          <a:xfrm>
            <a:off x="5366825" y="355244"/>
            <a:ext cx="1224891" cy="1036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231461" y="1529124"/>
            <a:ext cx="1450692" cy="2839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solidFill>
                  <a:schemeClr val="bg1"/>
                </a:solidFill>
              </a:rPr>
              <a:t>Семья – это дружба, стабильность, уют.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Семья – это место, где верят и ждут.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Где примут любого, поймут и простят,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Где правят улыбка и любящий взгляд.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В семье разделяют всегда всё на всех: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Проблемы, удачи и радостный смех.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Так будьте же крепкой счастливой семьёй,</a:t>
            </a:r>
            <a:br>
              <a:rPr lang="ru-RU" sz="1050" b="1" dirty="0" smtClean="0">
                <a:solidFill>
                  <a:schemeClr val="bg1"/>
                </a:solidFill>
              </a:rPr>
            </a:br>
            <a:r>
              <a:rPr lang="ru-RU" sz="1050" b="1" dirty="0" smtClean="0">
                <a:solidFill>
                  <a:schemeClr val="bg1"/>
                </a:solidFill>
              </a:rPr>
              <a:t>Тогда вас печаль </a:t>
            </a:r>
            <a:r>
              <a:rPr lang="en-US" sz="1050" b="1" dirty="0" smtClean="0">
                <a:solidFill>
                  <a:schemeClr val="bg1"/>
                </a:solidFill>
              </a:rPr>
              <a:t>      </a:t>
            </a:r>
            <a:r>
              <a:rPr lang="ru-RU" sz="1050" b="1" dirty="0" smtClean="0">
                <a:solidFill>
                  <a:schemeClr val="bg1"/>
                </a:solidFill>
              </a:rPr>
              <a:t>обойдёт стороной! </a:t>
            </a:r>
            <a:r>
              <a:rPr lang="ru-RU" sz="1050" dirty="0" smtClean="0"/>
              <a:t> </a:t>
            </a:r>
            <a:r>
              <a:rPr lang="ru-RU" sz="1000" dirty="0" smtClean="0"/>
              <a:t> </a:t>
            </a:r>
            <a:r>
              <a:rPr lang="ru-RU" sz="900" dirty="0" smtClean="0"/>
              <a:t> </a:t>
            </a:r>
            <a:endParaRPr lang="ru-RU" sz="900" dirty="0"/>
          </a:p>
        </p:txBody>
      </p:sp>
      <p:sp>
        <p:nvSpPr>
          <p:cNvPr id="8" name="Прямоугольник 7"/>
          <p:cNvSpPr/>
          <p:nvPr/>
        </p:nvSpPr>
        <p:spPr>
          <a:xfrm rot="10800000" flipV="1">
            <a:off x="4030393" y="4641890"/>
            <a:ext cx="95660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0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86266" y="435885"/>
            <a:ext cx="34325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 </a:t>
            </a:r>
            <a:endParaRPr lang="ru-RU" sz="1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322364" y="134304"/>
            <a:ext cx="2708028" cy="325649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lum bright="-3000"/>
          </a:blip>
          <a:srcRect/>
          <a:stretch>
            <a:fillRect/>
          </a:stretch>
        </p:blipFill>
        <p:spPr bwMode="auto">
          <a:xfrm>
            <a:off x="1146516" y="2531160"/>
            <a:ext cx="2555541" cy="272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438593" y="2475641"/>
            <a:ext cx="216687" cy="4880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>
            <a:lum contrast="1000"/>
          </a:blip>
          <a:srcRect/>
          <a:stretch>
            <a:fillRect/>
          </a:stretch>
        </p:blipFill>
        <p:spPr bwMode="auto">
          <a:xfrm>
            <a:off x="5839098" y="4465458"/>
            <a:ext cx="934496" cy="54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7205718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051494" y="471268"/>
            <a:ext cx="1913207" cy="626012"/>
          </a:xfrm>
        </p:spPr>
        <p:txBody>
          <a:bodyPr>
            <a:noAutofit/>
          </a:bodyPr>
          <a:lstStyle/>
          <a:p>
            <a:endParaRPr lang="ru-RU" sz="2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17244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12"/>
            <a:ext cx="7315199" cy="515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1328352" y="1717590"/>
            <a:ext cx="1402491" cy="477054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ru-RU" sz="1300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Семья</a:t>
            </a:r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–</a:t>
            </a:r>
            <a:endParaRPr lang="ru-RU" sz="1200" dirty="0" smtClean="0">
              <a:solidFill>
                <a:schemeClr val="bg1"/>
              </a:solidFill>
              <a:latin typeface="Calibri" pitchFamily="34" charset="0"/>
              <a:ea typeface="Verdana" pitchFamily="34" charset="0"/>
              <a:cs typeface="Verdana" pitchFamily="34" charset="0"/>
            </a:endParaRPr>
          </a:p>
          <a:p>
            <a:r>
              <a:rPr lang="ru-RU" sz="1200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    сердце России </a:t>
            </a:r>
            <a:endParaRPr lang="ru-RU" sz="1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3723" y="4565822"/>
            <a:ext cx="128510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                                                                                            </a:t>
            </a:r>
            <a:r>
              <a:rPr lang="ru-RU" sz="800" b="1" dirty="0" smtClean="0">
                <a:solidFill>
                  <a:schemeClr val="bg1"/>
                </a:solidFill>
                <a:latin typeface="Calibri" pitchFamily="34" charset="0"/>
                <a:ea typeface="Verdana" pitchFamily="34" charset="0"/>
                <a:cs typeface="Verdana" pitchFamily="34" charset="0"/>
              </a:rPr>
              <a:t>Библиотека КУРО</a:t>
            </a:r>
            <a:endParaRPr lang="ru-RU" sz="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-16000" contrast="52000"/>
          </a:blip>
          <a:srcRect/>
          <a:stretch>
            <a:fillRect/>
          </a:stretch>
        </p:blipFill>
        <p:spPr bwMode="auto">
          <a:xfrm rot="20079534">
            <a:off x="386789" y="429550"/>
            <a:ext cx="1527866" cy="133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xmlns="" val="275825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АСОУтитул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Городской по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9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Специальное оформл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 по умолчанию.thmx</Template>
  <TotalTime>5836</TotalTime>
  <Words>224</Words>
  <Application>Microsoft Office PowerPoint</Application>
  <PresentationFormat>Произвольный</PresentationFormat>
  <Paragraphs>35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ТемаАСОУтитул</vt:lpstr>
      <vt:lpstr>Специальное оформление</vt:lpstr>
      <vt:lpstr>8_Специальное оформление</vt:lpstr>
      <vt:lpstr>9_Специальное оформление</vt:lpstr>
      <vt:lpstr>1_Специальное оформление</vt:lpstr>
      <vt:lpstr>2_Специальное оформление</vt:lpstr>
      <vt:lpstr>Слайд 1</vt:lpstr>
      <vt:lpstr>Слайд 2</vt:lpstr>
      <vt:lpstr>Слайд 3</vt:lpstr>
      <vt:lpstr>  Высказывания известных людей о семье </vt:lpstr>
      <vt:lpstr>Название раздела в две строки шрифт verdana 24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Irina Skvortsova</dc:creator>
  <cp:lastModifiedBy>krylova_iv</cp:lastModifiedBy>
  <cp:revision>277</cp:revision>
  <dcterms:created xsi:type="dcterms:W3CDTF">2020-04-09T22:49:10Z</dcterms:created>
  <dcterms:modified xsi:type="dcterms:W3CDTF">2024-02-07T09:29:06Z</dcterms:modified>
</cp:coreProperties>
</file>