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317" r:id="rId3"/>
    <p:sldId id="318" r:id="rId4"/>
    <p:sldId id="281" r:id="rId5"/>
    <p:sldId id="319" r:id="rId6"/>
    <p:sldId id="308" r:id="rId7"/>
    <p:sldId id="321" r:id="rId8"/>
    <p:sldId id="320" r:id="rId9"/>
    <p:sldId id="322" r:id="rId10"/>
    <p:sldId id="323" r:id="rId11"/>
    <p:sldId id="324" r:id="rId12"/>
    <p:sldId id="313" r:id="rId13"/>
    <p:sldId id="289" r:id="rId14"/>
    <p:sldId id="306" r:id="rId15"/>
    <p:sldId id="291" r:id="rId16"/>
    <p:sldId id="292" r:id="rId17"/>
    <p:sldId id="293" r:id="rId18"/>
    <p:sldId id="305" r:id="rId19"/>
    <p:sldId id="303" r:id="rId20"/>
    <p:sldId id="302" r:id="rId21"/>
    <p:sldId id="301" r:id="rId22"/>
    <p:sldId id="300" r:id="rId23"/>
    <p:sldId id="299" r:id="rId24"/>
    <p:sldId id="298" r:id="rId25"/>
    <p:sldId id="297" r:id="rId26"/>
    <p:sldId id="296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851" autoAdjust="0"/>
  </p:normalViewPr>
  <p:slideViewPr>
    <p:cSldViewPr>
      <p:cViewPr>
        <p:scale>
          <a:sx n="110" d="100"/>
          <a:sy n="110" d="100"/>
        </p:scale>
        <p:origin x="-216" y="6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41DA06-360F-42C9-85D8-4ADD7304AABD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2C8C761A-7254-4BB8-97DA-F67E26FCD3FB}">
      <dgm:prSet phldrT="[Текст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ru-RU" dirty="0" smtClean="0">
              <a:solidFill>
                <a:srgbClr val="FF0000"/>
              </a:solidFill>
              <a:latin typeface="Bookman Old Style" panose="02050604050505020204" pitchFamily="18" charset="0"/>
            </a:rPr>
            <a:t>Прочитайте предложение, вдумайтесь в его смысл</a:t>
          </a:r>
          <a:endParaRPr lang="ru-RU" dirty="0">
            <a:solidFill>
              <a:srgbClr val="FF0000"/>
            </a:solidFill>
            <a:latin typeface="Bookman Old Style" panose="02050604050505020204" pitchFamily="18" charset="0"/>
          </a:endParaRPr>
        </a:p>
      </dgm:t>
    </dgm:pt>
    <dgm:pt modelId="{8999F6CD-1181-44CF-925D-0175611EA6CA}" type="parTrans" cxnId="{56B9BD0C-0C49-4324-85C0-80BA249F7427}">
      <dgm:prSet/>
      <dgm:spPr/>
      <dgm:t>
        <a:bodyPr/>
        <a:lstStyle/>
        <a:p>
          <a:endParaRPr lang="ru-RU"/>
        </a:p>
      </dgm:t>
    </dgm:pt>
    <dgm:pt modelId="{551C1708-C77B-47AC-9D4B-3AAB01133B09}" type="sibTrans" cxnId="{56B9BD0C-0C49-4324-85C0-80BA249F7427}">
      <dgm:prSet/>
      <dgm:spPr>
        <a:solidFill>
          <a:srgbClr val="FF0000"/>
        </a:solidFill>
      </dgm:spPr>
      <dgm:t>
        <a:bodyPr/>
        <a:lstStyle/>
        <a:p>
          <a:endParaRPr lang="ru-RU">
            <a:solidFill>
              <a:srgbClr val="FF0000"/>
            </a:solidFill>
          </a:endParaRPr>
        </a:p>
      </dgm:t>
    </dgm:pt>
    <dgm:pt modelId="{7B2AA0DF-BDA7-4B22-90FB-A092AB401A07}">
      <dgm:prSet phldrT="[Текст]"/>
      <dgm:spPr>
        <a:solidFill>
          <a:schemeClr val="bg1">
            <a:lumMod val="75000"/>
          </a:schemeClr>
        </a:solidFill>
      </dgm:spPr>
      <dgm:t>
        <a:bodyPr/>
        <a:lstStyle/>
        <a:p>
          <a:pPr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dirty="0" smtClean="0">
              <a:solidFill>
                <a:srgbClr val="FF0000"/>
              </a:solidFill>
              <a:latin typeface="Bookman Old Style" panose="02050604050505020204" pitchFamily="18" charset="0"/>
            </a:rPr>
            <a:t>Исключаем слова с дефисным написанием</a:t>
          </a:r>
          <a:endParaRPr lang="ru-RU" dirty="0">
            <a:solidFill>
              <a:srgbClr val="FF0000"/>
            </a:solidFill>
            <a:latin typeface="Bookman Old Style" panose="02050604050505020204" pitchFamily="18" charset="0"/>
          </a:endParaRPr>
        </a:p>
      </dgm:t>
    </dgm:pt>
    <dgm:pt modelId="{ACFD3AED-E919-417C-B025-161F5D4B715B}" type="parTrans" cxnId="{DDDBB79F-E57E-4FD9-8495-C919AAB453FC}">
      <dgm:prSet/>
      <dgm:spPr/>
      <dgm:t>
        <a:bodyPr/>
        <a:lstStyle/>
        <a:p>
          <a:endParaRPr lang="ru-RU"/>
        </a:p>
      </dgm:t>
    </dgm:pt>
    <dgm:pt modelId="{16DEA50D-5943-40D2-9996-EA2EAFF944D7}" type="sibTrans" cxnId="{DDDBB79F-E57E-4FD9-8495-C919AAB453FC}">
      <dgm:prSet/>
      <dgm:spPr>
        <a:solidFill>
          <a:srgbClr val="FF0000"/>
        </a:solidFill>
      </dgm:spPr>
      <dgm:t>
        <a:bodyPr/>
        <a:lstStyle/>
        <a:p>
          <a:endParaRPr lang="ru-RU"/>
        </a:p>
      </dgm:t>
    </dgm:pt>
    <dgm:pt modelId="{24462D78-D22B-4B48-A48A-D87E9EFD18B5}">
      <dgm:prSet phldrT="[Текст]"/>
      <dgm:spPr>
        <a:solidFill>
          <a:schemeClr val="bg1">
            <a:lumMod val="75000"/>
          </a:schemeClr>
        </a:solidFill>
      </dgm:spPr>
      <dgm:t>
        <a:bodyPr/>
        <a:lstStyle/>
        <a:p>
          <a:pPr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dirty="0" smtClean="0">
              <a:solidFill>
                <a:srgbClr val="FF0000"/>
              </a:solidFill>
            </a:rPr>
            <a:t>Исключаем слова с раздельным написанием</a:t>
          </a:r>
          <a:endParaRPr lang="ru-RU" dirty="0">
            <a:solidFill>
              <a:srgbClr val="FF0000"/>
            </a:solidFill>
          </a:endParaRPr>
        </a:p>
      </dgm:t>
    </dgm:pt>
    <dgm:pt modelId="{450F8030-C756-4E42-B424-4347DE84F2E1}" type="parTrans" cxnId="{0E1D01DF-72EF-4E00-BF14-607C0FFEFDFD}">
      <dgm:prSet/>
      <dgm:spPr/>
      <dgm:t>
        <a:bodyPr/>
        <a:lstStyle/>
        <a:p>
          <a:endParaRPr lang="ru-RU"/>
        </a:p>
      </dgm:t>
    </dgm:pt>
    <dgm:pt modelId="{C042EEB1-7DCB-4FF7-992A-3DDD41D47B2C}" type="sibTrans" cxnId="{0E1D01DF-72EF-4E00-BF14-607C0FFEFDFD}">
      <dgm:prSet/>
      <dgm:spPr/>
      <dgm:t>
        <a:bodyPr/>
        <a:lstStyle/>
        <a:p>
          <a:endParaRPr lang="ru-RU"/>
        </a:p>
      </dgm:t>
    </dgm:pt>
    <dgm:pt modelId="{5AB71730-7994-4DEB-9C57-53583F70349B}" type="pres">
      <dgm:prSet presAssocID="{D341DA06-360F-42C9-85D8-4ADD7304AABD}" presName="Name0" presStyleCnt="0">
        <dgm:presLayoutVars>
          <dgm:dir/>
          <dgm:resizeHandles val="exact"/>
        </dgm:presLayoutVars>
      </dgm:prSet>
      <dgm:spPr/>
    </dgm:pt>
    <dgm:pt modelId="{A9CB3944-8017-4B20-A1CE-BDB45DB8477E}" type="pres">
      <dgm:prSet presAssocID="{2C8C761A-7254-4BB8-97DA-F67E26FCD3FB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25B084-5CEC-4D49-8333-42812657E897}" type="pres">
      <dgm:prSet presAssocID="{551C1708-C77B-47AC-9D4B-3AAB01133B09}" presName="sibTrans" presStyleLbl="sibTrans2D1" presStyleIdx="0" presStyleCnt="2"/>
      <dgm:spPr/>
      <dgm:t>
        <a:bodyPr/>
        <a:lstStyle/>
        <a:p>
          <a:endParaRPr lang="ru-RU"/>
        </a:p>
      </dgm:t>
    </dgm:pt>
    <dgm:pt modelId="{6FDE482D-968B-4157-B129-0932C8621F3C}" type="pres">
      <dgm:prSet presAssocID="{551C1708-C77B-47AC-9D4B-3AAB01133B09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3CE11AB2-0132-4829-A8A3-1242B65AFC0C}" type="pres">
      <dgm:prSet presAssocID="{7B2AA0DF-BDA7-4B22-90FB-A092AB401A07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A3727E-7FD5-4265-82C6-98A7012D6A99}" type="pres">
      <dgm:prSet presAssocID="{16DEA50D-5943-40D2-9996-EA2EAFF944D7}" presName="sibTrans" presStyleLbl="sibTrans2D1" presStyleIdx="1" presStyleCnt="2"/>
      <dgm:spPr/>
      <dgm:t>
        <a:bodyPr/>
        <a:lstStyle/>
        <a:p>
          <a:endParaRPr lang="ru-RU"/>
        </a:p>
      </dgm:t>
    </dgm:pt>
    <dgm:pt modelId="{CE41FAC3-6FC8-49AA-8B29-F9FBC7064174}" type="pres">
      <dgm:prSet presAssocID="{16DEA50D-5943-40D2-9996-EA2EAFF944D7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37536694-C7F7-48B4-A574-2D377511EA39}" type="pres">
      <dgm:prSet presAssocID="{24462D78-D22B-4B48-A48A-D87E9EFD18B5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82A4BAA-D98F-45EA-A4EF-469D32D50A41}" type="presOf" srcId="{7B2AA0DF-BDA7-4B22-90FB-A092AB401A07}" destId="{3CE11AB2-0132-4829-A8A3-1242B65AFC0C}" srcOrd="0" destOrd="0" presId="urn:microsoft.com/office/officeart/2005/8/layout/process1"/>
    <dgm:cxn modelId="{5A0D946C-EC2A-4146-9ACF-22CCAF5F6FBF}" type="presOf" srcId="{2C8C761A-7254-4BB8-97DA-F67E26FCD3FB}" destId="{A9CB3944-8017-4B20-A1CE-BDB45DB8477E}" srcOrd="0" destOrd="0" presId="urn:microsoft.com/office/officeart/2005/8/layout/process1"/>
    <dgm:cxn modelId="{9F3636E0-8D43-4494-B9EA-FB139F2F5B24}" type="presOf" srcId="{24462D78-D22B-4B48-A48A-D87E9EFD18B5}" destId="{37536694-C7F7-48B4-A574-2D377511EA39}" srcOrd="0" destOrd="0" presId="urn:microsoft.com/office/officeart/2005/8/layout/process1"/>
    <dgm:cxn modelId="{0E1D01DF-72EF-4E00-BF14-607C0FFEFDFD}" srcId="{D341DA06-360F-42C9-85D8-4ADD7304AABD}" destId="{24462D78-D22B-4B48-A48A-D87E9EFD18B5}" srcOrd="2" destOrd="0" parTransId="{450F8030-C756-4E42-B424-4347DE84F2E1}" sibTransId="{C042EEB1-7DCB-4FF7-992A-3DDD41D47B2C}"/>
    <dgm:cxn modelId="{DDDBB79F-E57E-4FD9-8495-C919AAB453FC}" srcId="{D341DA06-360F-42C9-85D8-4ADD7304AABD}" destId="{7B2AA0DF-BDA7-4B22-90FB-A092AB401A07}" srcOrd="1" destOrd="0" parTransId="{ACFD3AED-E919-417C-B025-161F5D4B715B}" sibTransId="{16DEA50D-5943-40D2-9996-EA2EAFF944D7}"/>
    <dgm:cxn modelId="{D5DE497A-E5DE-420B-8D50-44156A56A827}" type="presOf" srcId="{D341DA06-360F-42C9-85D8-4ADD7304AABD}" destId="{5AB71730-7994-4DEB-9C57-53583F70349B}" srcOrd="0" destOrd="0" presId="urn:microsoft.com/office/officeart/2005/8/layout/process1"/>
    <dgm:cxn modelId="{0FB9CB41-5DB8-40D4-91F2-D6478B7D6F4A}" type="presOf" srcId="{16DEA50D-5943-40D2-9996-EA2EAFF944D7}" destId="{F7A3727E-7FD5-4265-82C6-98A7012D6A99}" srcOrd="0" destOrd="0" presId="urn:microsoft.com/office/officeart/2005/8/layout/process1"/>
    <dgm:cxn modelId="{D1BB9884-9A29-479A-B9CA-68933F1F1178}" type="presOf" srcId="{551C1708-C77B-47AC-9D4B-3AAB01133B09}" destId="{6FDE482D-968B-4157-B129-0932C8621F3C}" srcOrd="1" destOrd="0" presId="urn:microsoft.com/office/officeart/2005/8/layout/process1"/>
    <dgm:cxn modelId="{56B9BD0C-0C49-4324-85C0-80BA249F7427}" srcId="{D341DA06-360F-42C9-85D8-4ADD7304AABD}" destId="{2C8C761A-7254-4BB8-97DA-F67E26FCD3FB}" srcOrd="0" destOrd="0" parTransId="{8999F6CD-1181-44CF-925D-0175611EA6CA}" sibTransId="{551C1708-C77B-47AC-9D4B-3AAB01133B09}"/>
    <dgm:cxn modelId="{3199F7DE-0790-45AE-85BA-B27B56384A74}" type="presOf" srcId="{551C1708-C77B-47AC-9D4B-3AAB01133B09}" destId="{A225B084-5CEC-4D49-8333-42812657E897}" srcOrd="0" destOrd="0" presId="urn:microsoft.com/office/officeart/2005/8/layout/process1"/>
    <dgm:cxn modelId="{B452EE24-BE00-440A-B972-3AA7789123AD}" type="presOf" srcId="{16DEA50D-5943-40D2-9996-EA2EAFF944D7}" destId="{CE41FAC3-6FC8-49AA-8B29-F9FBC7064174}" srcOrd="1" destOrd="0" presId="urn:microsoft.com/office/officeart/2005/8/layout/process1"/>
    <dgm:cxn modelId="{9B2B9B23-B2F7-4A1E-9353-16C0D12D7A47}" type="presParOf" srcId="{5AB71730-7994-4DEB-9C57-53583F70349B}" destId="{A9CB3944-8017-4B20-A1CE-BDB45DB8477E}" srcOrd="0" destOrd="0" presId="urn:microsoft.com/office/officeart/2005/8/layout/process1"/>
    <dgm:cxn modelId="{DF4FDC6C-A15B-4ACF-B174-324C807D227D}" type="presParOf" srcId="{5AB71730-7994-4DEB-9C57-53583F70349B}" destId="{A225B084-5CEC-4D49-8333-42812657E897}" srcOrd="1" destOrd="0" presId="urn:microsoft.com/office/officeart/2005/8/layout/process1"/>
    <dgm:cxn modelId="{41F4788B-7D3C-446D-B5A4-31474D7A96CE}" type="presParOf" srcId="{A225B084-5CEC-4D49-8333-42812657E897}" destId="{6FDE482D-968B-4157-B129-0932C8621F3C}" srcOrd="0" destOrd="0" presId="urn:microsoft.com/office/officeart/2005/8/layout/process1"/>
    <dgm:cxn modelId="{BF05E432-685C-4717-8E3A-B0479B29E3A1}" type="presParOf" srcId="{5AB71730-7994-4DEB-9C57-53583F70349B}" destId="{3CE11AB2-0132-4829-A8A3-1242B65AFC0C}" srcOrd="2" destOrd="0" presId="urn:microsoft.com/office/officeart/2005/8/layout/process1"/>
    <dgm:cxn modelId="{A082A826-645A-4F08-B9BE-D810995B6E67}" type="presParOf" srcId="{5AB71730-7994-4DEB-9C57-53583F70349B}" destId="{F7A3727E-7FD5-4265-82C6-98A7012D6A99}" srcOrd="3" destOrd="0" presId="urn:microsoft.com/office/officeart/2005/8/layout/process1"/>
    <dgm:cxn modelId="{0F2379CC-C77F-44AB-948F-8A0ED995E102}" type="presParOf" srcId="{F7A3727E-7FD5-4265-82C6-98A7012D6A99}" destId="{CE41FAC3-6FC8-49AA-8B29-F9FBC7064174}" srcOrd="0" destOrd="0" presId="urn:microsoft.com/office/officeart/2005/8/layout/process1"/>
    <dgm:cxn modelId="{A2E40493-D28F-4D1A-8795-F8194527E7A0}" type="presParOf" srcId="{5AB71730-7994-4DEB-9C57-53583F70349B}" destId="{37536694-C7F7-48B4-A574-2D377511EA39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CB3944-8017-4B20-A1CE-BDB45DB8477E}">
      <dsp:nvSpPr>
        <dsp:cNvPr id="0" name=""/>
        <dsp:cNvSpPr/>
      </dsp:nvSpPr>
      <dsp:spPr>
        <a:xfrm>
          <a:off x="6898" y="541457"/>
          <a:ext cx="2061861" cy="1237117"/>
        </a:xfrm>
        <a:prstGeom prst="roundRect">
          <a:avLst>
            <a:gd name="adj" fmla="val 10000"/>
          </a:avLst>
        </a:prstGeom>
        <a:solidFill>
          <a:schemeClr val="bg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solidFill>
                <a:srgbClr val="FF0000"/>
              </a:solidFill>
              <a:latin typeface="Bookman Old Style" panose="02050604050505020204" pitchFamily="18" charset="0"/>
            </a:rPr>
            <a:t>Прочитайте предложение, вдумайтесь в его смысл</a:t>
          </a:r>
          <a:endParaRPr lang="ru-RU" sz="1900" kern="1200" dirty="0">
            <a:solidFill>
              <a:srgbClr val="FF0000"/>
            </a:solidFill>
            <a:latin typeface="Bookman Old Style" panose="02050604050505020204" pitchFamily="18" charset="0"/>
          </a:endParaRPr>
        </a:p>
      </dsp:txBody>
      <dsp:txXfrm>
        <a:off x="43132" y="577691"/>
        <a:ext cx="1989393" cy="1164649"/>
      </dsp:txXfrm>
    </dsp:sp>
    <dsp:sp modelId="{A225B084-5CEC-4D49-8333-42812657E897}">
      <dsp:nvSpPr>
        <dsp:cNvPr id="0" name=""/>
        <dsp:cNvSpPr/>
      </dsp:nvSpPr>
      <dsp:spPr>
        <a:xfrm>
          <a:off x="2274946" y="904345"/>
          <a:ext cx="437114" cy="511341"/>
        </a:xfrm>
        <a:prstGeom prst="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solidFill>
              <a:srgbClr val="FF0000"/>
            </a:solidFill>
          </a:endParaRPr>
        </a:p>
      </dsp:txBody>
      <dsp:txXfrm>
        <a:off x="2274946" y="1006613"/>
        <a:ext cx="305980" cy="306805"/>
      </dsp:txXfrm>
    </dsp:sp>
    <dsp:sp modelId="{3CE11AB2-0132-4829-A8A3-1242B65AFC0C}">
      <dsp:nvSpPr>
        <dsp:cNvPr id="0" name=""/>
        <dsp:cNvSpPr/>
      </dsp:nvSpPr>
      <dsp:spPr>
        <a:xfrm>
          <a:off x="2893505" y="541457"/>
          <a:ext cx="2061861" cy="1237117"/>
        </a:xfrm>
        <a:prstGeom prst="roundRect">
          <a:avLst>
            <a:gd name="adj" fmla="val 10000"/>
          </a:avLst>
        </a:prstGeom>
        <a:solidFill>
          <a:schemeClr val="bg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solidFill>
                <a:srgbClr val="FF0000"/>
              </a:solidFill>
              <a:latin typeface="Bookman Old Style" panose="02050604050505020204" pitchFamily="18" charset="0"/>
            </a:rPr>
            <a:t>Исключаем слова с дефисным написанием</a:t>
          </a:r>
          <a:endParaRPr lang="ru-RU" sz="1900" kern="1200" dirty="0">
            <a:solidFill>
              <a:srgbClr val="FF0000"/>
            </a:solidFill>
            <a:latin typeface="Bookman Old Style" panose="02050604050505020204" pitchFamily="18" charset="0"/>
          </a:endParaRPr>
        </a:p>
      </dsp:txBody>
      <dsp:txXfrm>
        <a:off x="2929739" y="577691"/>
        <a:ext cx="1989393" cy="1164649"/>
      </dsp:txXfrm>
    </dsp:sp>
    <dsp:sp modelId="{F7A3727E-7FD5-4265-82C6-98A7012D6A99}">
      <dsp:nvSpPr>
        <dsp:cNvPr id="0" name=""/>
        <dsp:cNvSpPr/>
      </dsp:nvSpPr>
      <dsp:spPr>
        <a:xfrm>
          <a:off x="5161553" y="904345"/>
          <a:ext cx="437114" cy="511341"/>
        </a:xfrm>
        <a:prstGeom prst="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5161553" y="1006613"/>
        <a:ext cx="305980" cy="306805"/>
      </dsp:txXfrm>
    </dsp:sp>
    <dsp:sp modelId="{37536694-C7F7-48B4-A574-2D377511EA39}">
      <dsp:nvSpPr>
        <dsp:cNvPr id="0" name=""/>
        <dsp:cNvSpPr/>
      </dsp:nvSpPr>
      <dsp:spPr>
        <a:xfrm>
          <a:off x="5780111" y="541457"/>
          <a:ext cx="2061861" cy="1237117"/>
        </a:xfrm>
        <a:prstGeom prst="roundRect">
          <a:avLst>
            <a:gd name="adj" fmla="val 10000"/>
          </a:avLst>
        </a:prstGeom>
        <a:solidFill>
          <a:schemeClr val="bg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solidFill>
                <a:srgbClr val="FF0000"/>
              </a:solidFill>
            </a:rPr>
            <a:t>Исключаем слова с раздельным написанием</a:t>
          </a:r>
          <a:endParaRPr lang="ru-RU" sz="1900" kern="1200" dirty="0">
            <a:solidFill>
              <a:srgbClr val="FF0000"/>
            </a:solidFill>
          </a:endParaRPr>
        </a:p>
      </dsp:txBody>
      <dsp:txXfrm>
        <a:off x="5816345" y="577691"/>
        <a:ext cx="1989393" cy="11646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964538-D364-4A29-999E-61B0CD3A8840}" type="datetimeFigureOut">
              <a:rPr lang="ru-RU" smtClean="0"/>
              <a:pPr/>
              <a:t>13.02.2023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5C4C9A-5677-43F0-BF26-2556B971949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258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Трудные вопросы орфографии.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C4C9A-5677-43F0-BF26-2556B9719498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4173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Система работы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C4C9A-5677-43F0-BF26-2556B9719498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267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Задание 13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C4C9A-5677-43F0-BF26-2556B9719498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35646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! Обрати внимание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C4C9A-5677-43F0-BF26-2556B9719498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58719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C4C9A-5677-43F0-BF26-2556B9719498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1216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5C4C9A-5677-43F0-BF26-2556B9719498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6223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90861F-506E-48F9-AB3E-7FD32974FB3D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0672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7C2FA9-26BB-449D-9AA2-1329087C87E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6681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D5540F-40B8-446E-970A-ECE68B73F5D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7377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B5B8C0-F327-4372-8C3F-C93CC017CA9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679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993CB1-00B0-4B3C-8AD8-C50F9480A27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766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2A81EA-E895-4FB5-A597-1B9FE3659E0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124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AA0144-8994-46C2-ABC8-0ED26386B2C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3203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8CE5A5-A478-465D-B253-491BBEDB58A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7990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FD1CB1-B700-43E4-A850-519251EE701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179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713443-6F74-4725-99EA-7AE4CC9B46C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7967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B4B8A3-A669-4604-93E2-7546A1FE473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669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81F9F98-5CE4-4A5F-B55C-DB0056916975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gi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 s e r\Desktop\Для презентаций\чЕЛОВЕЧКИ\orig (3)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429000"/>
            <a:ext cx="3711476" cy="2969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91680" y="908720"/>
            <a:ext cx="669674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Трудные вопросы орфографии</a:t>
            </a:r>
            <a:r>
              <a:rPr lang="ru-RU" sz="3200" b="1" dirty="0" smtClean="0">
                <a:solidFill>
                  <a:srgbClr val="FF0000"/>
                </a:solidFill>
              </a:rPr>
              <a:t>.</a:t>
            </a:r>
          </a:p>
          <a:p>
            <a:endParaRPr lang="ru-RU" sz="3200" b="1" dirty="0">
              <a:solidFill>
                <a:srgbClr val="FF0000"/>
              </a:solidFill>
            </a:endParaRPr>
          </a:p>
          <a:p>
            <a:pPr algn="ctr"/>
            <a:r>
              <a:rPr lang="ru-RU" sz="3200" b="1" i="1" dirty="0" smtClean="0">
                <a:solidFill>
                  <a:srgbClr val="FF0000"/>
                </a:solidFill>
              </a:rPr>
              <a:t>Задания 13-15</a:t>
            </a:r>
          </a:p>
          <a:p>
            <a:pPr algn="ctr"/>
            <a:endParaRPr lang="ru-RU" sz="3200" b="1" i="1" dirty="0">
              <a:solidFill>
                <a:srgbClr val="FF0000"/>
              </a:solidFill>
            </a:endParaRPr>
          </a:p>
          <a:p>
            <a:pPr algn="ctr"/>
            <a:endParaRPr lang="ru-RU" sz="3200" b="1" i="1" dirty="0" smtClean="0">
              <a:solidFill>
                <a:srgbClr val="FF0000"/>
              </a:solidFill>
            </a:endParaRPr>
          </a:p>
          <a:p>
            <a:pPr algn="ctr"/>
            <a:endParaRPr lang="ru-RU" sz="3200" b="1" i="1" dirty="0">
              <a:solidFill>
                <a:srgbClr val="FF0000"/>
              </a:solidFill>
            </a:endParaRPr>
          </a:p>
          <a:p>
            <a:pPr algn="r"/>
            <a:r>
              <a:rPr lang="ru-RU" b="1" i="1" dirty="0" err="1" smtClean="0"/>
              <a:t>Трухачева</a:t>
            </a:r>
            <a:r>
              <a:rPr lang="ru-RU" b="1" i="1" dirty="0" smtClean="0"/>
              <a:t> Елена Евгеньевна</a:t>
            </a:r>
          </a:p>
          <a:p>
            <a:pPr algn="r"/>
            <a:r>
              <a:rPr lang="ru-RU" b="1" i="1" dirty="0"/>
              <a:t>у</a:t>
            </a:r>
            <a:r>
              <a:rPr lang="ru-RU" b="1" i="1" dirty="0" smtClean="0"/>
              <a:t>читель русского языка и литературы </a:t>
            </a:r>
            <a:br>
              <a:rPr lang="ru-RU" b="1" i="1" dirty="0" smtClean="0"/>
            </a:br>
            <a:r>
              <a:rPr lang="ru-RU" b="1" i="1" dirty="0" smtClean="0"/>
              <a:t>МОУ Рахмановская СОШ </a:t>
            </a:r>
            <a:r>
              <a:rPr lang="ru-RU" b="1" i="1" dirty="0" err="1" smtClean="0"/>
              <a:t>им.Е.Ф.Кошенкова</a:t>
            </a: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err="1" smtClean="0"/>
              <a:t>г.о.Павловский</a:t>
            </a:r>
            <a:r>
              <a:rPr lang="ru-RU" b="1" i="1" dirty="0" smtClean="0"/>
              <a:t> Посад</a:t>
            </a:r>
            <a:endParaRPr lang="ru-RU" b="1" i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8443" y="116632"/>
            <a:ext cx="9001000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/>
              <a:t>Рабочие материалы по теме «Слитное, раздельное, дефисное написание слов»</a:t>
            </a:r>
            <a:endParaRPr lang="ru-RU" sz="1200" dirty="0"/>
          </a:p>
          <a:p>
            <a:r>
              <a:rPr lang="ru-RU" sz="1200" b="1" dirty="0"/>
              <a:t> </a:t>
            </a:r>
            <a:endParaRPr lang="ru-RU" sz="1200" dirty="0"/>
          </a:p>
          <a:p>
            <a:r>
              <a:rPr lang="ru-RU" sz="1200" b="1" dirty="0"/>
              <a:t>1. </a:t>
            </a:r>
            <a:r>
              <a:rPr lang="ru-RU" sz="1200" dirty="0"/>
              <a:t>Могло бы показаться, что всё осталось в комнате (ПО)ПРЕЖНЕМУ.</a:t>
            </a:r>
          </a:p>
          <a:p>
            <a:r>
              <a:rPr lang="ru-RU" sz="1200" dirty="0"/>
              <a:t>2.Весь народ, что вы видите, пришёл , ЧТО(БЫ) посмотреть, как будут наказывать преступников.</a:t>
            </a:r>
          </a:p>
          <a:p>
            <a:r>
              <a:rPr lang="ru-RU" sz="1200" dirty="0"/>
              <a:t>3.Ромашову показалось, БУД(ТО) он вовсе не спал, даже не задремал ни на миг, а просто  лежал без мыслей, закрыв глаза.</a:t>
            </a:r>
          </a:p>
          <a:p>
            <a:r>
              <a:rPr lang="ru-RU" sz="1200" dirty="0"/>
              <a:t>4.Всё словно умерло; только  (В)ВЕРХУ, в небесной глубине, дрожит жаворонок, и серебряные песни летят по воздушным ступеням на влюблённую землю.</a:t>
            </a:r>
          </a:p>
          <a:p>
            <a:r>
              <a:rPr lang="ru-RU" sz="1200" dirty="0"/>
              <a:t>5.ЕСЛИ(БЫ) я знал, что экскурсия окажется такой утомительной, я бы придумал отговорку, чтобы не ходить на неё</a:t>
            </a:r>
            <a:r>
              <a:rPr lang="ru-RU" sz="1200" dirty="0" smtClean="0"/>
              <a:t>.</a:t>
            </a:r>
            <a:endParaRPr lang="ru-RU" sz="1200" dirty="0"/>
          </a:p>
          <a:p>
            <a:r>
              <a:rPr lang="ru-RU" sz="1200" dirty="0"/>
              <a:t>6. Нередко бывало по всему миру, что земля тряслась от одного конца до другого: то (ОТ)ТОГО делается, толкуют грамотные люди, что есть близ моря гора, из которой выхватывается пламя и текут горящие реки.</a:t>
            </a:r>
          </a:p>
          <a:p>
            <a:r>
              <a:rPr lang="ru-RU" sz="1200" dirty="0"/>
              <a:t>7.Душа моя тянулась к искусству, поэтому (С)НАЧАЛА нашего пребывания в Крыму я писала стихи и рисовала, а потом всерьёз увлеклась фотографией.</a:t>
            </a:r>
          </a:p>
          <a:p>
            <a:r>
              <a:rPr lang="ru-RU" sz="1200" dirty="0"/>
              <a:t>8.Товар наш, (НЕ)СМОТРЯ на немалую цену,  раскупили полностью.</a:t>
            </a:r>
          </a:p>
          <a:p>
            <a:r>
              <a:rPr lang="ru-RU" sz="1200" dirty="0"/>
              <a:t>9.Когда, пройдя десять шагов, Ромашов внезапно обернулся назад, ЧТО(БЫ) ещё раз встретить взгляд красивой дамы, он увидел, что и она и её спутник с увлечением смеются.</a:t>
            </a:r>
          </a:p>
          <a:p>
            <a:r>
              <a:rPr lang="ru-RU" sz="1200" dirty="0"/>
              <a:t>10.Я отправился (НА)ВСТРЕЧУ со школьными товарищами</a:t>
            </a:r>
            <a:r>
              <a:rPr lang="ru-RU" sz="1200" dirty="0" smtClean="0"/>
              <a:t>.</a:t>
            </a:r>
            <a:endParaRPr lang="ru-RU" sz="1200" dirty="0"/>
          </a:p>
          <a:p>
            <a:r>
              <a:rPr lang="ru-RU" sz="1200" dirty="0"/>
              <a:t>11. Все миряне заметили, что праздник — БУДТО(БЫ) и не праздник.</a:t>
            </a:r>
          </a:p>
          <a:p>
            <a:r>
              <a:rPr lang="ru-RU" sz="1200" dirty="0"/>
              <a:t>12.Он видел её (В)СКОЛЬЗЬ ещё один раз, и после этого воевода  скоро уехал, и вместо прекрасной черноглазой полячки выглядывало из окон  толстое лицо.</a:t>
            </a:r>
          </a:p>
          <a:p>
            <a:r>
              <a:rPr lang="ru-RU" sz="1200" dirty="0"/>
              <a:t>13.Эпиграммы сыпались (НА)СЧЁТ её мужа, который один во всём Париже этого не знал и не подозревал.</a:t>
            </a:r>
          </a:p>
          <a:p>
            <a:r>
              <a:rPr lang="ru-RU" sz="1200" dirty="0"/>
              <a:t>14.(ОТ)ТОГО, какие аргументы представит на слушаниях адвокат, зависит решение суда</a:t>
            </a:r>
            <a:r>
              <a:rPr lang="ru-RU" sz="1200" dirty="0" smtClean="0"/>
              <a:t>.</a:t>
            </a:r>
            <a:endParaRPr lang="ru-RU" sz="1200" dirty="0"/>
          </a:p>
          <a:p>
            <a:r>
              <a:rPr lang="ru-RU" sz="1200" dirty="0"/>
              <a:t>15. ТАК (ЖЕ) как и её муж, она почти  не сидела дома.</a:t>
            </a:r>
          </a:p>
          <a:p>
            <a:r>
              <a:rPr lang="ru-RU" sz="1200" dirty="0"/>
              <a:t>16.ЧТО (БЫ) никто не догадался о цели его визита, Иван за весь вечер даже не смотрел в сторону Анастасии Ивановны.</a:t>
            </a:r>
          </a:p>
          <a:p>
            <a:r>
              <a:rPr lang="ru-RU" sz="1200" dirty="0"/>
              <a:t>17.(В)ПОСЛЕДСТВИИ наши критики поумерили пыл, а в некоторых вопросах даже отступили.</a:t>
            </a:r>
          </a:p>
          <a:p>
            <a:r>
              <a:rPr lang="ru-RU" sz="1200" dirty="0"/>
              <a:t>18.Я ТО(ЖЕ) запомнил выражение его лица, которое на миг КАК(БУДТО) осветилось радостью</a:t>
            </a:r>
            <a:r>
              <a:rPr lang="ru-RU" sz="1200" dirty="0" smtClean="0"/>
              <a:t>.</a:t>
            </a:r>
          </a:p>
          <a:p>
            <a:endParaRPr lang="ru-RU" sz="1200" dirty="0"/>
          </a:p>
          <a:p>
            <a:endParaRPr lang="ru-RU" sz="1200" dirty="0" smtClean="0"/>
          </a:p>
          <a:p>
            <a:endParaRPr lang="ru-RU" sz="12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0563801"/>
              </p:ext>
            </p:extLst>
          </p:nvPr>
        </p:nvGraphicFramePr>
        <p:xfrm>
          <a:off x="251520" y="5229200"/>
          <a:ext cx="8568954" cy="9732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28159"/>
                <a:gridCol w="1428159"/>
                <a:gridCol w="1428159"/>
                <a:gridCol w="1428159"/>
                <a:gridCol w="1428159"/>
                <a:gridCol w="1428159"/>
              </a:tblGrid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дефис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Всегда раздельно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Предлог +</a:t>
                      </a:r>
                      <a:r>
                        <a:rPr lang="ru-RU" sz="1100" dirty="0" err="1">
                          <a:solidFill>
                            <a:schemeClr val="tx1"/>
                          </a:solidFill>
                          <a:effectLst/>
                        </a:rPr>
                        <a:t>сущ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1100" dirty="0" err="1" smtClean="0">
                          <a:solidFill>
                            <a:schemeClr val="tx1"/>
                          </a:solidFill>
                          <a:effectLst/>
                        </a:rPr>
                        <a:t>мест.+частица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1100" dirty="0" err="1" smtClean="0">
                          <a:solidFill>
                            <a:schemeClr val="tx1"/>
                          </a:solidFill>
                          <a:effectLst/>
                        </a:rPr>
                        <a:t>по+ому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 ( ему)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слитно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2346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7971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 помощь ….</a:t>
            </a:r>
            <a:endParaRPr lang="ru-RU" dirty="0"/>
          </a:p>
        </p:txBody>
      </p:sp>
      <p:pic>
        <p:nvPicPr>
          <p:cNvPr id="3" name="Picture 2" descr="C:\Users\u s e r\Desktop\Для презентаций\чЕЛОВЕЧКИ\110_celebrate_the_t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492896"/>
            <a:ext cx="3273152" cy="4091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https://bibliosfera.su/image/cache/catalog/img/gumanitar/%D0%9A%D0%9E00034877-800x100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411" y="1556792"/>
            <a:ext cx="2088232" cy="2520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Светлана Драбкина - ЕГЭ 2023 Русский язык. Готовимся к итоговой аттестации обложка книги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459343"/>
            <a:ext cx="2344792" cy="34563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7040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Правописание наречий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844824"/>
            <a:ext cx="78488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Bookman Old Style" panose="02050604050505020204" pitchFamily="18" charset="0"/>
              </a:rPr>
              <a:t>   </a:t>
            </a:r>
            <a:r>
              <a:rPr lang="ru-RU" sz="2400" b="1" dirty="0" smtClean="0">
                <a:latin typeface="Bookman Old Style" panose="02050604050505020204" pitchFamily="18" charset="0"/>
              </a:rPr>
              <a:t>Необходимо </a:t>
            </a:r>
            <a:r>
              <a:rPr lang="ru-RU" sz="2400" b="1" dirty="0">
                <a:latin typeface="Bookman Old Style" panose="02050604050505020204" pitchFamily="18" charset="0"/>
              </a:rPr>
              <a:t>запомнить слова-исключения, которые пишутся иначе, чем указано в </a:t>
            </a:r>
            <a:r>
              <a:rPr lang="ru-RU" sz="2400" b="1" dirty="0" smtClean="0">
                <a:latin typeface="Bookman Old Style" panose="02050604050505020204" pitchFamily="18" charset="0"/>
              </a:rPr>
              <a:t>правилах: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В </a:t>
            </a:r>
            <a:r>
              <a:rPr lang="ru-RU" sz="24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ОТКРЫТУЮ, </a:t>
            </a:r>
            <a:r>
              <a:rPr lang="ru-RU" sz="24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НА-ГОРА</a:t>
            </a:r>
            <a:r>
              <a:rPr lang="ru-RU" sz="24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, ПО-ЛАТЫНИ, </a:t>
            </a:r>
            <a:endParaRPr lang="ru-RU" sz="2400" b="1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ТОЧЬ-В-ТОЧЬ</a:t>
            </a:r>
            <a:r>
              <a:rPr lang="ru-RU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.</a:t>
            </a:r>
          </a:p>
        </p:txBody>
      </p:sp>
      <p:pic>
        <p:nvPicPr>
          <p:cNvPr id="1026" name="Picture 2" descr="C:\Users\u s e r\Desktop\Для презентаций\чЕЛОВЕЧКИ\Arrow-Right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284984"/>
            <a:ext cx="2477100" cy="3175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443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9872" y="274638"/>
            <a:ext cx="5616624" cy="850106"/>
          </a:xfrm>
        </p:spPr>
        <p:txBody>
          <a:bodyPr/>
          <a:lstStyle/>
          <a:p>
            <a:r>
              <a:rPr lang="ru-RU" sz="28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ПРАВОПИСАНИЕ СОЮЗОВ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556792"/>
            <a:ext cx="835292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Bookman Old Style" panose="02050604050505020204" pitchFamily="18" charset="0"/>
              </a:rPr>
              <a:t>Раздельно пишутся:</a:t>
            </a:r>
            <a:endParaRPr lang="ru-RU" sz="3200" dirty="0" smtClean="0">
              <a:latin typeface="Bookman Old Style" panose="02050604050505020204" pitchFamily="18" charset="0"/>
            </a:endParaRPr>
          </a:p>
          <a:p>
            <a:r>
              <a:rPr lang="ru-RU" sz="3200" dirty="0" smtClean="0">
                <a:latin typeface="Bookman Old Style" panose="02050604050505020204" pitchFamily="18" charset="0"/>
              </a:rPr>
              <a:t>- союз</a:t>
            </a:r>
            <a:r>
              <a:rPr lang="ru-RU" sz="32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 </a:t>
            </a:r>
            <a:r>
              <a:rPr lang="ru-RU" sz="3200" b="1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то есть;</a:t>
            </a:r>
            <a:endParaRPr lang="ru-RU" sz="3200" b="1" dirty="0" smtClean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r>
              <a:rPr lang="ru-RU" sz="3200" dirty="0" smtClean="0">
                <a:latin typeface="Bookman Old Style" panose="02050604050505020204" pitchFamily="18" charset="0"/>
              </a:rPr>
              <a:t>- составные союзы:</a:t>
            </a:r>
            <a:r>
              <a:rPr lang="ru-RU" sz="32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 </a:t>
            </a:r>
            <a:r>
              <a:rPr lang="ru-RU" sz="3200" b="1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для того чтобы, потому что, так как, так что, тогда как, в то время</a:t>
            </a:r>
            <a:r>
              <a:rPr lang="ru-RU" sz="32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 как</a:t>
            </a:r>
            <a:r>
              <a:rPr lang="ru-RU" sz="3200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 </a:t>
            </a:r>
            <a:r>
              <a:rPr lang="ru-RU" sz="3200" dirty="0" smtClean="0">
                <a:latin typeface="Bookman Old Style" panose="02050604050505020204" pitchFamily="18" charset="0"/>
              </a:rPr>
              <a:t>и др.</a:t>
            </a:r>
            <a:endParaRPr lang="ru-RU" sz="3200" dirty="0">
              <a:latin typeface="Bookman Old Style" panose="02050604050505020204" pitchFamily="18" charset="0"/>
            </a:endParaRPr>
          </a:p>
        </p:txBody>
      </p:sp>
      <p:pic>
        <p:nvPicPr>
          <p:cNvPr id="4" name="Picture 2" descr="C:\Users\u s e r\Desktop\Для презентаций\чЕЛОВЕЧКИ\source (1)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268292"/>
            <a:ext cx="1553824" cy="2589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08012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FF0000"/>
                </a:solidFill>
                <a:latin typeface="Arial Black" pitchFamily="34" charset="0"/>
                <a:cs typeface="Aharoni" pitchFamily="2" charset="-79"/>
              </a:rPr>
              <a:t>Потренируемся…</a:t>
            </a:r>
            <a:endParaRPr lang="ru-RU" sz="3200" b="1" dirty="0">
              <a:solidFill>
                <a:srgbClr val="FF0000"/>
              </a:solidFill>
              <a:latin typeface="Arial Black" pitchFamily="34" charset="0"/>
              <a:cs typeface="Aharoni" pitchFamily="2" charset="-79"/>
            </a:endParaRPr>
          </a:p>
        </p:txBody>
      </p:sp>
      <p:pic>
        <p:nvPicPr>
          <p:cNvPr id="2053" name="Picture 5" descr="C:\Users\u s e r\Desktop\Для презентаций\чЕЛОВЕЧКИ\81_red_leader_runn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2826" y="2204864"/>
            <a:ext cx="3579345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40966"/>
          </a:xfrm>
        </p:spPr>
        <p:txBody>
          <a:bodyPr/>
          <a:lstStyle/>
          <a:p>
            <a:r>
              <a:rPr lang="ru-RU" sz="20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Определите предложение, в котором оба выделенных слова пишутся СЛИТНО. Раскройте скобки и выпишите эти два слова.</a:t>
            </a:r>
            <a:endParaRPr lang="ru-RU" sz="200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844821"/>
            <a:ext cx="799288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Bookman Old Style" panose="02050604050505020204" pitchFamily="18" charset="0"/>
              </a:rPr>
              <a:t>1. (И)ТАК, Константин утверждал, что эта поездка прибавила жизненных сил, я говорил ТО(ЖЕ) самое.</a:t>
            </a:r>
          </a:p>
          <a:p>
            <a:pPr algn="just"/>
            <a:r>
              <a:rPr lang="ru-RU" sz="2000" dirty="0" smtClean="0">
                <a:latin typeface="Bookman Old Style" panose="02050604050505020204" pitchFamily="18" charset="0"/>
              </a:rPr>
              <a:t>2. ЧТО(БЫ) быть счастливым, нужно стремиться к успеху и в ТО(ЖЕ) время необходимо учиться благородству по отношению к окружающим людям.</a:t>
            </a:r>
          </a:p>
          <a:p>
            <a:pPr algn="just"/>
            <a:r>
              <a:rPr lang="ru-RU" sz="2000" dirty="0" smtClean="0">
                <a:latin typeface="Bookman Old Style" panose="02050604050505020204" pitchFamily="18" charset="0"/>
              </a:rPr>
              <a:t>3. Вскоре птицы (СО)ВСЕМ замолкли, кроме одной, которая (НА)ПЕРЕКОР всем монотонно чирикала.</a:t>
            </a:r>
          </a:p>
          <a:p>
            <a:pPr algn="just"/>
            <a:r>
              <a:rPr lang="ru-RU" sz="2000" dirty="0" smtClean="0">
                <a:latin typeface="Bookman Old Style" panose="02050604050505020204" pitchFamily="18" charset="0"/>
              </a:rPr>
              <a:t>4. Незнакомец исчез за поворотом ТАК(ЖЕ) внезапно, как и появился, (ПО)ЭТОМУ рассмотреть его не удалось.</a:t>
            </a:r>
          </a:p>
          <a:p>
            <a:pPr algn="just"/>
            <a:r>
              <a:rPr lang="ru-RU" sz="2000" dirty="0" smtClean="0">
                <a:latin typeface="Bookman Old Style" panose="02050604050505020204" pitchFamily="18" charset="0"/>
              </a:rPr>
              <a:t>5. (НА)КОНЕЦ дождик перестал, но КОЕ(ГДЕ) ещё толпились тяжёлые громады отчасти рассеянных туч.</a:t>
            </a:r>
            <a:endParaRPr lang="ru-RU" sz="2000" dirty="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Определите предложение, в котором оба выделенных слова пишутся СЛИТНО. Раскройте скобки и выпишите эти два слова.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1484784"/>
            <a:ext cx="892899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Bookman Old Style" panose="02050604050505020204" pitchFamily="18" charset="0"/>
              </a:rPr>
              <a:t>1</a:t>
            </a:r>
            <a:r>
              <a:rPr lang="ru-RU" sz="2000" dirty="0" smtClean="0">
                <a:latin typeface="Bookman Old Style" panose="02050604050505020204" pitchFamily="18" charset="0"/>
              </a:rPr>
              <a:t>. (ПО)ЧЕМУ, глядя на один портрет, мы (НА)ДОЛГО засматриваемся, любуясь изображением, и равнодушно скользим быстрым взглядом по другому?</a:t>
            </a:r>
          </a:p>
          <a:p>
            <a:pPr algn="just"/>
            <a:r>
              <a:rPr lang="ru-RU" sz="2000" dirty="0" smtClean="0">
                <a:latin typeface="Bookman Old Style" panose="02050604050505020204" pitchFamily="18" charset="0"/>
              </a:rPr>
              <a:t>2. Даже после смерти Баха в ТОМ(ЖЕ) магистрате его педагогическая деятельность, ТАК(ЖЕ), как и композиторская, не получила должной оценки.</a:t>
            </a:r>
          </a:p>
          <a:p>
            <a:pPr algn="just"/>
            <a:r>
              <a:rPr lang="ru-RU" sz="2000" dirty="0" smtClean="0">
                <a:latin typeface="Bookman Old Style" panose="02050604050505020204" pitchFamily="18" charset="0"/>
              </a:rPr>
              <a:t>3. Многие произведения Левитана проникнуты грустью, может быть, (ПО)ТОМУ, что природа в изображении художника КАК(БУДТО) находится в дисгармонии с жизнью человека.</a:t>
            </a:r>
          </a:p>
          <a:p>
            <a:pPr algn="just"/>
            <a:r>
              <a:rPr lang="ru-RU" sz="2000" dirty="0" smtClean="0">
                <a:latin typeface="Bookman Old Style" panose="02050604050505020204" pitchFamily="18" charset="0"/>
              </a:rPr>
              <a:t>4. КОЕ(ГДЕ) (В)ДАЛИ желтеет поспевающая рожь.</a:t>
            </a:r>
          </a:p>
          <a:p>
            <a:pPr algn="just"/>
            <a:r>
              <a:rPr lang="ru-RU" sz="2000" dirty="0" smtClean="0">
                <a:latin typeface="Bookman Old Style" panose="02050604050505020204" pitchFamily="18" charset="0"/>
              </a:rPr>
              <a:t>5. Они (КАК)БУДТО сговорились — прибыли в одно и ТО(ЖЕ) время.</a:t>
            </a:r>
            <a:endParaRPr lang="ru-RU" sz="2000" dirty="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686800" cy="868958"/>
          </a:xfrm>
        </p:spPr>
        <p:txBody>
          <a:bodyPr/>
          <a:lstStyle/>
          <a:p>
            <a:r>
              <a:rPr lang="ru-RU" sz="2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Определите предложение, в котором оба выделенных слова пишутся СЛИТНО. Раскройте скобки и выпишите эти два слова.</a:t>
            </a:r>
            <a:endParaRPr lang="ru-RU" sz="2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556791"/>
            <a:ext cx="8496944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1. </a:t>
            </a:r>
            <a:r>
              <a:rPr lang="ru-RU" sz="2000" dirty="0" smtClean="0">
                <a:latin typeface="Bookman Old Style" panose="02050604050505020204" pitchFamily="18" charset="0"/>
              </a:rPr>
              <a:t>Я тебя (НЕ)ВСТРЕВОЖУ (НИ)ЧУТЬ.</a:t>
            </a:r>
          </a:p>
          <a:p>
            <a:r>
              <a:rPr lang="ru-RU" sz="2000" dirty="0" smtClean="0">
                <a:latin typeface="Bookman Old Style" panose="02050604050505020204" pitchFamily="18" charset="0"/>
              </a:rPr>
              <a:t>2. Рецензия является жанром литературной критики, но в ТО(ЖЕ)время ее считают и жанром библиографии, (ПО)СКОЛЬКУ она возникла из библиографического описания книги.</a:t>
            </a:r>
          </a:p>
          <a:p>
            <a:r>
              <a:rPr lang="ru-RU" sz="2000" dirty="0" smtClean="0">
                <a:latin typeface="Bookman Old Style" panose="02050604050505020204" pitchFamily="18" charset="0"/>
              </a:rPr>
              <a:t>3. Доброта для души ТО(ЖЕ), что здоровье для тела, она ТАК(ЖЕ)необходима человеку.</a:t>
            </a:r>
          </a:p>
          <a:p>
            <a:r>
              <a:rPr lang="ru-RU" sz="2000" dirty="0" smtClean="0">
                <a:latin typeface="Bookman Old Style" panose="02050604050505020204" pitchFamily="18" charset="0"/>
              </a:rPr>
              <a:t>4. Когда (НА)ВСТРЕЧУ гостям вышел старик, я (ТОТ)ЧАС узнал его.</a:t>
            </a:r>
          </a:p>
          <a:p>
            <a:r>
              <a:rPr lang="ru-RU" sz="2000" dirty="0" smtClean="0">
                <a:latin typeface="Bookman Old Style" panose="02050604050505020204" pitchFamily="18" charset="0"/>
              </a:rPr>
              <a:t>5. Она была благодарна ему (ЗА)ТО, что он (В)ПРОДОЛЖЕНИЕ часа следил за вещами.</a:t>
            </a:r>
            <a:endParaRPr lang="ru-RU" sz="2000" dirty="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Определите предложение, в котором оба выделенных слова пишутся СЛИТНО. Раскройте скобки и выпишите эти два слова.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443840"/>
            <a:ext cx="835292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Bookman Old Style" panose="02050604050505020204" pitchFamily="18" charset="0"/>
              </a:rPr>
              <a:t>1. (ИЗ)ДАЛЕКА, всё КАК(БЫ) пригибая на своём пути, покатился гром.</a:t>
            </a:r>
          </a:p>
          <a:p>
            <a:pPr algn="just"/>
            <a:r>
              <a:rPr lang="ru-RU" sz="2000" dirty="0" smtClean="0">
                <a:latin typeface="Bookman Old Style" panose="02050604050505020204" pitchFamily="18" charset="0"/>
              </a:rPr>
              <a:t>2. Цветущая сирень распространяла (ВО)КРУГ свой (НЕ)ПОВТОРИМЫЙ аромат.</a:t>
            </a:r>
          </a:p>
          <a:p>
            <a:pPr algn="just"/>
            <a:r>
              <a:rPr lang="ru-RU" sz="2000" dirty="0" smtClean="0">
                <a:latin typeface="Bookman Old Style" panose="02050604050505020204" pitchFamily="18" charset="0"/>
              </a:rPr>
              <a:t>3. Мы так часто ищем смысл жизни, забывая о близких людях, (ПО)ЭТОМУ ТАК(ЖЕ), как и смысла в жизни, не находим взаимопонимания.</a:t>
            </a:r>
          </a:p>
          <a:p>
            <a:pPr algn="just"/>
            <a:r>
              <a:rPr lang="ru-RU" sz="2000" dirty="0" smtClean="0">
                <a:latin typeface="Bookman Old Style" panose="02050604050505020204" pitchFamily="18" charset="0"/>
              </a:rPr>
              <a:t>4. Бывают любимые женщины, чьи глаза воздействуют на нас не (В)ПРЯМУЮ, а позже, КАК(ТО) неожиданно.</a:t>
            </a:r>
          </a:p>
          <a:p>
            <a:pPr algn="just"/>
            <a:r>
              <a:rPr lang="ru-RU" sz="2000" dirty="0" smtClean="0">
                <a:latin typeface="Bookman Old Style" panose="02050604050505020204" pitchFamily="18" charset="0"/>
              </a:rPr>
              <a:t>5. Меня ТО(ЖЕ) в этом деле ЧТО(ТО) тревожило.</a:t>
            </a:r>
            <a:endParaRPr lang="ru-RU" sz="2000" dirty="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Определите предложение, в котором оба выделенных слова пишутся СЛИТНО. Раскройте скобки и выпишите эти два слова.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556792"/>
            <a:ext cx="864096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Bookman Old Style" panose="02050604050505020204" pitchFamily="18" charset="0"/>
              </a:rPr>
              <a:t>  Солнце пронизывало в лесу всё (НА)СКВОЗЬ, кроме сосняка, да и тот КОЕ(ГДЕ) был изрезан золотом лучей.</a:t>
            </a:r>
          </a:p>
          <a:p>
            <a:pPr algn="just"/>
            <a:r>
              <a:rPr lang="ru-RU" sz="2000" dirty="0" smtClean="0">
                <a:latin typeface="Bookman Old Style" panose="02050604050505020204" pitchFamily="18" charset="0"/>
              </a:rPr>
              <a:t>  Взглянешь на усыпанное звёздами небо и поймёшь, (ПО)ЧЕМУ природа КАК(ТО) по-особенному молчалива.</a:t>
            </a:r>
          </a:p>
          <a:p>
            <a:pPr algn="just"/>
            <a:r>
              <a:rPr lang="ru-RU" sz="2000" dirty="0" smtClean="0">
                <a:latin typeface="Bookman Old Style" panose="02050604050505020204" pitchFamily="18" charset="0"/>
              </a:rPr>
              <a:t>   Не всё благополучно с речью в быту, (ОТ)КУДА она(ЗА)ЧАСТУЮ переносится на сцену.</a:t>
            </a:r>
          </a:p>
          <a:p>
            <a:pPr algn="just"/>
            <a:r>
              <a:rPr lang="ru-RU" sz="2000" dirty="0" smtClean="0">
                <a:latin typeface="Bookman Old Style" panose="02050604050505020204" pitchFamily="18" charset="0"/>
              </a:rPr>
              <a:t>   Возраст города обычно определяется (ПО)ТОМУ, когда город(В)ПЕРВЫЕ упоминается в письменных источниках.</a:t>
            </a:r>
          </a:p>
          <a:p>
            <a:pPr algn="just"/>
            <a:r>
              <a:rPr lang="ru-RU" sz="2000" dirty="0" smtClean="0">
                <a:latin typeface="Bookman Old Style" panose="02050604050505020204" pitchFamily="18" charset="0"/>
              </a:rPr>
              <a:t>   Он увидел лотки с цветами и отругал себя ЗА(ТО), что не догадался купить цветов (ЗА)РАНЕЕ.</a:t>
            </a:r>
            <a:endParaRPr lang="ru-RU" sz="2000" dirty="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67544" y="404664"/>
            <a:ext cx="727280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/>
              <a:t>Система </a:t>
            </a:r>
            <a:r>
              <a:rPr lang="ru-RU" sz="4400" dirty="0" smtClean="0"/>
              <a:t>работы:</a:t>
            </a:r>
          </a:p>
          <a:p>
            <a:endParaRPr lang="ru-RU" sz="3200" dirty="0" smtClean="0"/>
          </a:p>
          <a:p>
            <a:r>
              <a:rPr lang="ru-RU" sz="3200" dirty="0" smtClean="0"/>
              <a:t>1-3-лингвистический анализ текста</a:t>
            </a:r>
          </a:p>
          <a:p>
            <a:r>
              <a:rPr lang="ru-RU" sz="3200" dirty="0" smtClean="0"/>
              <a:t>4-8- нормы русского языка</a:t>
            </a:r>
          </a:p>
          <a:p>
            <a:r>
              <a:rPr lang="ru-RU" sz="3200" dirty="0" smtClean="0"/>
              <a:t>9-15- орфография</a:t>
            </a:r>
          </a:p>
          <a:p>
            <a:r>
              <a:rPr lang="ru-RU" sz="3200" dirty="0" smtClean="0"/>
              <a:t>16-21- пунктуация</a:t>
            </a:r>
          </a:p>
          <a:p>
            <a:r>
              <a:rPr lang="ru-RU" sz="3200" dirty="0" smtClean="0"/>
              <a:t>22-26- работа с текстом</a:t>
            </a:r>
          </a:p>
          <a:p>
            <a:r>
              <a:rPr lang="ru-RU" sz="4400" dirty="0" smtClean="0"/>
              <a:t> </a:t>
            </a:r>
            <a:endParaRPr lang="ru-RU" sz="4400" dirty="0"/>
          </a:p>
        </p:txBody>
      </p:sp>
      <p:pic>
        <p:nvPicPr>
          <p:cNvPr id="8" name="Picture 2" descr="C:\Users\u s e r\Desktop\Для презентаций\чЕЛОВЕЧКИ\Arrow-Right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429000"/>
            <a:ext cx="2477100" cy="3175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0040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Определите предложение, в котором оба выделенных слова пишутся СЛИТНО. Раскройте скобки и выпишите эти два слова.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443841"/>
            <a:ext cx="871296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Bookman Old Style" panose="02050604050505020204" pitchFamily="18" charset="0"/>
              </a:rPr>
              <a:t>     (И)ТАК, подытожим всё сказанное: лес — наш целитель, наше богатство и, (НА)КОНЕЦ, лучший наряд земли.</a:t>
            </a:r>
          </a:p>
          <a:p>
            <a:pPr algn="just"/>
            <a:r>
              <a:rPr lang="ru-RU" sz="2000" dirty="0" smtClean="0">
                <a:latin typeface="Bookman Old Style" panose="02050604050505020204" pitchFamily="18" charset="0"/>
              </a:rPr>
              <a:t>     Надо было дождаться Семёнова во ЧТО(БЫ) то ни стало, (ПО)ТОМУ что его приезд решал многое.</a:t>
            </a:r>
          </a:p>
          <a:p>
            <a:pPr algn="just"/>
            <a:r>
              <a:rPr lang="ru-RU" sz="2000" dirty="0" smtClean="0">
                <a:latin typeface="Bookman Old Style" panose="02050604050505020204" pitchFamily="18" charset="0"/>
              </a:rPr>
              <a:t>      Небо хмурилось ТАК(ЖЕ), как и вчера, море штормило, (ПО)ЭТОМУ прогулку на катере пришлось отложить.</a:t>
            </a:r>
          </a:p>
          <a:p>
            <a:pPr algn="just"/>
            <a:r>
              <a:rPr lang="ru-RU" sz="2000" dirty="0" smtClean="0">
                <a:latin typeface="Bookman Old Style" panose="02050604050505020204" pitchFamily="18" charset="0"/>
              </a:rPr>
              <a:t>      (В)ТЕЧЕНИЕ прошлого лета мне пришлось жить в старинной подмосковной усадьбе, (ПРИ)ТОМ она не была похожа на обычные усадьбы.</a:t>
            </a:r>
          </a:p>
          <a:p>
            <a:pPr algn="just"/>
            <a:r>
              <a:rPr lang="ru-RU" sz="2000" dirty="0" smtClean="0">
                <a:latin typeface="Bookman Old Style" panose="02050604050505020204" pitchFamily="18" charset="0"/>
              </a:rPr>
              <a:t>      Ты ТО(ЖЕ) должен иметь это (В)ВИДУ.</a:t>
            </a:r>
            <a:endParaRPr lang="ru-RU" sz="2000" dirty="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Определите предложение, в котором оба выделенных слова пишутся СЛИТНО. Раскройте скобки и выпишите эти два слова.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720840"/>
            <a:ext cx="856895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Bookman Old Style" panose="02050604050505020204" pitchFamily="18" charset="0"/>
              </a:rPr>
              <a:t>      (В)СКОРЕ мы вышли на поляну, (И)ТАК обрадовались долгожданному отдыху, что тут же поспешили снять рюкзаки.</a:t>
            </a:r>
          </a:p>
          <a:p>
            <a:pPr algn="just"/>
            <a:r>
              <a:rPr lang="ru-RU" sz="2000" dirty="0" smtClean="0">
                <a:latin typeface="Bookman Old Style" panose="02050604050505020204" pitchFamily="18" charset="0"/>
              </a:rPr>
              <a:t>      (ПО)ТОМУ, как говорил собеседник, было понятно, что он ТО(ЖЕ) волнуется.</a:t>
            </a:r>
          </a:p>
          <a:p>
            <a:pPr algn="just"/>
            <a:r>
              <a:rPr lang="ru-RU" sz="2000" dirty="0" smtClean="0">
                <a:latin typeface="Bookman Old Style" panose="02050604050505020204" pitchFamily="18" charset="0"/>
              </a:rPr>
              <a:t>       На дворе от надвигающейся (ОТО)ВСЮДУ растительности стало КАК(БУДТО) теснее.</a:t>
            </a:r>
          </a:p>
          <a:p>
            <a:pPr algn="just"/>
            <a:r>
              <a:rPr lang="ru-RU" sz="2000" dirty="0" smtClean="0">
                <a:latin typeface="Bookman Old Style" panose="02050604050505020204" pitchFamily="18" charset="0"/>
              </a:rPr>
              <a:t>       Иногда бродишь (В)СЛЕПУЮ по дому и тратишь (ПО)ПУСТУ время.</a:t>
            </a:r>
          </a:p>
          <a:p>
            <a:pPr algn="just"/>
            <a:r>
              <a:rPr lang="ru-RU" sz="2000" dirty="0" smtClean="0">
                <a:latin typeface="Bookman Old Style" panose="02050604050505020204" pitchFamily="18" charset="0"/>
              </a:rPr>
              <a:t>      (ВО)ВРЕМЯ отпуска отец (ПО)МНОГУ работал.</a:t>
            </a:r>
            <a:endParaRPr lang="ru-RU" sz="2000" dirty="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Определите предложение, в котором оба выделенных слова пишутся СЛИТНО. Раскройте скобки и выпишите эти два слова.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7606" y="1700808"/>
            <a:ext cx="878497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Bookman Old Style" panose="02050604050505020204" pitchFamily="18" charset="0"/>
              </a:rPr>
              <a:t>    (В)ПРОДОЛЖЕНИЕ дня отец несколько раз вспоминал прошлую свою жизнь, но, ЧТО(БЫ) он ни рассказывал, всё было интересно.</a:t>
            </a:r>
          </a:p>
          <a:p>
            <a:pPr algn="just"/>
            <a:r>
              <a:rPr lang="ru-RU" sz="2000" dirty="0" smtClean="0">
                <a:latin typeface="Bookman Old Style" panose="02050604050505020204" pitchFamily="18" charset="0"/>
              </a:rPr>
              <a:t>    (ЗА)ТЕМ холмом стоит моя деревня, и мне грустно (ОТ)ТОГО, что давно я там не был.</a:t>
            </a:r>
          </a:p>
          <a:p>
            <a:pPr algn="just"/>
            <a:r>
              <a:rPr lang="ru-RU" sz="2000" dirty="0" smtClean="0">
                <a:latin typeface="Bookman Old Style" panose="02050604050505020204" pitchFamily="18" charset="0"/>
              </a:rPr>
              <a:t>    (И)ТАК, начнём с того, что я (НА)КОНЕЦ прибыл в родной город.</a:t>
            </a:r>
          </a:p>
          <a:p>
            <a:pPr algn="just"/>
            <a:r>
              <a:rPr lang="ru-RU" sz="2000" dirty="0" smtClean="0">
                <a:latin typeface="Bookman Old Style" panose="02050604050505020204" pitchFamily="18" charset="0"/>
              </a:rPr>
              <a:t>     Хоть в шёлк одень (НЕ)РЯХУ, всё глядеть (НЕ)(НА)ЧТО.</a:t>
            </a:r>
          </a:p>
          <a:p>
            <a:pPr algn="just"/>
            <a:r>
              <a:rPr lang="ru-RU" sz="2000" dirty="0" smtClean="0">
                <a:latin typeface="Bookman Old Style" panose="02050604050505020204" pitchFamily="18" charset="0"/>
              </a:rPr>
              <a:t>     (В)ТЕЧЕНИИ реки был резкий поворот, (ПО)ЭТОМУ нам пришлось переносить лодки посуху.</a:t>
            </a:r>
            <a:endParaRPr lang="ru-RU" sz="2000" dirty="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Определите предложение, в котором оба выделенных слова пишутся СЛИТНО. Раскройте скобки и выпишите эти два слова.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844824"/>
            <a:ext cx="842493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Bookman Old Style" panose="02050604050505020204" pitchFamily="18" charset="0"/>
              </a:rPr>
              <a:t>       Эксперимент был проведён удачно, ПРИ(ЧЁМ) впервые, (ПО)ЭТОМУ все были очень довольны.</a:t>
            </a:r>
          </a:p>
          <a:p>
            <a:pPr algn="just"/>
            <a:r>
              <a:rPr lang="ru-RU" sz="2000" dirty="0" smtClean="0">
                <a:latin typeface="Bookman Old Style" panose="02050604050505020204" pitchFamily="18" charset="0"/>
              </a:rPr>
              <a:t>      (В)НАЧАЛЕ сентября ночи становятся холодными, морозными, (ЗА)ТО дни стоят тёплые, безветренные.</a:t>
            </a:r>
          </a:p>
          <a:p>
            <a:pPr algn="just"/>
            <a:r>
              <a:rPr lang="ru-RU" sz="2000" dirty="0" smtClean="0">
                <a:latin typeface="Bookman Old Style" panose="02050604050505020204" pitchFamily="18" charset="0"/>
              </a:rPr>
              <a:t>      Баржа двигалась (ПО)ПРЕЖНЕМУ вниз по течению, но (НА)СТОЛЬКО медленно, что казалась неподвижной.</a:t>
            </a:r>
          </a:p>
          <a:p>
            <a:pPr algn="just"/>
            <a:r>
              <a:rPr lang="ru-RU" sz="2000" dirty="0" smtClean="0">
                <a:latin typeface="Bookman Old Style" panose="02050604050505020204" pitchFamily="18" charset="0"/>
              </a:rPr>
              <a:t>      Пелагея была человеком (НА)РЕДКОСТЬ открытым, добрым; (ЗА)ТО её и любили в деревне.</a:t>
            </a:r>
          </a:p>
          <a:p>
            <a:pPr algn="just"/>
            <a:r>
              <a:rPr lang="ru-RU" sz="2000" dirty="0" smtClean="0">
                <a:latin typeface="Bookman Old Style" panose="02050604050505020204" pitchFamily="18" charset="0"/>
              </a:rPr>
              <a:t>      ГДЕ(ТО) на ЮГО(ВОСТОКЕ) шел бой.</a:t>
            </a:r>
            <a:endParaRPr lang="ru-RU" sz="2000" dirty="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Определите предложение, в котором оба выделенных слова пишутся СЛИТНО. Раскройте скобки и выпишите эти два слова.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628799"/>
            <a:ext cx="871296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Bookman Old Style" panose="02050604050505020204" pitchFamily="18" charset="0"/>
              </a:rPr>
              <a:t>    Я человек небогатый; дела мои расстроены, да и к ТОМУ(ЖЕ) мне наскучило кочевать с места на место (В)ТЕЧЕНИЕ целого года.</a:t>
            </a:r>
          </a:p>
          <a:p>
            <a:pPr algn="just"/>
            <a:r>
              <a:rPr lang="ru-RU" sz="2000" dirty="0" smtClean="0">
                <a:latin typeface="Bookman Old Style" panose="02050604050505020204" pitchFamily="18" charset="0"/>
              </a:rPr>
              <a:t>    По некоторым мелочам, ПО(ТОМУ), например, как оба они (В)МЕСТЕ варили кофе, я мог заключить, что живут они мирно, благополучно и что они рады гостю.</a:t>
            </a:r>
          </a:p>
          <a:p>
            <a:pPr algn="just"/>
            <a:r>
              <a:rPr lang="ru-RU" sz="2000" dirty="0" smtClean="0">
                <a:latin typeface="Bookman Old Style" panose="02050604050505020204" pitchFamily="18" charset="0"/>
              </a:rPr>
              <a:t>    (В)НАЧАЛЕ сентября ночи становятся холодными, морозными, (ЗА)ТО дни стоят тёплые, безветренные.</a:t>
            </a:r>
          </a:p>
          <a:p>
            <a:pPr algn="just"/>
            <a:r>
              <a:rPr lang="ru-RU" sz="2000" dirty="0" smtClean="0">
                <a:latin typeface="Bookman Old Style" panose="02050604050505020204" pitchFamily="18" charset="0"/>
              </a:rPr>
              <a:t>    (В)СКОРЕ Степан привезёт почту, а ТАК(ЖЕ) продукты.</a:t>
            </a:r>
          </a:p>
          <a:p>
            <a:pPr algn="just"/>
            <a:r>
              <a:rPr lang="ru-RU" sz="2000" dirty="0" smtClean="0">
                <a:latin typeface="Bookman Old Style" panose="02050604050505020204" pitchFamily="18" charset="0"/>
              </a:rPr>
              <a:t>    Лес (ВО)КРУГ (КАК)БУДТО притих в ожидании чего-то.</a:t>
            </a:r>
            <a:endParaRPr lang="ru-RU" sz="2000" dirty="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Определите предложение, в котором оба выделенных слова пишутся СЛИТНО. Раскройте скобки и выпишите эти два слова.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628800"/>
            <a:ext cx="828092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Bookman Old Style" panose="02050604050505020204" pitchFamily="18" charset="0"/>
              </a:rPr>
              <a:t>     (ОТ)ТОГО места, где они распрощались с Бруком, их отделяли теперь по меньшей мере пять километров, (ПО)ЭТОМУ возвращаться назад не было уже никакого смысла.</a:t>
            </a:r>
          </a:p>
          <a:p>
            <a:pPr algn="just"/>
            <a:r>
              <a:rPr lang="ru-RU" sz="2000" dirty="0" smtClean="0">
                <a:latin typeface="Bookman Old Style" panose="02050604050505020204" pitchFamily="18" charset="0"/>
              </a:rPr>
              <a:t>      И бледная поганка ТО(ЖЕ) нужна, (ПО)ЭТОМУ её создала природа.</a:t>
            </a:r>
          </a:p>
          <a:p>
            <a:pPr algn="just"/>
            <a:r>
              <a:rPr lang="ru-RU" sz="2000" dirty="0" smtClean="0">
                <a:latin typeface="Bookman Old Style" panose="02050604050505020204" pitchFamily="18" charset="0"/>
              </a:rPr>
              <a:t>       ТУТ(ЖЕ) потребовалось просить малознакомых людей, ЧТО(БЫ) позвонили маме.</a:t>
            </a:r>
          </a:p>
          <a:p>
            <a:pPr algn="just"/>
            <a:r>
              <a:rPr lang="ru-RU" sz="2000" dirty="0" smtClean="0">
                <a:latin typeface="Bookman Old Style" panose="02050604050505020204" pitchFamily="18" charset="0"/>
              </a:rPr>
              <a:t>       Хозяйка не могла понять, (ПО)ЧЕМУ я так долго, (В)ТЕЧЕНИЕ нескольких минут, разглядываю фотографии на стене.</a:t>
            </a:r>
          </a:p>
          <a:p>
            <a:pPr algn="just"/>
            <a:r>
              <a:rPr lang="ru-RU" sz="2000" dirty="0" smtClean="0">
                <a:latin typeface="Bookman Old Style" panose="02050604050505020204" pitchFamily="18" charset="0"/>
              </a:rPr>
              <a:t>       (В)ТЕЧЕНИЕ недели (ПО)СРЕДИ нашего двора шла бурная работа.</a:t>
            </a:r>
            <a:endParaRPr lang="ru-RU" sz="2000" dirty="0">
              <a:latin typeface="Bookman Old Style" panose="0205060405050502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Определите предложение, в котором оба выделенных слова пишутся СЛИТНО. Раскройте скобки и выпишите эти два слова.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484784"/>
            <a:ext cx="856895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Bookman Old Style" panose="02050604050505020204" pitchFamily="18" charset="0"/>
              </a:rPr>
              <a:t>      В ответ на веские доводы доктор согласился быть моим секундантом; я дал ему ТАК(ЖЕ) несколько наставлений (НА)СЧЁТ условий поединка.</a:t>
            </a:r>
          </a:p>
          <a:p>
            <a:pPr algn="just"/>
            <a:r>
              <a:rPr lang="ru-RU" sz="2000" dirty="0" smtClean="0">
                <a:latin typeface="Bookman Old Style" panose="02050604050505020204" pitchFamily="18" charset="0"/>
              </a:rPr>
              <a:t>      (В)ТЕЧЕНИЕ суток М.В. Ломоносов наблюдал прохождение Венеры по солнечному диску и (В)ПОСЛЕДСТВИИ опубликовал свои выводы в специальной работе.</a:t>
            </a:r>
          </a:p>
          <a:p>
            <a:pPr algn="just"/>
            <a:r>
              <a:rPr lang="ru-RU" sz="2000" dirty="0" smtClean="0">
                <a:latin typeface="Bookman Old Style" panose="02050604050505020204" pitchFamily="18" charset="0"/>
              </a:rPr>
              <a:t>       (В)СЛЕДСТВИЕ того что работа электрических потенциальных сил не зависит от формы пути единичного заряда, на каждом из параллельно соединённых проводников возникает одно и ТО(ЖЕ) напряжение.</a:t>
            </a:r>
          </a:p>
          <a:p>
            <a:pPr algn="just"/>
            <a:r>
              <a:rPr lang="ru-RU" sz="2000" dirty="0" smtClean="0">
                <a:latin typeface="Bookman Old Style" panose="02050604050505020204" pitchFamily="18" charset="0"/>
              </a:rPr>
              <a:t>       Нет возможности рассмотреть на картине фигуру блудного сына, лица его почти не видно, но (В)СЛЕД за ним мы мысленно падаем на колени и ТАК(ЖЕ) переживаем встречу с отцом, как и вернувшийся сын.</a:t>
            </a:r>
          </a:p>
          <a:p>
            <a:pPr algn="just"/>
            <a:r>
              <a:rPr lang="ru-RU" sz="2000" dirty="0" smtClean="0">
                <a:latin typeface="Bookman Old Style" panose="02050604050505020204" pitchFamily="18" charset="0"/>
              </a:rPr>
              <a:t>        (ПО)ОСЕННЕМУ лесу (НА)ВСТРЕЧУ мне шла девушка.</a:t>
            </a:r>
            <a:endParaRPr lang="ru-RU" sz="2000" dirty="0">
              <a:latin typeface="Bookman Old Style" panose="02050604050505020204" pitchFamily="18" charset="0"/>
            </a:endParaRPr>
          </a:p>
        </p:txBody>
      </p:sp>
      <p:pic>
        <p:nvPicPr>
          <p:cNvPr id="3074" name="Picture 2" descr="C:\Users\u s e r\Desktop\Для презентаций\чЕЛОВЕЧКИ\110_celebrate_the_t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492896"/>
            <a:ext cx="3273152" cy="4091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9" name="Рисунок 8" descr="https://fsd.multiurok.ru/html/2021/02/06/s_601e505c6bf3a/1630148_1.jpe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2776"/>
            <a:ext cx="7992887" cy="410445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2699792" y="548680"/>
            <a:ext cx="25824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Задание 13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040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404664"/>
            <a:ext cx="7776863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               ! </a:t>
            </a:r>
            <a:r>
              <a:rPr lang="ru-RU" sz="3200" b="1" dirty="0">
                <a:solidFill>
                  <a:srgbClr val="FF0000"/>
                </a:solidFill>
              </a:rPr>
              <a:t>Обрати </a:t>
            </a:r>
            <a:r>
              <a:rPr lang="ru-RU" sz="3200" b="1" dirty="0" smtClean="0">
                <a:solidFill>
                  <a:srgbClr val="FF0000"/>
                </a:solidFill>
              </a:rPr>
              <a:t>внимание</a:t>
            </a:r>
          </a:p>
          <a:p>
            <a:endParaRPr lang="ru-RU" sz="3200" b="1" dirty="0">
              <a:solidFill>
                <a:srgbClr val="FF0000"/>
              </a:solidFill>
            </a:endParaRPr>
          </a:p>
          <a:p>
            <a:r>
              <a:rPr lang="ru-RU" sz="2000" b="1" dirty="0" smtClean="0">
                <a:solidFill>
                  <a:srgbClr val="FF0000"/>
                </a:solidFill>
              </a:rPr>
              <a:t>НЕДО=действие выполнено недостаточно хорошо и качественно.</a:t>
            </a:r>
          </a:p>
          <a:p>
            <a:r>
              <a:rPr lang="ru-RU" sz="2000" b="1" dirty="0" smtClean="0"/>
              <a:t>Недосолить суп-плохо посолить</a:t>
            </a:r>
          </a:p>
          <a:p>
            <a:r>
              <a:rPr lang="ru-RU" sz="2000" b="1" dirty="0" err="1" smtClean="0"/>
              <a:t>Недондать</a:t>
            </a:r>
            <a:r>
              <a:rPr lang="ru-RU" sz="2000" b="1" dirty="0" smtClean="0"/>
              <a:t>-голодать</a:t>
            </a:r>
          </a:p>
          <a:p>
            <a:endParaRPr lang="ru-RU" sz="2000" b="1" dirty="0">
              <a:solidFill>
                <a:srgbClr val="FF0000"/>
              </a:solidFill>
            </a:endParaRPr>
          </a:p>
          <a:p>
            <a:r>
              <a:rPr lang="ru-RU" sz="2000" b="1" dirty="0" smtClean="0">
                <a:solidFill>
                  <a:srgbClr val="FF0000"/>
                </a:solidFill>
              </a:rPr>
              <a:t>НЕ ДО- действие до конца не доведено</a:t>
            </a:r>
          </a:p>
          <a:p>
            <a:r>
              <a:rPr lang="ru-RU" sz="2000" b="1" dirty="0" smtClean="0"/>
              <a:t>Не долетел до земли</a:t>
            </a:r>
          </a:p>
          <a:p>
            <a:r>
              <a:rPr lang="ru-RU" sz="2000" b="1" dirty="0" smtClean="0"/>
              <a:t>Не добежал до финиша</a:t>
            </a:r>
          </a:p>
          <a:p>
            <a:endParaRPr lang="ru-RU" sz="3200" b="1" dirty="0"/>
          </a:p>
        </p:txBody>
      </p:sp>
      <p:pic>
        <p:nvPicPr>
          <p:cNvPr id="5" name="Picture 2" descr="C:\Users\u s e r\Desktop\Для презентаций\чЕЛОВЕЧКИ\source (1)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573" y="3861048"/>
            <a:ext cx="1152128" cy="1920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07504" y="332656"/>
            <a:ext cx="842493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u="sng" dirty="0"/>
              <a:t>Рабочие материалы по теме «Не с разными частями речи»</a:t>
            </a:r>
            <a:endParaRPr lang="ru-RU" sz="1100" dirty="0"/>
          </a:p>
          <a:p>
            <a:r>
              <a:rPr lang="ru-RU" sz="1100" dirty="0"/>
              <a:t>1. (НЕ)ВНЯТНЫЙ ответ сына вызвал подозрение, и отец вынужден был задать ещё несколько вопросов. </a:t>
            </a:r>
          </a:p>
          <a:p>
            <a:r>
              <a:rPr lang="ru-RU" sz="1100" dirty="0"/>
              <a:t>2.Василиса вернулась домой, (НЕ)УСПЕВ сделать самого главного: она ничего не узнала о судьбе Андрея. </a:t>
            </a:r>
          </a:p>
          <a:p>
            <a:r>
              <a:rPr lang="ru-RU" sz="1100" dirty="0"/>
              <a:t>3.Бывшие студенты, в потёртых шинелях, с ещё (НЕ)ЗАЖИВШИМИ ранами, возвращались в свои семьи. </a:t>
            </a:r>
          </a:p>
          <a:p>
            <a:r>
              <a:rPr lang="ru-RU" sz="1100" dirty="0"/>
              <a:t>4.В рассказе И. С. Тургенева «Несчастная» герой говорит о впечатлении, которое произвела на него соната, которую он прежде (НЕ)СЛЫШАЛ. </a:t>
            </a:r>
          </a:p>
          <a:p>
            <a:r>
              <a:rPr lang="ru-RU" sz="1100" dirty="0"/>
              <a:t>5.(НЕ)ОСОЗНАВАЯ своего предназначения, герои пьес А. П. Чехова часто проживают свой век бессмысленно.</a:t>
            </a:r>
          </a:p>
          <a:p>
            <a:r>
              <a:rPr lang="ru-RU" sz="1100" dirty="0"/>
              <a:t>6. (НЕ)ЖЕЛАВШИЙ обидеть других, он всегда очень тщательно подбирал слова перед тем, как высказать критическое замечание.</a:t>
            </a:r>
          </a:p>
          <a:p>
            <a:r>
              <a:rPr lang="ru-RU" sz="1100" dirty="0"/>
              <a:t>7.Оля (НЕ)ДЫША, с замиранием сердца смотрела на величавый закат. </a:t>
            </a:r>
            <a:br>
              <a:rPr lang="ru-RU" sz="1100" dirty="0"/>
            </a:br>
            <a:r>
              <a:rPr lang="ru-RU" sz="1100" dirty="0"/>
              <a:t>8.Гости, как ни странно, были ничуть (НЕ)СМУЩЕНЫ этим неловким разговором.</a:t>
            </a:r>
          </a:p>
          <a:p>
            <a:r>
              <a:rPr lang="ru-RU" sz="1100" dirty="0"/>
              <a:t>9.Это была, стоит отметить, в высшей степени (НЕ)ПРОСТАЯ для всех нас задача.</a:t>
            </a:r>
          </a:p>
          <a:p>
            <a:r>
              <a:rPr lang="ru-RU" sz="1100" dirty="0"/>
              <a:t>10.Отец объяснял внезапную ссору (НЕ)ЧЕМ иным, как вспыльчивостью моей матери.</a:t>
            </a:r>
          </a:p>
          <a:p>
            <a:r>
              <a:rPr lang="ru-RU" sz="1100" dirty="0"/>
              <a:t>11 Постановка, несмотря на всеобщее восхищение, мне показалась ничем (НЕ)ПРИМЕЧАТЕЛЬНОЙ, даже скучной.</a:t>
            </a:r>
          </a:p>
          <a:p>
            <a:r>
              <a:rPr lang="ru-RU" sz="1100" dirty="0"/>
              <a:t>12.Молчание длилось очень (НЕ)ДОЛГО, однако нам обоим оно было тягостно.</a:t>
            </a:r>
          </a:p>
          <a:p>
            <a:r>
              <a:rPr lang="ru-RU" sz="1100" dirty="0"/>
              <a:t>13.Лампа горела тускло — (НЕ)ЯРЧЕ свечи.</a:t>
            </a:r>
          </a:p>
          <a:p>
            <a:r>
              <a:rPr lang="ru-RU" sz="1100" dirty="0"/>
              <a:t>14.Друзья, (НЕ)ОБРАТИВШИЕ внимания на появление Толика, продолжали спорить о способах доказательства теоремы.</a:t>
            </a:r>
          </a:p>
          <a:p>
            <a:r>
              <a:rPr lang="ru-RU" sz="1100" dirty="0"/>
              <a:t>15.Наташа появилась на пороге моего дома внезапно — в тот момент, когда я была (НЕ)ГОТОВА к приёму гостей.</a:t>
            </a:r>
          </a:p>
          <a:p>
            <a:r>
              <a:rPr lang="ru-RU" sz="1100" dirty="0"/>
              <a:t>16. Механизм замка, до сих пор (НЕ)СМАЗАННЫЙ, угрожающе скрежетал.</a:t>
            </a:r>
          </a:p>
          <a:p>
            <a:r>
              <a:rPr lang="ru-RU" sz="1100" dirty="0"/>
              <a:t>17.За пять лет я скопил (НЕ)МЕНЬШЕ сотни редких монет.</a:t>
            </a:r>
          </a:p>
          <a:p>
            <a:r>
              <a:rPr lang="ru-RU" sz="1100" dirty="0"/>
              <a:t>18.(НЕ)ОБРАТИВ никакого внимания на предостережения синоптиков, Валик вышел из дома без зонтика.</a:t>
            </a:r>
          </a:p>
          <a:p>
            <a:r>
              <a:rPr lang="ru-RU" sz="1100" dirty="0"/>
              <a:t>19.Карточка, что была вложена в цветы, оказалась (НЕ)ПОДПИСАНА.</a:t>
            </a:r>
          </a:p>
          <a:p>
            <a:r>
              <a:rPr lang="ru-RU" sz="1100" dirty="0"/>
              <a:t>20.Рукопожатие было (НЕ)ДОЛГОЕ, но крепкое</a:t>
            </a:r>
            <a:r>
              <a:rPr lang="ru-RU" sz="1100" dirty="0" smtClean="0"/>
              <a:t>.</a:t>
            </a:r>
          </a:p>
          <a:p>
            <a:endParaRPr lang="ru-RU" sz="11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951452"/>
              </p:ext>
            </p:extLst>
          </p:nvPr>
        </p:nvGraphicFramePr>
        <p:xfrm>
          <a:off x="179512" y="4635331"/>
          <a:ext cx="8568952" cy="22322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28192"/>
                <a:gridCol w="1080120"/>
                <a:gridCol w="1800200"/>
                <a:gridCol w="936104"/>
                <a:gridCol w="974279"/>
                <a:gridCol w="989025"/>
                <a:gridCol w="1061032"/>
              </a:tblGrid>
              <a:tr h="272833"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Р А З Д Е Л Ь Н О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111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НЕ с </a:t>
                      </a:r>
                      <a:r>
                        <a:rPr lang="ru-RU" sz="1100" dirty="0" err="1">
                          <a:solidFill>
                            <a:schemeClr val="tx1"/>
                          </a:solidFill>
                          <a:effectLst/>
                        </a:rPr>
                        <a:t>дееприч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solidFill>
                            <a:schemeClr val="tx1"/>
                          </a:solidFill>
                          <a:effectLst/>
                        </a:rPr>
                        <a:t>ПРИЧ.+завис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b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слово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НЕ с крат.</a:t>
                      </a:r>
                      <a:b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ru-RU" sz="1100" dirty="0" err="1" smtClean="0">
                          <a:solidFill>
                            <a:schemeClr val="tx1"/>
                          </a:solidFill>
                          <a:effectLst/>
                        </a:rPr>
                        <a:t>прич.НЕ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с 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крат.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</a:rPr>
                        <a:t>Прил</a:t>
                      </a: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НЕ с глаг.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НЕ с мест.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Слова-маяки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НЕ с нареч.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496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2, 5, 7, 18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3, 6,14, 16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</a:rPr>
                        <a:t>8, 15, 19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13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90248"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chemeClr val="tx1"/>
                          </a:solidFill>
                          <a:effectLst/>
                        </a:rPr>
                        <a:t>С Л И Т Н О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8380">
                <a:tc gridSpan="7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№  1-невнятный                                                                  № 20- недолгое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</a:rPr>
                        <a:t>№ 12-  недолго                                                                    №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539551" y="4210641"/>
            <a:ext cx="8424937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Заполни таблицу: в каждую ячейку внеси номера предложений , соответствующие правилам.</a:t>
            </a:r>
            <a:endParaRPr kumimoji="0" lang="ru-RU" alt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0040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Алгоритм выполнения </a:t>
            </a:r>
            <a:r>
              <a:rPr lang="ru-RU" sz="32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задания 14</a:t>
            </a:r>
            <a:endParaRPr lang="ru-RU" sz="32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788461024"/>
              </p:ext>
            </p:extLst>
          </p:nvPr>
        </p:nvGraphicFramePr>
        <p:xfrm>
          <a:off x="611560" y="1397000"/>
          <a:ext cx="7848872" cy="2320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440205" y="4221088"/>
            <a:ext cx="85090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atin typeface="Bookman Old Style" panose="02050604050505020204" pitchFamily="18" charset="0"/>
              </a:rPr>
              <a:t>Итак, стоит знать, как пишутся наречия</a:t>
            </a:r>
            <a:r>
              <a:rPr lang="ru-RU" b="1" dirty="0">
                <a:latin typeface="Bookman Old Style" panose="02050604050505020204" pitchFamily="18" charset="0"/>
              </a:rPr>
              <a:t>, </a:t>
            </a:r>
            <a:r>
              <a:rPr lang="ru-RU" b="1" dirty="0" smtClean="0">
                <a:latin typeface="Bookman Old Style" panose="02050604050505020204" pitchFamily="18" charset="0"/>
              </a:rPr>
              <a:t>производные предлоги,</a:t>
            </a:r>
          </a:p>
          <a:p>
            <a:pPr algn="ctr"/>
            <a:r>
              <a:rPr lang="ru-RU" b="1" dirty="0" smtClean="0">
                <a:latin typeface="Bookman Old Style" panose="02050604050505020204" pitchFamily="18" charset="0"/>
              </a:rPr>
              <a:t>союзы…</a:t>
            </a:r>
            <a:endParaRPr lang="ru-RU" b="1" dirty="0"/>
          </a:p>
        </p:txBody>
      </p:sp>
      <p:pic>
        <p:nvPicPr>
          <p:cNvPr id="2050" name="Picture 2" descr="C:\Users\u s e r\Desktop\Для презентаций\чЕЛОВЕЧКИ\source (1).gif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653136"/>
            <a:ext cx="1218995" cy="2031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1587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9CB3944-8017-4B20-A1CE-BDB45DB847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A9CB3944-8017-4B20-A1CE-BDB45DB8477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225B084-5CEC-4D49-8333-42812657E8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A225B084-5CEC-4D49-8333-42812657E89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CE11AB2-0132-4829-A8A3-1242B65AFC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3CE11AB2-0132-4829-A8A3-1242B65AFC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7A3727E-7FD5-4265-82C6-98A7012D6A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graphicEl>
                                              <a:dgm id="{F7A3727E-7FD5-4265-82C6-98A7012D6A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7536694-C7F7-48B4-A574-2D377511EA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37536694-C7F7-48B4-A574-2D377511EA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229600" cy="1143000"/>
          </a:xfrm>
        </p:spPr>
        <p:txBody>
          <a:bodyPr/>
          <a:lstStyle/>
          <a:p>
            <a:r>
              <a:rPr lang="ru-RU" sz="2400" dirty="0" smtClean="0">
                <a:solidFill>
                  <a:srgbClr val="FF0000"/>
                </a:solidFill>
              </a:rPr>
              <a:t>Вспомним теорию!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3" name="Рисунок 2" descr="http://xn----7sbanj0abzp7jza.xn--p1ai/images/2012/06/A19-001.jpg"/>
          <p:cNvPicPr/>
          <p:nvPr/>
        </p:nvPicPr>
        <p:blipFill rotWithShape="1">
          <a:blip r:embed="rId2" cstate="print"/>
          <a:srcRect r="-42" b="51345"/>
          <a:stretch/>
        </p:blipFill>
        <p:spPr bwMode="auto">
          <a:xfrm>
            <a:off x="179512" y="620688"/>
            <a:ext cx="5794870" cy="352839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 descr="http://xn----7sbanj0abzp7jza.xn--p1ai/images/2012/06/A19-001.jpg"/>
          <p:cNvPicPr/>
          <p:nvPr/>
        </p:nvPicPr>
        <p:blipFill rotWithShape="1">
          <a:blip r:embed="rId2" cstate="print"/>
          <a:srcRect l="1" t="49307" r="3373" b="19907"/>
          <a:stretch/>
        </p:blipFill>
        <p:spPr bwMode="auto">
          <a:xfrm>
            <a:off x="3419872" y="4365104"/>
            <a:ext cx="5580111" cy="227491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20526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504" y="332656"/>
            <a:ext cx="9036496" cy="784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Практикум</a:t>
            </a:r>
          </a:p>
          <a:p>
            <a:r>
              <a:rPr lang="ru-RU" b="1" dirty="0" smtClean="0"/>
              <a:t>А</a:t>
            </a:r>
            <a:r>
              <a:rPr lang="ru-RU" b="1" dirty="0"/>
              <a:t>)</a:t>
            </a:r>
            <a:r>
              <a:rPr lang="ru-RU" dirty="0"/>
              <a:t> Вычеркните те грамматические конструкции, которые НЕ имеют разных вариантов написания. </a:t>
            </a:r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Чем(бы</a:t>
            </a:r>
            <a:r>
              <a:rPr lang="ru-RU" dirty="0" smtClean="0"/>
              <a:t>)    (за)тем    Тем(же)    Что(же)    То(же)     (по)этому    (по)тому  (и)так</a:t>
            </a:r>
          </a:p>
          <a:p>
            <a:r>
              <a:rPr lang="ru-RU" dirty="0" smtClean="0"/>
              <a:t>Что(бы)     При(этом)       При(том)           Та(же)          (по)чему  не(за)то   </a:t>
            </a:r>
          </a:p>
          <a:p>
            <a:endParaRPr lang="ru-RU" dirty="0"/>
          </a:p>
          <a:p>
            <a:r>
              <a:rPr lang="ru-RU" b="1" dirty="0"/>
              <a:t>Б)</a:t>
            </a:r>
            <a:r>
              <a:rPr lang="ru-RU" dirty="0"/>
              <a:t>  4-е лишнее</a:t>
            </a:r>
          </a:p>
          <a:p>
            <a:r>
              <a:rPr lang="ru-RU" dirty="0"/>
              <a:t>(</a:t>
            </a:r>
            <a:r>
              <a:rPr lang="ru-RU" dirty="0" smtClean="0"/>
              <a:t>пол)одиннадцатого    (пол)второго</a:t>
            </a:r>
            <a:r>
              <a:rPr lang="ru-RU" dirty="0"/>
              <a:t> </a:t>
            </a:r>
            <a:r>
              <a:rPr lang="ru-RU" dirty="0" smtClean="0"/>
              <a:t>   (пол)килограмма</a:t>
            </a:r>
            <a:r>
              <a:rPr lang="ru-RU" dirty="0"/>
              <a:t> </a:t>
            </a:r>
            <a:r>
              <a:rPr lang="ru-RU" dirty="0" smtClean="0"/>
              <a:t>   (пол)месяца</a:t>
            </a:r>
          </a:p>
          <a:p>
            <a:endParaRPr lang="ru-RU" dirty="0"/>
          </a:p>
          <a:p>
            <a:r>
              <a:rPr lang="ru-RU" b="1" dirty="0"/>
              <a:t>В)</a:t>
            </a:r>
            <a:r>
              <a:rPr lang="ru-RU" dirty="0"/>
              <a:t> Запишите тот вариант написания, который соответствует приведённому в первой части	</a:t>
            </a:r>
            <a:endParaRPr lang="ru-RU" dirty="0" smtClean="0"/>
          </a:p>
          <a:p>
            <a:endParaRPr lang="ru-RU" dirty="0"/>
          </a:p>
          <a:p>
            <a:r>
              <a:rPr lang="ru-RU" dirty="0"/>
              <a:t>1)Зачем надо следить сегодня   </a:t>
            </a:r>
          </a:p>
          <a:p>
            <a:r>
              <a:rPr lang="ru-RU" dirty="0"/>
              <a:t>: за температурой воздуха или за направлением ветра?</a:t>
            </a:r>
          </a:p>
          <a:p>
            <a:r>
              <a:rPr lang="ru-RU" dirty="0"/>
              <a:t>за направлением ветра, если флюгер не движется</a:t>
            </a:r>
            <a:r>
              <a:rPr lang="ru-RU" dirty="0" smtClean="0"/>
              <a:t>?</a:t>
            </a:r>
          </a:p>
          <a:p>
            <a:endParaRPr lang="ru-RU" dirty="0"/>
          </a:p>
          <a:p>
            <a:r>
              <a:rPr lang="ru-RU" dirty="0"/>
              <a:t>2) Что бы спросить </a:t>
            </a:r>
          </a:p>
          <a:p>
            <a:r>
              <a:rPr lang="ru-RU" dirty="0"/>
              <a:t>на обед?</a:t>
            </a:r>
          </a:p>
          <a:p>
            <a:r>
              <a:rPr lang="ru-RU" dirty="0"/>
              <a:t>дорогу, надо кого-нибудь встретить в этой глуши.</a:t>
            </a:r>
          </a:p>
          <a:p>
            <a:endParaRPr lang="ru-RU" dirty="0" smtClean="0"/>
          </a:p>
          <a:p>
            <a:r>
              <a:rPr lang="ru-RU" dirty="0"/>
              <a:t>3</a:t>
            </a:r>
            <a:r>
              <a:rPr lang="ru-RU" dirty="0" smtClean="0"/>
              <a:t>) </a:t>
            </a:r>
            <a:r>
              <a:rPr lang="ru-RU" dirty="0"/>
              <a:t>небесная вода для растений то же</a:t>
            </a:r>
          </a:p>
          <a:p>
            <a:r>
              <a:rPr lang="ru-RU" dirty="0"/>
              <a:t>,что для человека еда и питьё.</a:t>
            </a:r>
          </a:p>
          <a:p>
            <a:r>
              <a:rPr lang="ru-RU" dirty="0"/>
              <a:t>необходимое условие существования</a:t>
            </a:r>
          </a:p>
          <a:p>
            <a:endParaRPr lang="ru-RU" dirty="0"/>
          </a:p>
          <a:p>
            <a:r>
              <a:rPr lang="ru-RU" dirty="0"/>
              <a:t> </a:t>
            </a:r>
          </a:p>
          <a:p>
            <a:r>
              <a:rPr lang="ru-RU" dirty="0"/>
              <a:t>	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205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6738" y="260648"/>
            <a:ext cx="9001000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 </a:t>
            </a:r>
            <a:r>
              <a:rPr lang="ru-RU" b="1" dirty="0" smtClean="0"/>
              <a:t>Тебе</a:t>
            </a:r>
            <a:r>
              <a:rPr lang="ru-RU" b="1" dirty="0"/>
              <a:t>, как разработчику </a:t>
            </a:r>
            <a:r>
              <a:rPr lang="ru-RU" b="1" dirty="0" err="1"/>
              <a:t>КИМов</a:t>
            </a:r>
            <a:r>
              <a:rPr lang="ru-RU" b="1" dirty="0"/>
              <a:t>, дали задание «собрать» задание №</a:t>
            </a:r>
            <a:r>
              <a:rPr lang="ru-RU" b="1" dirty="0" smtClean="0"/>
              <a:t>14      </a:t>
            </a:r>
            <a:endParaRPr lang="ru-RU" dirty="0"/>
          </a:p>
          <a:p>
            <a:r>
              <a:rPr lang="ru-RU" b="1" dirty="0"/>
              <a:t> </a:t>
            </a:r>
            <a:endParaRPr lang="ru-RU" dirty="0"/>
          </a:p>
          <a:p>
            <a:r>
              <a:rPr lang="ru-RU" sz="1200" b="1" dirty="0"/>
              <a:t>Определите предложение, в котором оба слова  пишутся СЛИТНО:         №        №         №         №         №</a:t>
            </a:r>
            <a:endParaRPr lang="ru-RU" sz="1200" dirty="0"/>
          </a:p>
          <a:p>
            <a:r>
              <a:rPr lang="ru-RU" b="1" dirty="0"/>
              <a:t>     </a:t>
            </a:r>
            <a:endParaRPr lang="ru-RU" dirty="0"/>
          </a:p>
          <a:p>
            <a:r>
              <a:rPr lang="ru-RU" sz="1600" dirty="0"/>
              <a:t>1.(И)ТАК, вам угодно спорить, я это понял в ТО(ЖЕ) самое мгновение, как только вы вошли</a:t>
            </a:r>
          </a:p>
          <a:p>
            <a:r>
              <a:rPr lang="ru-RU" sz="1600" dirty="0"/>
              <a:t>2  ЧТО(БЫ) ни говорил гость, Катерина смотрела ТАК(ЖЕ) строго, как и прежде.</a:t>
            </a:r>
          </a:p>
          <a:p>
            <a:r>
              <a:rPr lang="ru-RU" sz="1600" dirty="0"/>
              <a:t>3 Только с признанием Ильи Ильича Ольге (В)НАЧАЛЕ второй части «Обломова» возникает завязка, а (ЗА)ТЕМ и действие романа, отсутствовавшее в первых главах.</a:t>
            </a:r>
          </a:p>
          <a:p>
            <a:r>
              <a:rPr lang="ru-RU" sz="1600" dirty="0"/>
              <a:t>4  (ПО)НАЧАЛУ его деятельности в нашем институте трудно было судить о том, что он предпримет (В)ПОСЛЕДСТВИИ</a:t>
            </a:r>
          </a:p>
          <a:p>
            <a:r>
              <a:rPr lang="ru-RU" sz="1600" dirty="0"/>
              <a:t>5 Обломов рисует </a:t>
            </a:r>
            <a:r>
              <a:rPr lang="ru-RU" sz="1600" dirty="0" err="1"/>
              <a:t>Штольцу</a:t>
            </a:r>
            <a:r>
              <a:rPr lang="ru-RU" sz="1600" dirty="0"/>
              <a:t> свой идеал семейной жизни со ссылкой на духовные запросы, неведомые его пред­кам, но (В)ЦЕЛОМ выдерживая патриархально-идиллический дух: прогулки (В)ДВОЁМ после сытного завтрака, неспешные беседы с друзьями.</a:t>
            </a:r>
          </a:p>
          <a:p>
            <a:r>
              <a:rPr lang="ru-RU" sz="1600" dirty="0"/>
              <a:t>6 Я ТО(ЖЕ) был взволнован и ТАК(ЖЕ), как все собравшиеся здесь, ловил каждое слово диктора.</a:t>
            </a:r>
          </a:p>
          <a:p>
            <a:r>
              <a:rPr lang="ru-RU" sz="1600" dirty="0"/>
              <a:t>7 ГДЕ(ТО) в лесу раздавался протяжный вой, однако (НИ)КТО из охотников даже не вздрогнул.</a:t>
            </a:r>
          </a:p>
          <a:p>
            <a:r>
              <a:rPr lang="ru-RU" sz="1600" dirty="0"/>
              <a:t>8 (С)НАЧАЛА Марина держалась в деревне неуверенно и даже, увидев вдалеке Лену, зашла в высокую густую рожь, поросшую васильками, ЧТО(БЫ) только не попасться соседке на глаза.	</a:t>
            </a:r>
          </a:p>
          <a:p>
            <a:r>
              <a:rPr lang="ru-RU" sz="1600" dirty="0"/>
              <a:t>9 ЧТО(БЫ) не пропустить самое интересное, Сергей ТОТ(ЧАС) побежал к реке.</a:t>
            </a:r>
          </a:p>
          <a:p>
            <a:r>
              <a:rPr lang="ru-RU" sz="1600" dirty="0"/>
              <a:t>10 ЧТО(БЫ) ни происходило вокруг, ТАК(ЖЕ), как и много веков назад, шепчет берёза о быстротечности жизни, о чём-то очень важном.</a:t>
            </a:r>
          </a:p>
        </p:txBody>
      </p:sp>
    </p:spTree>
    <p:extLst>
      <p:ext uri="{BB962C8B-B14F-4D97-AF65-F5344CB8AC3E}">
        <p14:creationId xmlns:p14="http://schemas.microsoft.com/office/powerpoint/2010/main" val="3525476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авописание приставок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ема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правописание приставок</Template>
  <TotalTime>1021</TotalTime>
  <Words>1561</Words>
  <Application>Microsoft Office PowerPoint</Application>
  <PresentationFormat>Экран (4:3)</PresentationFormat>
  <Paragraphs>249</Paragraphs>
  <Slides>26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правописание приставок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Алгоритм выполнения задания 14</vt:lpstr>
      <vt:lpstr>Вспомним теорию!</vt:lpstr>
      <vt:lpstr>Презентация PowerPoint</vt:lpstr>
      <vt:lpstr>Презентация PowerPoint</vt:lpstr>
      <vt:lpstr>Презентация PowerPoint</vt:lpstr>
      <vt:lpstr>В помощь ….</vt:lpstr>
      <vt:lpstr>Правописание наречий</vt:lpstr>
      <vt:lpstr>ПРАВОПИСАНИЕ СОЮЗОВ</vt:lpstr>
      <vt:lpstr>Потренируемся…</vt:lpstr>
      <vt:lpstr>Определите предложение, в котором оба выделенных слова пишутся СЛИТНО. Раскройте скобки и выпишите эти два слова.</vt:lpstr>
      <vt:lpstr>Определите предложение, в котором оба выделенных слова пишутся СЛИТНО. Раскройте скобки и выпишите эти два слова.</vt:lpstr>
      <vt:lpstr>Определите предложение, в котором оба выделенных слова пишутся СЛИТНО. Раскройте скобки и выпишите эти два слова.</vt:lpstr>
      <vt:lpstr>Определите предложение, в котором оба выделенных слова пишутся СЛИТНО. Раскройте скобки и выпишите эти два слова.</vt:lpstr>
      <vt:lpstr>Определите предложение, в котором оба выделенных слова пишутся СЛИТНО. Раскройте скобки и выпишите эти два слова.</vt:lpstr>
      <vt:lpstr>Определите предложение, в котором оба выделенных слова пишутся СЛИТНО. Раскройте скобки и выпишите эти два слова.</vt:lpstr>
      <vt:lpstr>Определите предложение, в котором оба выделенных слова пишутся СЛИТНО. Раскройте скобки и выпишите эти два слова.</vt:lpstr>
      <vt:lpstr>Определите предложение, в котором оба выделенных слова пишутся СЛИТНО. Раскройте скобки и выпишите эти два слова.</vt:lpstr>
      <vt:lpstr>Определите предложение, в котором оба выделенных слова пишутся СЛИТНО. Раскройте скобки и выпишите эти два слова.</vt:lpstr>
      <vt:lpstr>Определите предложение, в котором оба выделенных слова пишутся СЛИТНО. Раскройте скобки и выпишите эти два слова.</vt:lpstr>
      <vt:lpstr>Определите предложение, в котором оба выделенных слова пишутся СЛИТНО. Раскройте скобки и выпишите эти два слова.</vt:lpstr>
      <vt:lpstr>Определите предложение, в котором оба выделенных слова пишутся СЛИТНО. Раскройте скобки и выпишите эти два слова.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Готовимся к</dc:title>
  <dc:creator>Лариса</dc:creator>
  <cp:lastModifiedBy>Windows</cp:lastModifiedBy>
  <cp:revision>100</cp:revision>
  <dcterms:created xsi:type="dcterms:W3CDTF">2011-09-26T15:14:12Z</dcterms:created>
  <dcterms:modified xsi:type="dcterms:W3CDTF">2023-02-13T22:04:46Z</dcterms:modified>
</cp:coreProperties>
</file>