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79" r:id="rId10"/>
    <p:sldId id="280" r:id="rId11"/>
    <p:sldId id="267" r:id="rId12"/>
    <p:sldId id="270" r:id="rId13"/>
    <p:sldId id="271" r:id="rId14"/>
    <p:sldId id="272" r:id="rId15"/>
    <p:sldId id="282" r:id="rId16"/>
    <p:sldId id="273" r:id="rId17"/>
    <p:sldId id="274" r:id="rId18"/>
    <p:sldId id="275" r:id="rId19"/>
    <p:sldId id="276" r:id="rId20"/>
    <p:sldId id="265" r:id="rId21"/>
    <p:sldId id="277" r:id="rId22"/>
    <p:sldId id="269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7284644" cy="3024336"/>
          </a:xfrm>
        </p:spPr>
        <p:txBody>
          <a:bodyPr/>
          <a:lstStyle/>
          <a:p>
            <a:pPr algn="ctr"/>
            <a:r>
              <a:rPr lang="ru-RU" dirty="0" smtClean="0"/>
              <a:t>Методы и приемы работы с художественным текстом при обучении русскому языку детей- </a:t>
            </a:r>
            <a:r>
              <a:rPr lang="ru-RU" dirty="0" err="1" smtClean="0"/>
              <a:t>инофонов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941168"/>
            <a:ext cx="5114778" cy="110124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Подготовил: учитель начальных классов МБОУ СОШ №8 </a:t>
            </a:r>
            <a:r>
              <a:rPr lang="ru-RU" dirty="0" err="1" smtClean="0"/>
              <a:t>им.В.И.Матвеева</a:t>
            </a:r>
            <a:endParaRPr lang="ru-RU" dirty="0" smtClean="0"/>
          </a:p>
          <a:p>
            <a:r>
              <a:rPr lang="ru-RU" dirty="0" err="1" smtClean="0"/>
              <a:t>Виляйкина</a:t>
            </a:r>
            <a:r>
              <a:rPr lang="ru-RU" dirty="0" smtClean="0"/>
              <a:t> Юлия Геннадьевна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0" y="0"/>
            <a:ext cx="4751388" cy="1201738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Работа в парах</a:t>
            </a:r>
          </a:p>
        </p:txBody>
      </p:sp>
      <p:sp>
        <p:nvSpPr>
          <p:cNvPr id="3" name="Овал 2"/>
          <p:cNvSpPr/>
          <p:nvPr/>
        </p:nvSpPr>
        <p:spPr>
          <a:xfrm>
            <a:off x="4140200" y="765175"/>
            <a:ext cx="5003800" cy="1368425"/>
          </a:xfrm>
          <a:prstGeom prst="ellipse">
            <a:avLst/>
          </a:prstGeom>
          <a:solidFill>
            <a:srgbClr val="AABEF6">
              <a:lumMod val="90000"/>
            </a:srgbClr>
          </a:solidFill>
          <a:ln w="25400" cap="flat" cmpd="sng" algn="ctr">
            <a:solidFill>
              <a:srgbClr val="0078F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Работа по цепочке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51520" y="1532514"/>
            <a:ext cx="4141092" cy="50133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Работа в парах  помогает исправлять речевые ошибки учеников путём составления диалога по заданной ситуации. Дети оказывают друг другу помощь в правильном и чётком произношении неродной речи. Выработка фонематического слуха достигается и за счёт индивидуальной  работы с учеником.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Font typeface="Wingdings" pitchFamily="2" charset="2"/>
              <a:buChar char="o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 bwMode="auto">
          <a:xfrm>
            <a:off x="4932040" y="2276872"/>
            <a:ext cx="4105275" cy="3933825"/>
          </a:xfrm>
          <a:prstGeom prst="rect">
            <a:avLst/>
          </a:prstGeom>
          <a:solidFill>
            <a:srgbClr val="AABEF6">
              <a:lumMod val="9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Работа по цепочке используется при отработке техники чтения, при закреплении знаний грамматических форм и структур со зрительной опорой и без неё, при составлении рассказов по сюжетным картинкам, при пересказе.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Font typeface="Wingdings" pitchFamily="2" charset="2"/>
              <a:buChar char="o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66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6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Художественные тексты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70C0"/>
                </a:solidFill>
              </a:rPr>
              <a:t>русских поэтов на занятиях по русскому языку играют важную роль для развития межкультурной коммуникации, именно они связаны с культурой, содержат материалы обо всех компонентах культуры: национальных традициях, поведении и т.д.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В обучении </a:t>
            </a:r>
            <a:r>
              <a:rPr lang="ru-RU" dirty="0" err="1" smtClean="0">
                <a:solidFill>
                  <a:srgbClr val="0070C0"/>
                </a:solidFill>
              </a:rPr>
              <a:t>инофона</a:t>
            </a:r>
            <a:r>
              <a:rPr lang="ru-RU" dirty="0" smtClean="0">
                <a:solidFill>
                  <a:srgbClr val="0070C0"/>
                </a:solidFill>
              </a:rPr>
              <a:t> ведущее место отводится художественным текстам и особенно поэтическим.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2920" t="56398" r="57748" b="27360"/>
          <a:stretch>
            <a:fillRect/>
          </a:stretch>
        </p:blipFill>
        <p:spPr bwMode="auto">
          <a:xfrm>
            <a:off x="395536" y="2060848"/>
            <a:ext cx="76328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4581128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- Можно ли сказать, что это текст? (нет)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- Почему? (нет смысла)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- Что нужно сделать, чтобы получился текст? (поставить их по порядку)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2656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Из рассказа Бориса Костина 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«Кошачья дружба»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         </a:t>
            </a:r>
            <a:r>
              <a:rPr lang="ru-RU" i="1" dirty="0" smtClean="0">
                <a:solidFill>
                  <a:srgbClr val="0070C0"/>
                </a:solidFill>
              </a:rPr>
              <a:t>Из лопухов пулей вылетел рыжий кот. За ним по пятам гнались котята. Кот на дерево - котята за ним. Кот взбирается выше – котята не отстают. Кот очутился на самых тонких веточках. Шалуны оставили кота в покое, слезли на землю и как ни в чем не бывало стали возиться на зеленой траве. А кот сидел на вершине дуба и выл жалким голосом.</a:t>
            </a:r>
          </a:p>
          <a:p>
            <a:pPr>
              <a:buNone/>
            </a:pPr>
            <a:endParaRPr lang="ru-RU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После того как дети справились с данным заданием провожу словарную работу на понимание значений слов.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- Что значит «по пятам гнались», «пулей вылетел», «оставили в покое», «как ни в чем не бывало»?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Прошу объяснить значение слов лопух, очутился, взбирается.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24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Следующий этап – понимание текста.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Задаются вопросы: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- Откуда вылетел рыжий кот?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- Кто гнался за ним?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- Куда забрался кот?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- Как высоко он забрался?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- Что сделали шалуны-котята?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- Как выл кот на вершине дуба?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dirty="0" smtClean="0"/>
              <a:t>Игра</a:t>
            </a:r>
            <a:br>
              <a:rPr lang="ru-RU" dirty="0" smtClean="0"/>
            </a:br>
            <a:r>
              <a:rPr lang="ru-RU" dirty="0" smtClean="0"/>
              <a:t>(работа в паре)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204864"/>
            <a:ext cx="4320480" cy="1008112"/>
          </a:xfrm>
        </p:spPr>
        <p:txBody>
          <a:bodyPr/>
          <a:lstStyle/>
          <a:p>
            <a:r>
              <a:rPr lang="ru-RU" b="1" dirty="0" smtClean="0"/>
              <a:t>“Древо мудрости!”</a:t>
            </a:r>
            <a:endParaRPr lang="ru-RU" dirty="0"/>
          </a:p>
        </p:txBody>
      </p:sp>
      <p:pic>
        <p:nvPicPr>
          <p:cNvPr id="1026" name="Picture 2" descr="https://sun9-25.userapi.com/impg/SHNoovOLq3a-c4u5_JIlxvYSsXTMwveahBXisA/9rP2dUM6ynA.jpg?size=1104x1472&amp;quality=96&amp;sign=90288c26ab57f75af6c7c2d7b4102725&amp;type=album"/>
          <p:cNvPicPr>
            <a:picLocks noChangeAspect="1" noChangeArrowheads="1"/>
          </p:cNvPicPr>
          <p:nvPr/>
        </p:nvPicPr>
        <p:blipFill>
          <a:blip r:embed="rId2" cstate="print"/>
          <a:srcRect t="16176" b="5882"/>
          <a:stretch>
            <a:fillRect/>
          </a:stretch>
        </p:blipFill>
        <p:spPr bwMode="auto">
          <a:xfrm>
            <a:off x="4468845" y="332656"/>
            <a:ext cx="4675155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sun9-78.userapi.com/impg/hxQJAovIEuwquvV8iOmUkY4LKwkfKq3lKfweMg/xhO_TTFrZJA.jpg?size=1104x1472&amp;quality=96&amp;sign=66edfb7ab284ccf6ec602ee11799d51e&amp;type=album"/>
          <p:cNvPicPr>
            <a:picLocks noChangeAspect="1" noChangeArrowheads="1"/>
          </p:cNvPicPr>
          <p:nvPr/>
        </p:nvPicPr>
        <p:blipFill>
          <a:blip r:embed="rId3" cstate="print"/>
          <a:srcRect l="6304" t="13846" r="13278" b="18462"/>
          <a:stretch>
            <a:fillRect/>
          </a:stretch>
        </p:blipFill>
        <p:spPr bwMode="auto">
          <a:xfrm>
            <a:off x="251519" y="2708920"/>
            <a:ext cx="3960441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 этого определяем тему и главную мысль текста.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Тема - «Шалуны – котята». Основная мысль - «Котята могут загнать взрослого кота на дерево».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- Как вы думаете, почему котята загнали большого кота на дерево, почему он там сидел и не мог слезть?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- Чему учит данный текст?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После прочтения данного текста дети меняют свое мнение и говорят, что тема «Кошачья дружба», а основная мысль «Животные могут приходить на помощь друг другу, могут быть друзьями».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- Наблюдали ли вы за интересными ситуациями из жизни животных? Какие животные живут у вас дома в Киргизии?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Заключительный этап - работа с пословицами.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- Вспомните пословицы о дружбе?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- Прочитайте пословицы и объясните их значение.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Без друга в жизни туго.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Друга ищи, а найдёшь - береги.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Друзья познаются в беде.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7560840" cy="9269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этнокультурной компетенции может происходить в следующем задании: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36912"/>
            <a:ext cx="7239000" cy="396284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Замените киргизскую пословицу о дружбе русской.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Дос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балаада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билинер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баатыр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талаада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билинер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Перевод на русский (дословно):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Друг познается в беде, а герой — в поле.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4800" dirty="0" smtClean="0">
                <a:solidFill>
                  <a:srgbClr val="002060"/>
                </a:solidFill>
              </a:rPr>
              <a:t>Задача учителя - 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" y="1773238"/>
            <a:ext cx="7884368" cy="4724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00B0F0"/>
                </a:solidFill>
              </a:rPr>
              <a:t>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организовать учебный процесс таким образом, чтобы учесть интересы как русскоязычных детей (зачастую процесс обучения в таких классах замедляется, снижается его качество), так и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детей-инофонов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давая им возможность достойно участвовать в нём.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772400" cy="129669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Результатами обучения </a:t>
            </a:r>
            <a:r>
              <a:rPr lang="ru-RU" sz="36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детей-инофонов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являются в первую очередь практические достижения: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323528" y="2204864"/>
            <a:ext cx="7776095" cy="41044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умение читать и высказываться (и на свободную, и на лингвистическую тему);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умение опознавать изучаемые явления языка и речи;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умение строить краткое письменное высказывание, писать сжатое изложение.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заключении: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Такая работа над текстом позволяет преодолевать трудности при освоении грамматической системы русского языка при обучении детей </a:t>
            </a:r>
            <a:r>
              <a:rPr lang="ru-RU" dirty="0" err="1" smtClean="0">
                <a:solidFill>
                  <a:srgbClr val="0070C0"/>
                </a:solidFill>
              </a:rPr>
              <a:t>инофонов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5579" r="7532" b="4039"/>
          <a:stretch>
            <a:fillRect/>
          </a:stretch>
        </p:blipFill>
        <p:spPr bwMode="auto">
          <a:xfrm>
            <a:off x="827584" y="2492896"/>
            <a:ext cx="5940153" cy="3977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90872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Какорина</a:t>
            </a:r>
            <a:r>
              <a:rPr lang="ru-RU" dirty="0" smtClean="0"/>
              <a:t> Е.В. Методика преподавания русского языка как неродного/иностранного. Лексика и грамматика. Работа с текстом. Методическое пособие. Екатеринбург, 2016.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pic>
        <p:nvPicPr>
          <p:cNvPr id="2050" name="Picture 2" descr="C:\Users\user\Downloads\image3.jpeg"/>
          <p:cNvPicPr>
            <a:picLocks noChangeAspect="1" noChangeArrowheads="1"/>
          </p:cNvPicPr>
          <p:nvPr/>
        </p:nvPicPr>
        <p:blipFill>
          <a:blip r:embed="rId2" cstate="print"/>
          <a:srcRect l="22215" t="12496" r="20396" b="9752"/>
          <a:stretch>
            <a:fillRect/>
          </a:stretch>
        </p:blipFill>
        <p:spPr bwMode="auto">
          <a:xfrm>
            <a:off x="0" y="1484784"/>
            <a:ext cx="244827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ownloads\image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988840"/>
            <a:ext cx="2947694" cy="3938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ownloads\image1.jpeg"/>
          <p:cNvPicPr>
            <a:picLocks noChangeAspect="1" noChangeArrowheads="1"/>
          </p:cNvPicPr>
          <p:nvPr/>
        </p:nvPicPr>
        <p:blipFill>
          <a:blip r:embed="rId4" cstate="print"/>
          <a:srcRect t="13490" r="7454" b="13280"/>
          <a:stretch>
            <a:fillRect/>
          </a:stretch>
        </p:blipFill>
        <p:spPr bwMode="auto">
          <a:xfrm>
            <a:off x="5652120" y="2708920"/>
            <a:ext cx="245133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Слабый уровень владения русским языком</a:t>
            </a:r>
            <a:endParaRPr lang="ru-RU" dirty="0"/>
          </a:p>
        </p:txBody>
      </p:sp>
      <p:pic>
        <p:nvPicPr>
          <p:cNvPr id="1026" name="Picture 2" descr="C:\Users\user\Desktop\image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032448" cy="434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image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060848"/>
            <a:ext cx="3884735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33374"/>
            <a:ext cx="7772400" cy="187148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Наиболее типичные ошибки у </a:t>
            </a:r>
            <a:r>
              <a:rPr lang="ru-RU" sz="48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детей-инофонов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23528" y="2276872"/>
            <a:ext cx="7848872" cy="400486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 Замена гласных или их пропуск.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 Слитное написание предлогов и раздельное приставок.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  Замена согласных или их пропуск.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 Полное искажение буквенно-звуковой структуры.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Графические ошибки.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6.Морфологические ошибки.</a:t>
            </a:r>
          </a:p>
          <a:p>
            <a:pPr>
              <a:buFont typeface="Arial" charset="0"/>
              <a:buNone/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55650" y="908050"/>
            <a:ext cx="7344742" cy="11527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Примеры интерференции у детей при обучении русскому языку:</a:t>
            </a:r>
            <a:r>
              <a:rPr lang="ru-RU" sz="36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effectLst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68313" y="1412775"/>
            <a:ext cx="7848103" cy="4580037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Ошибки в использовании падежных конструкций: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путают падежные окончания существительных («поливал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шлангой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у меня нет закладка, листики на дерево);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неправильно пишут окончания зависимых от существительных частей речи («удивительная лето», «мягкий мебель»).</a:t>
            </a:r>
          </a:p>
          <a:p>
            <a:pPr>
              <a:buFont typeface="Arial" charset="0"/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7632848" cy="1728192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Неверно написаны падежные окончания существительных и прилагательных</a:t>
            </a:r>
          </a:p>
          <a:p>
            <a:endParaRPr lang="ru-RU" dirty="0"/>
          </a:p>
        </p:txBody>
      </p:sp>
      <p:pic>
        <p:nvPicPr>
          <p:cNvPr id="4" name="Picture 8" descr="E:\РАБОТА\ЯНАО работа\2015-2016\Самообразование\Доклад на РМО\№1.jpg"/>
          <p:cNvPicPr>
            <a:picLocks noChangeAspect="1" noChangeArrowheads="1"/>
          </p:cNvPicPr>
          <p:nvPr/>
        </p:nvPicPr>
        <p:blipFill>
          <a:blip r:embed="rId2" cstate="print"/>
          <a:srcRect r="11830"/>
          <a:stretch>
            <a:fillRect/>
          </a:stretch>
        </p:blipFill>
        <p:spPr bwMode="auto">
          <a:xfrm>
            <a:off x="251520" y="1556792"/>
            <a:ext cx="6624736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512" y="3573016"/>
            <a:ext cx="7599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Предлог со словом написан слитно.</a:t>
            </a:r>
          </a:p>
        </p:txBody>
      </p:sp>
      <p:pic>
        <p:nvPicPr>
          <p:cNvPr id="7" name="Picture 3" descr="C:\Users\user\Desktop\image0.jpeg"/>
          <p:cNvPicPr>
            <a:picLocks noChangeAspect="1" noChangeArrowheads="1"/>
          </p:cNvPicPr>
          <p:nvPr/>
        </p:nvPicPr>
        <p:blipFill>
          <a:blip r:embed="rId3" cstate="print"/>
          <a:srcRect b="78065"/>
          <a:stretch>
            <a:fillRect/>
          </a:stretch>
        </p:blipFill>
        <p:spPr bwMode="auto">
          <a:xfrm>
            <a:off x="251520" y="4365104"/>
            <a:ext cx="6984776" cy="1251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Общие проблемы </a:t>
            </a:r>
            <a:r>
              <a:rPr lang="ru-RU" sz="36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инофонов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при обучении русскому языку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611188" y="1773238"/>
            <a:ext cx="7489204" cy="47244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Неумение строить связные тексты. Нарушение логики, последовательности изложения. Неумение писать грамотно на слух. Т.е. неумение работать с различными видами текстов (сочинение, изложение, диктант). Как следствие, низкая успеваемость.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Тесты выполняются лучше.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Пути решения проблем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7704087" cy="3240087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Регулярное использование языка во всех ситуациях и жизненных сферах.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Правильное письмо и чтение на обоих языках.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Контроль правильного звукопроизношения слов обоих языков.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Словарная работа.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Arial" charset="0"/>
              </a:rPr>
              <a:t>Методы и формы </a:t>
            </a:r>
            <a:r>
              <a:rPr lang="ru-RU" sz="2800" b="1" dirty="0" smtClean="0">
                <a:solidFill>
                  <a:srgbClr val="C00000"/>
                </a:solidFill>
                <a:latin typeface="Arial" charset="0"/>
              </a:rPr>
              <a:t>работы по обучению </a:t>
            </a:r>
            <a:r>
              <a:rPr lang="ru-RU" sz="2800" b="1" dirty="0">
                <a:solidFill>
                  <a:srgbClr val="C00000"/>
                </a:solidFill>
                <a:latin typeface="Arial" charset="0"/>
              </a:rPr>
              <a:t>русскому языку как неродному</a:t>
            </a:r>
            <a:endParaRPr lang="ru-RU" sz="2800" kern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84482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КОЛЛЕКТИВНАЯ РАБОТА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368044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	</a:t>
            </a:r>
            <a:r>
              <a:rPr lang="ru-RU" sz="2400" dirty="0" smtClean="0">
                <a:solidFill>
                  <a:srgbClr val="002060"/>
                </a:solidFill>
              </a:rPr>
              <a:t>Достоинство этой формы работы состоит в том, что она значительно увеличивает объём речевой деятельности на уроках: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хоровые ответы помогают преодолеть боязнь допустить ошибку, а это самое главное в работе с такими учениками.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	Данная форма работы удобна для разыгрывания предлагаемых речевых ситуаций, которые побуждают их спросить или сказать что-либо на русском языке. Она  помогает создать у детей запас наиболее употребительных русских слов и фраз для использования их в разговорной речи. 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7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200</TotalTime>
  <Words>840</Words>
  <Application>Microsoft Office PowerPoint</Application>
  <PresentationFormat>Экран (4:3)</PresentationFormat>
  <Paragraphs>94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Методы и приемы работы с художественным текстом при обучении русскому языку детей- инофонов  </vt:lpstr>
      <vt:lpstr>Задача учителя - </vt:lpstr>
      <vt:lpstr>Слабый уровень владения русским языком</vt:lpstr>
      <vt:lpstr>Наиболее типичные ошибки у детей-инофонов</vt:lpstr>
      <vt:lpstr>Примеры интерференции у детей при обучении русскому языку: </vt:lpstr>
      <vt:lpstr>Слайд 6</vt:lpstr>
      <vt:lpstr>Общие проблемы инофонов при обучении русскому языку</vt:lpstr>
      <vt:lpstr>Пути решения проблем</vt:lpstr>
      <vt:lpstr>Слайд 9</vt:lpstr>
      <vt:lpstr>Слайд 10</vt:lpstr>
      <vt:lpstr>Художественные тексты</vt:lpstr>
      <vt:lpstr>Слайд 12</vt:lpstr>
      <vt:lpstr>Слайд 13</vt:lpstr>
      <vt:lpstr>Следующий этап – понимание текста. </vt:lpstr>
      <vt:lpstr>Игра (работа в паре) </vt:lpstr>
      <vt:lpstr>После этого определяем тему и главную мысль текста. </vt:lpstr>
      <vt:lpstr>- Чему учит данный текст? </vt:lpstr>
      <vt:lpstr>Заключительный этап - работа с пословицами. </vt:lpstr>
      <vt:lpstr>Развитие этнокультурной компетенции может происходить в следующем задании: </vt:lpstr>
      <vt:lpstr>Результатами обучения детей-инофонов  являются в первую очередь практические достижения: </vt:lpstr>
      <vt:lpstr>В заключении:</vt:lpstr>
      <vt:lpstr>Литература: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 приемы работы с художественным текстом при обучении русскому языку детей- инофонов  </dc:title>
  <dc:creator>user</dc:creator>
  <cp:lastModifiedBy>HP</cp:lastModifiedBy>
  <cp:revision>10</cp:revision>
  <dcterms:created xsi:type="dcterms:W3CDTF">2022-10-08T11:57:19Z</dcterms:created>
  <dcterms:modified xsi:type="dcterms:W3CDTF">2022-10-09T13:16:01Z</dcterms:modified>
</cp:coreProperties>
</file>