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sldIdLst>
    <p:sldId id="256" r:id="rId2"/>
    <p:sldId id="257" r:id="rId3"/>
    <p:sldId id="258" r:id="rId4"/>
    <p:sldId id="259" r:id="rId5"/>
    <p:sldId id="276" r:id="rId6"/>
    <p:sldId id="274" r:id="rId7"/>
    <p:sldId id="261" r:id="rId8"/>
    <p:sldId id="262" r:id="rId9"/>
    <p:sldId id="263" r:id="rId10"/>
    <p:sldId id="260" r:id="rId11"/>
    <p:sldId id="268" r:id="rId12"/>
    <p:sldId id="272" r:id="rId13"/>
    <p:sldId id="264" r:id="rId14"/>
    <p:sldId id="269" r:id="rId15"/>
    <p:sldId id="270" r:id="rId16"/>
    <p:sldId id="271" r:id="rId17"/>
    <p:sldId id="265" r:id="rId18"/>
    <p:sldId id="26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D8FDD3"/>
    <a:srgbClr val="FFFFE7"/>
    <a:srgbClr val="FFFFCC"/>
    <a:srgbClr val="FFE7FF"/>
    <a:srgbClr val="E1FFFF"/>
    <a:srgbClr val="CCFFFF"/>
    <a:srgbClr val="FFCCFF"/>
    <a:srgbClr val="FFB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79" autoAdjust="0"/>
    <p:restoredTop sz="99538" autoAdjust="0"/>
  </p:normalViewPr>
  <p:slideViewPr>
    <p:cSldViewPr showGuides="1">
      <p:cViewPr>
        <p:scale>
          <a:sx n="100" d="100"/>
          <a:sy n="100" d="100"/>
        </p:scale>
        <p:origin x="-2358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BF0-5234-4613-92BC-991F5DB615D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BC6B8-7060-44B2-A1C3-C4764F8D7B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BF0-5234-4613-92BC-991F5DB615D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BC6B8-7060-44B2-A1C3-C4764F8D7B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BF0-5234-4613-92BC-991F5DB615D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BC6B8-7060-44B2-A1C3-C4764F8D7B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BF0-5234-4613-92BC-991F5DB615D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BC6B8-7060-44B2-A1C3-C4764F8D7B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BF0-5234-4613-92BC-991F5DB615D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BC6B8-7060-44B2-A1C3-C4764F8D7B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BF0-5234-4613-92BC-991F5DB615D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BC6B8-7060-44B2-A1C3-C4764F8D7B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BF0-5234-4613-92BC-991F5DB615D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BC6B8-7060-44B2-A1C3-C4764F8D7B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BF0-5234-4613-92BC-991F5DB615D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BC6B8-7060-44B2-A1C3-C4764F8D7B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BF0-5234-4613-92BC-991F5DB615D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BC6B8-7060-44B2-A1C3-C4764F8D7B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BF0-5234-4613-92BC-991F5DB615D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BC6B8-7060-44B2-A1C3-C4764F8D7B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BF0-5234-4613-92BC-991F5DB615D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BC6B8-7060-44B2-A1C3-C4764F8D7B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61BF0-5234-4613-92BC-991F5DB615D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BC6B8-7060-44B2-A1C3-C4764F8D7B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51520" y="151180"/>
            <a:ext cx="864096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ТЕМА 2. НРАВСТВЕННАЯ КУЛЬТУРА ПЕДАГОГА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КАК УСЛОВИЕ РАЗВИТИЯ ЛИЧНОСТИ ШКОЛЬНИКА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	ТРЕБОВАНИЯ К ПОДГОТОВКЕ ПЕДАГОГА ДУХОВНО-НРАВСТВЕННОЙ КУЛЬТУРЫ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	ПОНЯТИЯ ЦЕЛИ ОБРАЗОВАНИЯ, ВОСПИТАНИЯ, РАЗВИТИЯ В ПРАВОСЛАВНОЙ ПЕДАГОГИКЕ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	ХРИСТИАНСКАЯ АНТРОПОЛОГИЯ О СУЩНОСТИ ЛИЧНОСТИ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	ДИАГНОСТИКА НРАВСТВЕННОЙ КУЛЬТУРЫ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ПЕДАГОГА. ТЕСТ «ЛЕСТВИЦА ЛЮБВИ»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179512" y="351235"/>
            <a:ext cx="8784976" cy="615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АНТРОПОЛОГИЧЕСКАЯ МОДЕЛЬ ЛИЧНОСТИ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(по </a:t>
            </a:r>
            <a:r>
              <a:rPr lang="ru-RU" sz="2000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святоотеческим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работам)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ДУХ </a:t>
            </a: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ДУША </a:t>
            </a: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ТЕЛО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Литература: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А) Первоисточники: 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Святитель Лука (Войно-Ясенецкий). Дух, душа, тело.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Святитель Феофан Затворник. Что есть духовная жизнь и как на нее настроиться.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lang="ru-RU" sz="1600" b="1" i="1" dirty="0" smtClean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Б)</a:t>
            </a:r>
            <a:r>
              <a:rPr kumimoji="0" lang="ru-RU" sz="1600" b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Учебная литература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Духовно-нравственная культура. Основы православной культуры. </a:t>
            </a: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М. Центр поддержки культурно-исторических традиций Отечества. М. 2014 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i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6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Тема 6. </a:t>
            </a:r>
            <a:r>
              <a:rPr lang="ru-RU" sz="1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«Христианская антропология. Православная культура о человеке». Сс.115-189</a:t>
            </a: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i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В) Словари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82550" algn="l"/>
              </a:tabLst>
            </a:pP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«Духовная азбука», «Основы православной культуры</a:t>
            </a:r>
            <a:r>
              <a:rPr lang="ru-RU" sz="1600" b="1" dirty="0" smtClean="0">
                <a:solidFill>
                  <a:srgbClr val="C00000"/>
                </a:solidFill>
              </a:rPr>
              <a:t>.</a:t>
            </a:r>
            <a:r>
              <a:rPr lang="ru-RU" sz="1600" i="1" dirty="0" smtClean="0">
                <a:solidFill>
                  <a:srgbClr val="C00000"/>
                </a:solidFill>
              </a:rPr>
              <a:t> М. Центр поддержки культурно-исторических традиций Отечества. М. 2014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1988"/>
            <a:ext cx="9143999" cy="6689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504" y="1052736"/>
          <a:ext cx="8856983" cy="5513231"/>
        </p:xfrm>
        <a:graphic>
          <a:graphicData uri="http://schemas.openxmlformats.org/drawingml/2006/table">
            <a:tbl>
              <a:tblPr/>
              <a:tblGrid>
                <a:gridCol w="3293920"/>
                <a:gridCol w="5563063"/>
              </a:tblGrid>
              <a:tr h="288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НРАВСТВЕННОЕ КАЧЕСТВО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ПРОФЕССИОНАЛЬНЫЕ УМЕНИЯ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08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99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</a:t>
                      </a:r>
                      <a:r>
                        <a:rPr lang="ru-RU" sz="1600" b="1" dirty="0" smtClean="0">
                          <a:solidFill>
                            <a:srgbClr val="FF99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 Бескорыстие</a:t>
                      </a:r>
                      <a:r>
                        <a:rPr lang="ru-RU" sz="1600" b="1" dirty="0">
                          <a:solidFill>
                            <a:srgbClr val="FF99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альтруизм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2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99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</a:t>
                      </a:r>
                      <a:r>
                        <a:rPr lang="ru-RU" sz="1600" b="1" dirty="0" smtClean="0">
                          <a:solidFill>
                            <a:srgbClr val="FF99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Любовь </a:t>
                      </a:r>
                      <a:r>
                        <a:rPr lang="ru-RU" sz="1600" b="1" dirty="0">
                          <a:solidFill>
                            <a:srgbClr val="FF99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никогда не перестает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18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  <a:r>
                        <a:rPr lang="ru-RU" sz="1600" b="1" dirty="0" smtClean="0">
                          <a:solidFill>
                            <a:srgbClr val="8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Верность </a:t>
                      </a:r>
                      <a:r>
                        <a:rPr lang="ru-RU" sz="1600" b="1" dirty="0">
                          <a:solidFill>
                            <a:srgbClr val="8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своей любви </a:t>
                      </a:r>
                      <a:endParaRPr lang="ru-RU" sz="1600" b="1" dirty="0" smtClean="0">
                        <a:solidFill>
                          <a:srgbClr val="8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8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 </a:t>
                      </a:r>
                      <a:r>
                        <a:rPr lang="ru-RU" sz="1600" b="1" dirty="0">
                          <a:solidFill>
                            <a:srgbClr val="8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детям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2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Всего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надеется, все переносит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24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909E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  <a:r>
                        <a:rPr lang="ru-RU" sz="1600" b="1" dirty="0" smtClean="0">
                          <a:solidFill>
                            <a:srgbClr val="1909E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Милосердие</a:t>
                      </a:r>
                      <a:r>
                        <a:rPr lang="ru-RU" sz="1600" b="1" dirty="0">
                          <a:solidFill>
                            <a:srgbClr val="1909E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909E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отзывчивость, сопереживание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909E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  <a:r>
                        <a:rPr lang="ru-RU" sz="1600" b="1" dirty="0" smtClean="0">
                          <a:solidFill>
                            <a:srgbClr val="1909E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Все </a:t>
                      </a:r>
                      <a:r>
                        <a:rPr lang="ru-RU" sz="1600" b="1" dirty="0">
                          <a:solidFill>
                            <a:srgbClr val="1909E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покрывает, всему верит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51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CC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r>
                        <a:rPr lang="ru-RU" sz="1600" b="1" dirty="0" smtClean="0">
                          <a:solidFill>
                            <a:srgbClr val="00CC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Проницательность, чуткость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CC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r>
                        <a:rPr lang="ru-RU" sz="1600" b="1" dirty="0" smtClean="0">
                          <a:solidFill>
                            <a:srgbClr val="00CC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Не </a:t>
                      </a:r>
                      <a:r>
                        <a:rPr lang="ru-RU" sz="1600" b="1" dirty="0">
                          <a:solidFill>
                            <a:srgbClr val="00CC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радуется неправде, </a:t>
                      </a:r>
                      <a:r>
                        <a:rPr lang="ru-RU" sz="1600" b="1" dirty="0" err="1">
                          <a:solidFill>
                            <a:srgbClr val="00CC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сорадуется</a:t>
                      </a:r>
                      <a:r>
                        <a:rPr lang="ru-RU" sz="1600" b="1" dirty="0">
                          <a:solidFill>
                            <a:srgbClr val="00CC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истине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52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  <a:r>
                        <a:rPr lang="ru-RU" sz="1600" b="1" dirty="0" smtClean="0">
                          <a:solidFill>
                            <a:srgbClr val="8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Терпение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5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  <a:r>
                        <a:rPr lang="ru-RU" sz="1600" b="1" dirty="0" smtClean="0">
                          <a:solidFill>
                            <a:srgbClr val="8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Не </a:t>
                      </a:r>
                      <a:r>
                        <a:rPr lang="ru-RU" sz="1600" b="1" dirty="0">
                          <a:solidFill>
                            <a:srgbClr val="8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раздражается, не мыслит зла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24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8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4. Снисходительность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4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8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4. Любовь </a:t>
                      </a:r>
                      <a:r>
                        <a:rPr lang="ru-RU" sz="1600" b="1" dirty="0">
                          <a:solidFill>
                            <a:srgbClr val="008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 превозносится, не гордится, не бесчинствует, не ищет своего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9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Кротость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2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Любовь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 завидует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62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spc="-10" dirty="0" smtClean="0">
                          <a:solidFill>
                            <a:srgbClr val="9933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 Честность </a:t>
                      </a:r>
                      <a:r>
                        <a:rPr lang="ru-RU" sz="1600" b="1" spc="-10" dirty="0">
                          <a:solidFill>
                            <a:srgbClr val="9933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 отношению к своим недостаткам, объективность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33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1600" b="1" dirty="0" smtClean="0">
                          <a:solidFill>
                            <a:srgbClr val="9933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Любовь </a:t>
                      </a:r>
                      <a:r>
                        <a:rPr lang="ru-RU" sz="1600" b="1" dirty="0">
                          <a:solidFill>
                            <a:srgbClr val="9933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милосердствует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4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1.Смирение</a:t>
                      </a:r>
                      <a:endParaRPr lang="ru-RU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1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r>
                        <a:rPr lang="ru-RU" sz="16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Любовь </a:t>
                      </a:r>
                      <a:r>
                        <a:rPr lang="ru-RU" sz="1600" b="1" dirty="0" err="1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долготерпит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044" marR="44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168316"/>
            <a:ext cx="9036496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ДИАГНОСТИКА НРАВСТВЕННОЙ КУЛЬТУРЫ ПЕДАГОГА.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ТЕСТ САМООЦЕНКИ «ЛЕСТВИЦА ПЕДАГОГИЧЕСКОЙ ЛЮБВИ»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0"/>
            <a:ext cx="5328592" cy="6858000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547664" y="6021288"/>
            <a:ext cx="5904656" cy="4001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ДРЕВО ДОБРОДЕТЕЛЕЙ И СТРАСТЕЙ ДУШИ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ПЛОДЫ ДУХА: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259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268288" algn="ctr">
              <a:lnSpc>
                <a:spcPct val="120000"/>
              </a:lnSpc>
              <a:spcBef>
                <a:spcPts val="0"/>
              </a:spcBef>
            </a:pPr>
            <a:r>
              <a:rPr lang="ru-RU" sz="2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ЛЮБОВЬ, </a:t>
            </a:r>
          </a:p>
          <a:p>
            <a:pPr marL="0" indent="268288" algn="ctr">
              <a:lnSpc>
                <a:spcPct val="120000"/>
              </a:lnSpc>
              <a:spcBef>
                <a:spcPts val="0"/>
              </a:spcBef>
            </a:pPr>
            <a:r>
              <a:rPr lang="ru-RU" sz="2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РАДОСТЬ, </a:t>
            </a:r>
          </a:p>
          <a:p>
            <a:pPr marL="0" indent="268288" algn="ctr">
              <a:lnSpc>
                <a:spcPct val="120000"/>
              </a:lnSpc>
              <a:spcBef>
                <a:spcPts val="0"/>
              </a:spcBef>
            </a:pPr>
            <a:r>
              <a:rPr lang="ru-RU" sz="2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МИР, </a:t>
            </a:r>
          </a:p>
          <a:p>
            <a:pPr marL="0" indent="268288" algn="ctr">
              <a:lnSpc>
                <a:spcPct val="120000"/>
              </a:lnSpc>
              <a:spcBef>
                <a:spcPts val="0"/>
              </a:spcBef>
            </a:pPr>
            <a:r>
              <a:rPr lang="ru-RU" sz="2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ДОЛГОТЕРПЕНИЕ,</a:t>
            </a:r>
          </a:p>
          <a:p>
            <a:pPr marL="0" indent="268288" algn="ctr">
              <a:lnSpc>
                <a:spcPct val="120000"/>
              </a:lnSpc>
              <a:spcBef>
                <a:spcPts val="0"/>
              </a:spcBef>
            </a:pPr>
            <a:r>
              <a:rPr lang="ru-RU" sz="2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БЛАГОСТЬ,</a:t>
            </a:r>
          </a:p>
          <a:p>
            <a:pPr marL="0" indent="268288" algn="ctr">
              <a:lnSpc>
                <a:spcPct val="120000"/>
              </a:lnSpc>
              <a:spcBef>
                <a:spcPts val="0"/>
              </a:spcBef>
            </a:pPr>
            <a:r>
              <a:rPr lang="ru-RU" sz="2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МИЛОСЕРДИЕ,</a:t>
            </a:r>
            <a:endParaRPr lang="ru-RU" sz="2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268288" algn="ctr">
              <a:lnSpc>
                <a:spcPct val="120000"/>
              </a:lnSpc>
              <a:spcBef>
                <a:spcPts val="0"/>
              </a:spcBef>
            </a:pPr>
            <a:r>
              <a:rPr lang="ru-RU" sz="2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ВЕРА, </a:t>
            </a:r>
          </a:p>
          <a:p>
            <a:pPr marL="0" indent="268288" algn="ctr">
              <a:lnSpc>
                <a:spcPct val="120000"/>
              </a:lnSpc>
              <a:spcBef>
                <a:spcPts val="0"/>
              </a:spcBef>
            </a:pPr>
            <a:r>
              <a:rPr lang="ru-RU" sz="2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КРОТОСТЬ, </a:t>
            </a:r>
          </a:p>
          <a:p>
            <a:pPr marL="0" indent="268288" algn="ctr">
              <a:lnSpc>
                <a:spcPct val="120000"/>
              </a:lnSpc>
              <a:spcBef>
                <a:spcPts val="0"/>
              </a:spcBef>
            </a:pPr>
            <a:r>
              <a:rPr lang="ru-RU" sz="2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ВОЗДЕРЖАНИЕ</a:t>
            </a:r>
          </a:p>
          <a:p>
            <a:pPr marL="0" indent="268288" algn="r">
              <a:lnSpc>
                <a:spcPct val="120000"/>
              </a:lnSpc>
              <a:spcBef>
                <a:spcPts val="0"/>
              </a:spcBef>
              <a:buNone/>
            </a:pPr>
            <a:endParaRPr lang="ru-RU" sz="1050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268288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(Апостол Павел. Послание к Галатам.Гл.5,6)</a:t>
            </a:r>
            <a:endParaRPr lang="ru-RU" sz="2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102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Проявление любви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179388" algn="just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Слушать, не перебивая.		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(Притчи.18:7)</a:t>
            </a:r>
          </a:p>
          <a:p>
            <a:pPr marL="0" indent="179388" algn="just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Говорить, не обвиняя.		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(Сир.4:8)</a:t>
            </a:r>
          </a:p>
          <a:p>
            <a:pPr marL="0" indent="179388" algn="just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Давать, не жалея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			(Притч.21:26)</a:t>
            </a:r>
          </a:p>
          <a:p>
            <a:pPr marL="0" indent="179388" algn="just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Обещать, не забывая.		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i="1" dirty="0" err="1" smtClean="0">
                <a:latin typeface="Arial" pitchFamily="34" charset="0"/>
                <a:cs typeface="Arial" pitchFamily="34" charset="0"/>
              </a:rPr>
              <a:t>Еккл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. 5: 4)</a:t>
            </a:r>
          </a:p>
          <a:p>
            <a:pPr marL="0" indent="179388"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Отвечать, не споря.			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(1 Кор. 11:16)</a:t>
            </a:r>
          </a:p>
          <a:p>
            <a:pPr marL="0" indent="179388" algn="just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Делать, не жалуясь.			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i="1" dirty="0" err="1" smtClean="0">
                <a:latin typeface="Arial" pitchFamily="34" charset="0"/>
                <a:cs typeface="Arial" pitchFamily="34" charset="0"/>
              </a:rPr>
              <a:t>Флп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. 2:14)</a:t>
            </a:r>
          </a:p>
          <a:p>
            <a:pPr marL="0" indent="179388" algn="just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Верить, не сомневаясь.		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i="1" dirty="0" err="1" smtClean="0">
                <a:latin typeface="Arial" pitchFamily="34" charset="0"/>
                <a:cs typeface="Arial" pitchFamily="34" charset="0"/>
              </a:rPr>
              <a:t>Иак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. 1:6)</a:t>
            </a:r>
          </a:p>
          <a:p>
            <a:pPr marL="0" indent="179388" algn="just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Прощать, не упрекая.		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(Кол.3:13)</a:t>
            </a:r>
          </a:p>
          <a:p>
            <a:pPr marL="0" indent="179388" algn="just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Непрестанно молиться.		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(1 Фес.5:17)</a:t>
            </a:r>
            <a:endParaRPr lang="ru-RU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045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КАЧЕСТВА ЛЮБВИ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33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Любовь </a:t>
            </a:r>
            <a:r>
              <a:rPr lang="ru-RU" sz="33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долготерпит</a:t>
            </a:r>
            <a:r>
              <a:rPr lang="ru-RU" sz="3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милосердствует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33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любовь 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3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 завидует, 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33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любовь </a:t>
            </a:r>
            <a:r>
              <a:rPr lang="ru-RU" sz="3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превозносится,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гордится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3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бесчинствует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33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ищет своего,  не раздражается, не мыслит зла, 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3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 радуется неправде, а </a:t>
            </a:r>
            <a:r>
              <a:rPr lang="ru-RU" sz="33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сорадуется</a:t>
            </a:r>
            <a:r>
              <a:rPr lang="ru-RU" sz="3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истине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3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 покрывает,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всего надеется,  все переносит.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33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Любовь </a:t>
            </a:r>
            <a:r>
              <a:rPr lang="ru-RU" sz="33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никогда не перестает.</a:t>
            </a:r>
          </a:p>
          <a:p>
            <a:pPr algn="r"/>
            <a:endParaRPr lang="ru-RU" i="1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ru-RU" sz="3100" i="1" dirty="0" smtClean="0">
                <a:latin typeface="Arial" pitchFamily="34" charset="0"/>
                <a:cs typeface="Arial" pitchFamily="34" charset="0"/>
              </a:rPr>
              <a:t>Апостол Павел. 1 послание к Коринфянам</a:t>
            </a:r>
            <a:endParaRPr lang="ru-RU" sz="3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981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07504" y="797510"/>
            <a:ext cx="892899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 smtClean="0"/>
              <a:t>БОРЬБА </a:t>
            </a:r>
            <a:r>
              <a:rPr lang="ru-RU" sz="2800" b="1" dirty="0" smtClean="0">
                <a:solidFill>
                  <a:srgbClr val="FF0000"/>
                </a:solidFill>
              </a:rPr>
              <a:t>ДОБРОДЕТЕЛЕЙ</a:t>
            </a:r>
            <a:r>
              <a:rPr lang="ru-RU" sz="2800" b="1" dirty="0" smtClean="0"/>
              <a:t> СО СТРАСТЯМИ</a:t>
            </a:r>
            <a:endParaRPr lang="ru-RU" sz="2800" dirty="0" smtClean="0"/>
          </a:p>
          <a:p>
            <a:pPr algn="ctr"/>
            <a:r>
              <a:rPr lang="ru-RU" sz="2800" b="1" i="1" dirty="0" smtClean="0"/>
              <a:t> </a:t>
            </a:r>
            <a:endParaRPr lang="ru-RU" sz="2800" dirty="0" smtClean="0"/>
          </a:p>
          <a:p>
            <a:pPr algn="ctr"/>
            <a:r>
              <a:rPr lang="ru-RU" sz="2800" b="1" i="1" u="sng" dirty="0" smtClean="0">
                <a:solidFill>
                  <a:srgbClr val="FF0000"/>
                </a:solidFill>
              </a:rPr>
              <a:t>ЛЮБОВЬ </a:t>
            </a:r>
            <a:r>
              <a:rPr lang="ru-RU" sz="2800" i="1" u="sng" dirty="0" smtClean="0"/>
              <a:t>против</a:t>
            </a:r>
            <a:r>
              <a:rPr lang="ru-RU" sz="2800" b="1" i="1" u="sng" dirty="0" smtClean="0"/>
              <a:t> ГОРДОСТИ</a:t>
            </a:r>
            <a:endParaRPr lang="ru-RU" sz="2800" dirty="0" smtClean="0"/>
          </a:p>
          <a:p>
            <a:pPr algn="ctr"/>
            <a:r>
              <a:rPr lang="ru-RU" sz="2800" b="1" dirty="0" smtClean="0"/>
              <a:t> </a:t>
            </a:r>
            <a:endParaRPr lang="ru-RU" sz="2800" dirty="0" smtClean="0"/>
          </a:p>
          <a:p>
            <a:pPr algn="ctr"/>
            <a:r>
              <a:rPr lang="ru-RU" sz="2800" b="1" u="sng" dirty="0" smtClean="0">
                <a:solidFill>
                  <a:srgbClr val="FF0000"/>
                </a:solidFill>
              </a:rPr>
              <a:t>ЛЮБОВЬ</a:t>
            </a:r>
            <a:r>
              <a:rPr lang="ru-RU" sz="2800" b="1" dirty="0" smtClean="0">
                <a:solidFill>
                  <a:srgbClr val="FF0000"/>
                </a:solidFill>
              </a:rPr>
              <a:t> – ВЕРНОСТЬ - ВИДЕНИЕ В БЛИЖНИХ ОБРАЗА БОЖЬЕГО – ДОЛГОТЕРПЕНИЕ, МИЛОСЕРДИЕ… </a:t>
            </a:r>
          </a:p>
          <a:p>
            <a:pPr algn="ctr"/>
            <a:r>
              <a:rPr lang="ru-RU" sz="2800" dirty="0" smtClean="0"/>
              <a:t>(все качества любви по апостолу Павлу </a:t>
            </a:r>
          </a:p>
          <a:p>
            <a:pPr algn="ctr"/>
            <a:r>
              <a:rPr lang="ru-RU" sz="2800" dirty="0" smtClean="0"/>
              <a:t>1 послание коринфянам. Глава 13)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b="1" u="sng" dirty="0" smtClean="0"/>
              <a:t>ГОРДОСТЬ</a:t>
            </a:r>
            <a:r>
              <a:rPr lang="ru-RU" sz="2800" u="sng" dirty="0" smtClean="0"/>
              <a:t> </a:t>
            </a:r>
            <a:r>
              <a:rPr lang="ru-RU" sz="2800" b="1" dirty="0" smtClean="0"/>
              <a:t>– СЕБЯЛЮБИЕ</a:t>
            </a:r>
            <a:r>
              <a:rPr lang="ru-RU" sz="2800" dirty="0" smtClean="0"/>
              <a:t> </a:t>
            </a:r>
            <a:r>
              <a:rPr lang="ru-RU" sz="2800" b="1" dirty="0" smtClean="0"/>
              <a:t>–</a:t>
            </a:r>
            <a:r>
              <a:rPr lang="ru-RU" sz="2800" dirty="0" smtClean="0"/>
              <a:t> </a:t>
            </a:r>
            <a:r>
              <a:rPr lang="ru-RU" sz="2800" b="1" dirty="0" smtClean="0"/>
              <a:t>ПРЕЗРЕНИЕ БЛИЖНЕГО – ОСУЖДЕНИЕ – НЕПОСЛУШАНИЕ – НЕВЕРИЕ – </a:t>
            </a:r>
          </a:p>
          <a:p>
            <a:pPr algn="ctr"/>
            <a:r>
              <a:rPr lang="ru-RU" sz="2800" b="1" dirty="0" smtClean="0"/>
              <a:t>ЛОЖНАЯ ФИЛОСОФИЯ (ЕРЕСЬ)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933" y="0"/>
            <a:ext cx="853813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79512" y="310005"/>
            <a:ext cx="8712968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ЛИТЕРАТУРА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2000" b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b="1" u="sng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Апостол Павел.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Первое послание к коринфянам. Глава 13.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Лука (Войно-Ясенецкий), архиепископ.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Дух,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душа и тело. – М., 2015.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1" i="0" u="sng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Свт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Феофан Затворник.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Что есть духовная жизнь и как на нее настроиться. – М., 2017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МЕТОДИЧЕСКАЯ ЛИТЕРАТУРА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Шевченко Л.Л. Духовно-нравственная культура. Основы православной культуры.  Учебник для студентов, преподавателей. - Центр поддержки культурно-исторических традиций Отечества. М. 2014. СС.115 – 189.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Шевченко Л.Л. Духовно-нравственная культура. Основы православной культуры.  Духовная азбука. Словари. - Центр поддержки культурно-исторических традиций Отечества. М. 2014.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Шевченко Л.Л. Духовно-нравственная культура. Духовная азбука. Словарь учителя и школьника. - Центр поддержки культурно-исторических традиций Отечества. М. 2013.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Шевченко Л.Л. Духовно-нравственная культура.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Лествица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педагогической любви. Диагностика нравственной культуры педагога.  - Центр поддержки культурно-исторических традиций Отечества. М.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31540" y="305068"/>
            <a:ext cx="828092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14900" algn="l"/>
              </a:tabLst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БАЗОВЫЕ ПОНЯТИЯ</a:t>
            </a:r>
            <a:endParaRPr kumimoji="0" lang="en-US" sz="4000" b="1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14900" algn="l"/>
              </a:tabLst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914900" algn="l"/>
              </a:tabLst>
            </a:pP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ХРИСТИАНСКАЯ АНТРОПОЛОГИЯ, ДУХОВНОСТЬ. ДУХ. ДУША. ТЕЛО. ДОБРО. ЗЛО. ДОБРОДЕТЕЛИ. СТРАСТИ. ТВОРЕЦ. ТВОРЕНИЯ. АСКЕТИКА. ЗАПОВЕДИ. СМЫСЛ ЖИЗНИ.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07504" y="286208"/>
            <a:ext cx="8856984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914900" algn="l"/>
              </a:tabLst>
            </a:pPr>
            <a:r>
              <a:rPr lang="ru-RU" sz="3600" b="1" u="sng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ТРЕБОВАНИЯ К УЧИТЕЛЮ ПРАВОСЛАВНОЙ КУЛЬТУРЫ</a:t>
            </a: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4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ПОЛОЖИТЕЛЬНО ОЦЕНИВАТЬ ПРАВОСЛАВНУЮ КУЛЬТУРУ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содержательную часть мировой культуры.</a:t>
            </a:r>
            <a:endParaRPr lang="ru-RU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4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Знать ее традиции в истории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становления России.</a:t>
            </a:r>
            <a:endParaRPr lang="ru-RU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Любить детей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 в христианском понимании – видеть в ребенке образ Божий)</a:t>
            </a:r>
            <a:endParaRPr lang="ru-RU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24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Обладать общей культурологической подготовкой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объеме содержания предмета « ОПК», «ОДНКНР», «ДКП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».</a:t>
            </a:r>
            <a:endParaRPr lang="ru-RU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07504" y="360873"/>
            <a:ext cx="8856984" cy="6036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ЭТО ЗНАНИЯ И УМЕНИЯ:</a:t>
            </a:r>
            <a:endParaRPr lang="ru-RU" sz="20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ru-RU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1) ПРАВОСЛАВНОГО БОГОСЛОВИЯ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А)</a:t>
            </a:r>
            <a:r>
              <a:rPr lang="ru-RU" sz="20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знание </a:t>
            </a:r>
            <a:r>
              <a:rPr lang="ru-RU" sz="20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Священного Писания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православного катехизиса</a:t>
            </a:r>
            <a:r>
              <a:rPr lang="ru-RU" sz="20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Б) </a:t>
            </a:r>
            <a:r>
              <a:rPr lang="ru-RU" sz="20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христианской </a:t>
            </a:r>
            <a:r>
              <a:rPr lang="ru-RU" sz="20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этики, </a:t>
            </a:r>
            <a:r>
              <a:rPr lang="ru-RU" sz="20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христианской </a:t>
            </a:r>
            <a:r>
              <a:rPr lang="ru-RU" sz="20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антропологии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 (нравственные нормы - 10 заповедей,  заповеди блаженства, устроение мира и человека, антропологические модели, учение о страстях и добродетелях, аскетика, нравственные качества и умения самоуправления  учителя – по «Лествице любви» апостола Павла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ru-RU" sz="20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В) истории христианской Церкви (святые)</a:t>
            </a:r>
            <a:endParaRPr lang="ru-RU" sz="20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ru-RU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2 )ХРИСТИАНСКОГО ИСКУССТВА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знание иконописи, зодчества,</a:t>
            </a:r>
            <a:endParaRPr lang="ru-RU" sz="20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3-4) </a:t>
            </a:r>
            <a:r>
              <a:rPr lang="ru-RU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ПРАВОСЛАВНАЯ ПЕДАГОГИКА, </a:t>
            </a:r>
            <a:r>
              <a:rPr lang="ru-RU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МЕТОДИКА ПРЕПОДАВАНИЯ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предметов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ОПК, ДКП,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ОДНКНР (базовая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учебная литература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 основам православной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культуры).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07504" y="347760"/>
            <a:ext cx="8856984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914900" algn="l"/>
              </a:tabLst>
            </a:pPr>
            <a:r>
              <a:rPr lang="ru-RU" sz="2400" b="1" u="sng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КОНТРОЛЬНЫЕ ВОПРОСЫ К ТЕМЕ 2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914900" algn="l"/>
              </a:tabLst>
            </a:pPr>
            <a:r>
              <a:rPr lang="ru-RU" sz="2400" b="1" u="sng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«НРАВСТВЕННАЯ КУЛЬТУРА ПЕДАГОГА»</a:t>
            </a:r>
          </a:p>
          <a:p>
            <a:pPr lvl="0" algn="just"/>
            <a:r>
              <a:rPr lang="ru-RU" sz="2000" b="1" dirty="0" smtClean="0">
                <a:solidFill>
                  <a:srgbClr val="C00000"/>
                </a:solidFill>
              </a:rPr>
              <a:t>1. Назовите основные восемь добродетелей и противоположную каждой из них страсть</a:t>
            </a:r>
            <a:endParaRPr lang="ru-RU" sz="2000" dirty="0" smtClean="0">
              <a:solidFill>
                <a:srgbClr val="C00000"/>
              </a:solidFill>
            </a:endParaRPr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1.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2.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3.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4.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5.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6.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7.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8.</a:t>
            </a:r>
          </a:p>
          <a:p>
            <a:pPr algn="just"/>
            <a:endParaRPr lang="ru-RU" sz="2000" b="1" dirty="0" smtClean="0">
              <a:solidFill>
                <a:srgbClr val="C0000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2. Перечислите нравственные качества, которыми должен обладать учитель?</a:t>
            </a:r>
            <a:endParaRPr lang="ru-RU" sz="2000" dirty="0" smtClean="0">
              <a:solidFill>
                <a:srgbClr val="C00000"/>
              </a:solidFill>
            </a:endParaRPr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 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 </a:t>
            </a:r>
            <a:endParaRPr lang="ru-RU" sz="2000" dirty="0" smtClean="0">
              <a:solidFill>
                <a:srgbClr val="C00000"/>
              </a:solidFill>
            </a:endParaRPr>
          </a:p>
          <a:p>
            <a:pPr lvl="0" algn="just"/>
            <a:r>
              <a:rPr lang="ru-RU" sz="2000" b="1" dirty="0" smtClean="0">
                <a:solidFill>
                  <a:srgbClr val="C00000"/>
                </a:solidFill>
              </a:rPr>
              <a:t>3. Назовите профессиональные умения педагога взаимодействия с детьми на основе любви в соответствии с качествами любви, определенными апостолом Павлом в 1 Послании Коринфянам, гл. 13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51520" y="397401"/>
            <a:ext cx="8640960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10 ЗАПОВЕДЕЙ</a:t>
            </a:r>
            <a:endParaRPr kumimoji="0" lang="ru-RU" sz="2800" b="1" i="0" u="sng" strike="noStrike" cap="none" normalizeH="0" baseline="0" dirty="0" smtClean="0">
              <a:ln>
                <a:noFill/>
              </a:ln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 Господь Бог твой, да не будет у тебя других богов.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 делай себе кумира /…/, не поклоняйся им и не служи им.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 произноси имени Господа, Бога твоего, напрасно.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lang="ru-RU" sz="2400" b="1" dirty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Помни день субботний, чтобы святить его; шесть дней работай и делай [в них] всякие дела твои, а день седьмой — суббота Господу, Богу твоему.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Почитай отца твоего и мать твою, чтобы тебе было хорошо, и чтобы продлились дни твои на земле.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980728"/>
            <a:ext cx="84969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6"/>
            </a:pP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убивай</a:t>
            </a: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6"/>
            </a:pPr>
            <a:endParaRPr lang="ru-RU" sz="2800" b="1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6"/>
            </a:pP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прелюбодействуй. </a:t>
            </a:r>
            <a:br>
              <a:rPr lang="ru-RU" sz="2800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ru-RU" sz="2800" b="1" dirty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6"/>
            </a:pP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кради. </a:t>
            </a:r>
            <a:br>
              <a:rPr lang="ru-RU" sz="2800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ru-RU" sz="2800" b="1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6"/>
            </a:pP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 произноси ложного свидетельства на ближнего твоего. </a:t>
            </a:r>
            <a:br>
              <a:rPr lang="ru-RU" sz="28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ru-RU" sz="2800" b="1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6"/>
            </a:pP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 желай дома ближнего твоего; …/ничего, что у ближнего твоего.</a:t>
            </a:r>
            <a:endParaRPr lang="ru-RU" sz="2800" b="1" dirty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D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79512" y="412789"/>
            <a:ext cx="8784976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ЗАПОВЕДИ БЛАЖЕНСТВА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538163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Блаженны нищие духом, ибо их есть Царство Небесное.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538163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Блаженны плачущие, ибо они утешатся.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538163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Блаженны кроткие, ибо они наследуют землю.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538163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Блаженны алчущие и жаждущие правды, ибо они насытятся.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538163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Блаженны милостивые, ибо они помилованы будут.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538163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Блаженны чистые сердцем, ибо они Бога узрят.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538163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Блаженны миротворцы, ибо они будут наречены сынами Божиими.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538163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Блаженны изгнанные за правду, ибо их есть Царство Небесное.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538163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Блаженны вы, когда будут поносить вас и гнать и всячески неправедно злословить за Меня.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38163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Радуйтесь и веселитесь, ибо велика ваша награда на небесах: так гнали и пророков, бывших прежде вас.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958</Words>
  <Application>Microsoft Office PowerPoint</Application>
  <PresentationFormat>Экран (4:3)</PresentationFormat>
  <Paragraphs>158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ПЛОДЫ ДУХА:</vt:lpstr>
      <vt:lpstr>Проявление любви</vt:lpstr>
      <vt:lpstr>КАЧЕСТВА ЛЮБВИ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korotunov_aa</dc:creator>
  <cp:lastModifiedBy>shevchenko_ll</cp:lastModifiedBy>
  <cp:revision>156</cp:revision>
  <dcterms:created xsi:type="dcterms:W3CDTF">2023-10-10T06:50:33Z</dcterms:created>
  <dcterms:modified xsi:type="dcterms:W3CDTF">2024-02-14T06:20:40Z</dcterms:modified>
</cp:coreProperties>
</file>