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64" r:id="rId4"/>
    <p:sldId id="290" r:id="rId5"/>
    <p:sldId id="291" r:id="rId6"/>
    <p:sldId id="292" r:id="rId7"/>
    <p:sldId id="293" r:id="rId8"/>
    <p:sldId id="278" r:id="rId9"/>
    <p:sldId id="28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66" d="100"/>
          <a:sy n="166" d="100"/>
        </p:scale>
        <p:origin x="-278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56B2E6-5E7C-49A2-8D9B-70459DB4B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9986" y="1122363"/>
            <a:ext cx="597801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5E3DC2B-B133-46D9-9848-C04B60C9C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9986" y="3602038"/>
            <a:ext cx="5978014" cy="1655762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F7F8351-E7B2-4D62-9499-887C85784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97D553-05E4-4861-A7F9-9BD4FB36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2BDAC33-B932-44B2-BDF0-498CA9243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3811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B95344-D359-4394-BD7F-6A6C55A9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1846A6-23D6-4282-B4BE-DA68CACCA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CCB708E-F5D3-4AB5-92AC-2E0BCAA83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23E8EE-5E5C-42D9-B9F8-2FDC1D11D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77C7B0-A966-4444-AAAE-8E838191D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8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C90B74-DCD4-4E37-AA47-80EB608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C4B226B-1253-478D-83F8-B80BB83EB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A2C5938-1441-40FB-A232-B8947BBB8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F29612-04EA-4B30-A4D1-478ABE4C1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A092618-140F-496A-B124-04EA425B3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013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0CF8EE-C4E6-49D9-9AEC-AEB748981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84A4698-4CDE-4B55-BBF0-835EAF7A3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16A5192-59D6-4868-BB19-71ECBE241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72175B6-7CE6-4D77-B011-FE9981A09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2DDE546-A16D-479D-A890-449129D1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7942173-BBE8-44D6-A738-FC6EF3E3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8850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927204-E6C5-4784-9A47-9BDC64B0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8064DE8-40AF-495B-B200-01A394B65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497309E-FFAA-48EA-8CB0-7147F9317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76AB8CD-2C0E-4747-B7F2-46AC13E27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6A80C69-0225-422E-9558-F519A5B4C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DA27747-137D-4DCA-9613-AA15780C9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32A9423-A308-4A9A-9709-1092A2C0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5F24E06-B46B-4A83-8AC8-74D35C18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6312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37DB2-E81B-4401-A7DF-FCFB3AF4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BE55E4F-CA68-4152-8350-6E2B985C8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A60260C-8D47-4E24-A6FD-E55E5D9E3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580B47A-DC8A-4D4C-AAEF-64834B0ED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886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E351882-9456-458E-9493-BE3A0730D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9133F1D-1ED5-4051-AB75-7DA5ACCD7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DEE3E84-DC2A-4204-8A6D-F280B898E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679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FB04CE-3B3C-4180-A480-69DE08966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7D0F687-886E-4C78-A3BD-595BDD9B4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E2E8731-D0F7-4499-BA37-DBAC29BBA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8AAF23F-DA24-409A-9206-1C1CBDA58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4E728F5-B0A4-4B8A-B41D-B3BD43814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D68DD6A-8322-4169-97EA-80CD17D7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333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59525F-5C95-405E-9DEB-D624BE0A0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3C05D7F-ED0E-47F7-8B2F-C2D9F0964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F270F7B-D780-4AC3-AB85-FC56FD458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F345B4A-65ED-441B-A723-8606993B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562E140-8D3D-4265-BFD4-FECE5A287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016F842-4889-4158-8048-CD1717FF8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2382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142D01-7AF8-4B7E-9FF2-94863F60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BD5C343-0BA8-42BC-A8DD-E5CBC7EB1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7CDB04F-2AE3-42A0-8546-10E57391F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8A18551-A623-4191-8A4E-218D0A27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1AC3A5-F4D7-47AE-9FEC-D7A82F536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0022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BAD08C9-87CD-40F1-9D1E-979B27683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06C1DE5-55AF-409F-B0B8-24C731E18F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96EEA8D-94F2-43CF-AD78-00F38058D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09C0DB0-75E3-4463-A507-2236C452A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5024648-0137-40A9-B9F2-67310A017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9211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1E01DF-C898-4DC8-8DE3-81F5AE8C1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981" y="719086"/>
            <a:ext cx="6619568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E5EAD28-AFD6-40C1-B82A-CB3472504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70A0F88-552D-448F-9490-C75082275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41997F4-C98D-4085-BC73-0D30164E2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413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9A2FAC6-8E32-4F06-A5F1-CA62832D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907E636-F1CC-4D8A-8425-7DA648289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4D6FBDD-8E4C-4C40-995D-C28C2C40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121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CE024B-78B2-477F-A99A-62A8FC406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A633CCB-657C-4B6C-9CC8-67B6D8D3A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7E79171-1FFF-4FB6-B85F-23F598D8F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01D2-7283-415B-B336-B76FE91CBAA0}" type="datetimeFigureOut">
              <a:rPr lang="ru-RU" smtClean="0"/>
              <a:pPr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A1184D-CEDF-4F76-8182-EACAF58A4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BD1D82-A949-4FC0-B31F-27D2C6881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80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2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55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206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andex.ru/video/preview/1355844243894686019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E2326EE1-CBF4-4217-BAE1-6D9AD0BD5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6577" y="2046514"/>
            <a:ext cx="8345423" cy="2655162"/>
          </a:xfrm>
        </p:spPr>
        <p:txBody>
          <a:bodyPr>
            <a:normAutofit fontScale="90000"/>
          </a:bodyPr>
          <a:lstStyle/>
          <a:p>
            <a:r>
              <a:rPr lang="ru-RU" sz="4900" dirty="0"/>
              <a:t/>
            </a:r>
            <a:br>
              <a:rPr lang="ru-RU" sz="4900" dirty="0"/>
            </a:br>
            <a:r>
              <a:rPr lang="ru-RU" sz="5300" dirty="0"/>
              <a:t>Безопасный </a:t>
            </a:r>
            <a:r>
              <a:rPr lang="ru-RU" sz="5300" dirty="0" smtClean="0"/>
              <a:t>интернет </a:t>
            </a:r>
            <a:r>
              <a:rPr lang="ru-RU" sz="5300" dirty="0"/>
              <a:t/>
            </a:r>
            <a:br>
              <a:rPr lang="ru-RU" sz="5300" dirty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000" i="1" dirty="0"/>
              <a:t>Путешествие по </a:t>
            </a:r>
            <a:r>
              <a:rPr lang="ru-RU" sz="4000" i="1" dirty="0" err="1"/>
              <a:t>Цифрограду</a:t>
            </a:r>
            <a:r>
              <a:rPr lang="ru-RU" sz="4000" dirty="0"/>
              <a:t/>
            </a:r>
            <a:br>
              <a:rPr lang="ru-RU" sz="4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дзаголовок 6">
            <a:extLst>
              <a:ext uri="{FF2B5EF4-FFF2-40B4-BE49-F238E27FC236}">
                <a16:creationId xmlns:a16="http://schemas.microsoft.com/office/drawing/2014/main" xmlns="" id="{09F83C7B-CA4F-47F4-B1B6-3DABAAF45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5678" y="5127918"/>
            <a:ext cx="3902802" cy="377937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Возрастная группа: 1-4 классы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662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BFCB3BC-3E02-4972-9474-930C09E58FD3}"/>
              </a:ext>
            </a:extLst>
          </p:cNvPr>
          <p:cNvSpPr txBox="1"/>
          <p:nvPr/>
        </p:nvSpPr>
        <p:spPr>
          <a:xfrm>
            <a:off x="410993" y="481679"/>
            <a:ext cx="6094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О чем мы сегодня говорим?</a:t>
            </a:r>
            <a:endParaRPr lang="ru-RU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AA735E4-2B88-4D6B-B50E-D82328506EAE}"/>
              </a:ext>
            </a:extLst>
          </p:cNvPr>
          <p:cNvSpPr txBox="1"/>
          <p:nvPr/>
        </p:nvSpPr>
        <p:spPr>
          <a:xfrm>
            <a:off x="6844219" y="1997839"/>
            <a:ext cx="436204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Отвечаем на вопросы: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О чем видеоролик? 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sz="1800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Был ли он для вас интересен?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На что вы бы хотели обратить внимание?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800" b="1" dirty="0">
                <a:solidFill>
                  <a:srgbClr val="002060"/>
                </a:solidFill>
              </a:rPr>
              <a:t>Как вы думаете, о чем мы сегодня будем говорить?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59F5515-B101-4837-905F-7686ECF5E1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9762" y="2271408"/>
            <a:ext cx="1196502" cy="13667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8450B36-08F6-4A8A-8E45-E17FE1F49AF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0993" y="1997839"/>
            <a:ext cx="5803540" cy="2988287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16C97F6-B5B2-4C4C-82A9-F683E94072E1}"/>
              </a:ext>
            </a:extLst>
          </p:cNvPr>
          <p:cNvSpPr txBox="1"/>
          <p:nvPr/>
        </p:nvSpPr>
        <p:spPr>
          <a:xfrm>
            <a:off x="264763" y="508932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hlinkClick r:id="rId4"/>
              </a:rPr>
              <a:t>https://</a:t>
            </a:r>
            <a:r>
              <a:rPr lang="en-US" dirty="0" smtClean="0">
                <a:solidFill>
                  <a:srgbClr val="002060"/>
                </a:solidFill>
                <a:hlinkClick r:id="rId4"/>
              </a:rPr>
              <a:t>yandex.ru/video/preview/13558442438946860195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2760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BBFA4E75-5A65-441C-96DC-0A9D30F9E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8783966" y="4428946"/>
            <a:ext cx="1668333" cy="115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5108968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Площадь Личной Информации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D992ECFE-FB13-48AD-92DC-0D2B52251BE1}"/>
              </a:ext>
            </a:extLst>
          </p:cNvPr>
          <p:cNvSpPr/>
          <p:nvPr/>
        </p:nvSpPr>
        <p:spPr>
          <a:xfrm>
            <a:off x="2515147" y="962925"/>
            <a:ext cx="6714914" cy="1015473"/>
          </a:xfrm>
          <a:prstGeom prst="round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Что такое личная информация и почему её нужно беречь?</a:t>
            </a:r>
          </a:p>
        </p:txBody>
      </p:sp>
      <p:graphicFrame>
        <p:nvGraphicFramePr>
          <p:cNvPr id="17" name="Таблица 22">
            <a:extLst>
              <a:ext uri="{FF2B5EF4-FFF2-40B4-BE49-F238E27FC236}">
                <a16:creationId xmlns:a16="http://schemas.microsoft.com/office/drawing/2014/main" xmlns="" id="{AA991E1F-2F9B-48DC-B041-356060CE19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09285160"/>
              </p:ext>
            </p:extLst>
          </p:nvPr>
        </p:nvGraphicFramePr>
        <p:xfrm>
          <a:off x="581380" y="4860026"/>
          <a:ext cx="7920728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0102">
                  <a:extLst>
                    <a:ext uri="{9D8B030D-6E8A-4147-A177-3AD203B41FA5}">
                      <a16:colId xmlns:a16="http://schemas.microsoft.com/office/drawing/2014/main" xmlns="" val="3024834343"/>
                    </a:ext>
                  </a:extLst>
                </a:gridCol>
                <a:gridCol w="5710626">
                  <a:extLst>
                    <a:ext uri="{9D8B030D-6E8A-4147-A177-3AD203B41FA5}">
                      <a16:colId xmlns:a16="http://schemas.microsoft.com/office/drawing/2014/main" xmlns="" val="3250581512"/>
                    </a:ext>
                  </a:extLst>
                </a:gridCol>
              </a:tblGrid>
              <a:tr h="5014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>
                          <a:solidFill>
                            <a:srgbClr val="002060"/>
                          </a:solidFill>
                        </a:rPr>
                        <a:t>Ситуация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8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В чате игры тебя спрашивают: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8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«Привет! Как тебя зовут и в какой школе ты учишься?»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5036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>
                          <a:solidFill>
                            <a:srgbClr val="002060"/>
                          </a:solidFill>
                        </a:rPr>
                        <a:t>Ваши действия?</a:t>
                      </a: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8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Сказать? 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8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Не говорить? Почему?</a:t>
                      </a:r>
                      <a:endParaRPr lang="ru-RU" sz="18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28002161"/>
                  </a:ext>
                </a:extLst>
              </a:tr>
            </a:tbl>
          </a:graphicData>
        </a:graphic>
      </p:graphicFrame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ACF1BEAB-B0CE-4067-BA85-F92F736DF43C}"/>
              </a:ext>
            </a:extLst>
          </p:cNvPr>
          <p:cNvSpPr/>
          <p:nvPr/>
        </p:nvSpPr>
        <p:spPr>
          <a:xfrm>
            <a:off x="9618133" y="5067668"/>
            <a:ext cx="2434132" cy="1192668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Никогда и никому не сообщайте личную информацию!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xmlns="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70" y="60953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1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51EAD93-AF58-4B1E-8593-4CFCAB15687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147" y="2243294"/>
            <a:ext cx="3038999" cy="1746165"/>
          </a:xfrm>
          <a:prstGeom prst="rect">
            <a:avLst/>
          </a:prstGeom>
          <a:solidFill>
            <a:srgbClr val="00B0F0"/>
          </a:solidFill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72948015-331E-4582-BC1E-F217B00E24C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46827" y="2345428"/>
            <a:ext cx="3110422" cy="1706879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2C45418-115C-4F5B-B1C0-FDBE4A822E33}"/>
              </a:ext>
            </a:extLst>
          </p:cNvPr>
          <p:cNvSpPr txBox="1"/>
          <p:nvPr/>
        </p:nvSpPr>
        <p:spPr>
          <a:xfrm>
            <a:off x="3283298" y="2932357"/>
            <a:ext cx="264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4400" b="1" dirty="0">
                <a:ln w="22225">
                  <a:solidFill>
                    <a:srgbClr val="C00000"/>
                  </a:solidFill>
                  <a:prstDash val="solid"/>
                </a:ln>
                <a:noFill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5C55E34-AD28-4330-BB30-6C6BBF0EDB5B}"/>
              </a:ext>
            </a:extLst>
          </p:cNvPr>
          <p:cNvSpPr txBox="1"/>
          <p:nvPr/>
        </p:nvSpPr>
        <p:spPr>
          <a:xfrm>
            <a:off x="6573297" y="3028138"/>
            <a:ext cx="264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4400" b="1" dirty="0">
                <a:ln w="22225">
                  <a:solidFill>
                    <a:srgbClr val="C00000"/>
                  </a:solidFill>
                  <a:prstDash val="solid"/>
                </a:ln>
                <a:noFill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562AB50-81E3-442F-9E9E-A5614AFBCB61}"/>
              </a:ext>
            </a:extLst>
          </p:cNvPr>
          <p:cNvSpPr txBox="1"/>
          <p:nvPr/>
        </p:nvSpPr>
        <p:spPr>
          <a:xfrm>
            <a:off x="2817580" y="4052307"/>
            <a:ext cx="24341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defTabSz="914400" rtl="0" eaLnBrk="1" latinLnBrk="0" hangingPunct="1">
              <a:buFont typeface="Arial" panose="020B0604020202020204" pitchFamily="34" charset="0"/>
              <a:buNone/>
            </a:pPr>
            <a:r>
              <a:rPr lang="ru-RU" sz="1600" b="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Можно рассказать всем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836BE8D-4F7C-4780-87FE-5BB25E9EBCBA}"/>
              </a:ext>
            </a:extLst>
          </p:cNvPr>
          <p:cNvSpPr txBox="1"/>
          <p:nvPr/>
        </p:nvSpPr>
        <p:spPr>
          <a:xfrm>
            <a:off x="6184972" y="4052307"/>
            <a:ext cx="24341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defTabSz="914400" rtl="0" eaLnBrk="1" latinLnBrk="0" hangingPunct="1">
              <a:buFont typeface="Arial" panose="020B0604020202020204" pitchFamily="34" charset="0"/>
              <a:buNone/>
            </a:pPr>
            <a:r>
              <a:rPr lang="ru-RU" sz="1600" b="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Это только моё, личное</a:t>
            </a:r>
          </a:p>
        </p:txBody>
      </p:sp>
    </p:spTree>
    <p:extLst>
      <p:ext uri="{BB962C8B-B14F-4D97-AF65-F5344CB8AC3E}">
        <p14:creationId xmlns:p14="http://schemas.microsoft.com/office/powerpoint/2010/main" xmlns="" val="1896196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BBFA4E75-5A65-441C-96DC-0A9D30F9E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5227" y="4735055"/>
            <a:ext cx="1668333" cy="115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5103217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Площадь Личной Информации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D992ECFE-FB13-48AD-92DC-0D2B52251BE1}"/>
              </a:ext>
            </a:extLst>
          </p:cNvPr>
          <p:cNvSpPr/>
          <p:nvPr/>
        </p:nvSpPr>
        <p:spPr>
          <a:xfrm>
            <a:off x="2515147" y="962925"/>
            <a:ext cx="6714914" cy="1015473"/>
          </a:xfrm>
          <a:prstGeom prst="round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Что такое личная информация и почему её нужно беречь?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ACF1BEAB-B0CE-4067-BA85-F92F736DF43C}"/>
              </a:ext>
            </a:extLst>
          </p:cNvPr>
          <p:cNvSpPr/>
          <p:nvPr/>
        </p:nvSpPr>
        <p:spPr>
          <a:xfrm>
            <a:off x="8459394" y="5091737"/>
            <a:ext cx="3388008" cy="1192668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Самый надежный пароль – длинный, с буквами, цифрами и знаками!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xmlns="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70" y="60953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1</a:t>
            </a:r>
          </a:p>
        </p:txBody>
      </p:sp>
      <p:pic>
        <p:nvPicPr>
          <p:cNvPr id="22" name="Picture 2" descr="Сейф с электронным замком Векторная иллюстрация | Премиум вектор">
            <a:extLst>
              <a:ext uri="{FF2B5EF4-FFF2-40B4-BE49-F238E27FC236}">
                <a16:creationId xmlns:a16="http://schemas.microsoft.com/office/drawing/2014/main" xmlns="" id="{CA9F6FD6-41CF-4E20-9A3D-5A4C38C2B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4263" y="2187302"/>
            <a:ext cx="3243454" cy="268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21F9A248-3FE3-4A5C-A1C6-C96031E3748B}"/>
              </a:ext>
            </a:extLst>
          </p:cNvPr>
          <p:cNvSpPr/>
          <p:nvPr/>
        </p:nvSpPr>
        <p:spPr>
          <a:xfrm>
            <a:off x="1338428" y="2377961"/>
            <a:ext cx="1958981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пароль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9531C7FB-4099-4C60-99EB-D00EC2038390}"/>
              </a:ext>
            </a:extLst>
          </p:cNvPr>
          <p:cNvSpPr/>
          <p:nvPr/>
        </p:nvSpPr>
        <p:spPr>
          <a:xfrm>
            <a:off x="2377281" y="3621366"/>
            <a:ext cx="1958981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котик2025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CA680179-C2D6-4CD9-BC7D-5968FD9F21C2}"/>
              </a:ext>
            </a:extLst>
          </p:cNvPr>
          <p:cNvSpPr/>
          <p:nvPr/>
        </p:nvSpPr>
        <p:spPr>
          <a:xfrm>
            <a:off x="8914571" y="2415571"/>
            <a:ext cx="1958981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12345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B0D31DA9-0E3D-44B5-9E8C-A8ABE6849232}"/>
              </a:ext>
            </a:extLst>
          </p:cNvPr>
          <p:cNvSpPr/>
          <p:nvPr/>
        </p:nvSpPr>
        <p:spPr>
          <a:xfrm>
            <a:off x="7855738" y="3646226"/>
            <a:ext cx="1958981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</a:rPr>
              <a:t>Mama#Papa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8780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BBFA4E75-5A65-441C-96DC-0A9D30F9E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5227" y="4735055"/>
            <a:ext cx="1668333" cy="115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5172228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Проспект Вежливого Общения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D992ECFE-FB13-48AD-92DC-0D2B52251BE1}"/>
              </a:ext>
            </a:extLst>
          </p:cNvPr>
          <p:cNvSpPr/>
          <p:nvPr/>
        </p:nvSpPr>
        <p:spPr>
          <a:xfrm>
            <a:off x="2647462" y="802629"/>
            <a:ext cx="7299572" cy="1015473"/>
          </a:xfrm>
          <a:prstGeom prst="round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Нужно ли соблюдать сетевой этикет и быть вежливым в интернете?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ACF1BEAB-B0CE-4067-BA85-F92F736DF43C}"/>
              </a:ext>
            </a:extLst>
          </p:cNvPr>
          <p:cNvSpPr/>
          <p:nvPr/>
        </p:nvSpPr>
        <p:spPr>
          <a:xfrm>
            <a:off x="8459394" y="5091737"/>
            <a:ext cx="3388008" cy="1192668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В интернете, как и в жизни, нужно быть добрым и вежливым. 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xmlns="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70" y="60953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CA680179-C2D6-4CD9-BC7D-5968FD9F21C2}"/>
              </a:ext>
            </a:extLst>
          </p:cNvPr>
          <p:cNvSpPr/>
          <p:nvPr/>
        </p:nvSpPr>
        <p:spPr>
          <a:xfrm>
            <a:off x="493961" y="2269094"/>
            <a:ext cx="2153501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Ты так классно играешь!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B0D31DA9-0E3D-44B5-9E8C-A8ABE6849232}"/>
              </a:ext>
            </a:extLst>
          </p:cNvPr>
          <p:cNvSpPr/>
          <p:nvPr/>
        </p:nvSpPr>
        <p:spPr>
          <a:xfrm>
            <a:off x="3122527" y="2269094"/>
            <a:ext cx="1754274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Вы все тут неудачники!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716B66D-0A62-4A48-A1F1-1A13E5876F63}"/>
              </a:ext>
            </a:extLst>
          </p:cNvPr>
          <p:cNvSpPr/>
          <p:nvPr/>
        </p:nvSpPr>
        <p:spPr>
          <a:xfrm>
            <a:off x="5351867" y="2259924"/>
            <a:ext cx="1754274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Спасибо за помощь!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98346648-79FA-411B-90B2-BE4CE2FB0D77}"/>
              </a:ext>
            </a:extLst>
          </p:cNvPr>
          <p:cNvSpPr/>
          <p:nvPr/>
        </p:nvSpPr>
        <p:spPr>
          <a:xfrm>
            <a:off x="7581207" y="2269094"/>
            <a:ext cx="1754274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Твой рисунок – ужас!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94031C35-2D44-4478-99B7-2B4B44C9A1E7}"/>
              </a:ext>
            </a:extLst>
          </p:cNvPr>
          <p:cNvSpPr/>
          <p:nvPr/>
        </p:nvSpPr>
        <p:spPr>
          <a:xfrm>
            <a:off x="9810546" y="2269094"/>
            <a:ext cx="1754274" cy="923330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Давай дружить!</a:t>
            </a:r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EAF5F186-5109-4BF8-A86E-93F478FB1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3500" y="3674747"/>
            <a:ext cx="4762500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5560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BBFA4E75-5A65-441C-96DC-0A9D30F9E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039833" y="4786237"/>
            <a:ext cx="1668333" cy="115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4522371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Бульвар Правды и Лжи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D992ECFE-FB13-48AD-92DC-0D2B52251BE1}"/>
              </a:ext>
            </a:extLst>
          </p:cNvPr>
          <p:cNvSpPr/>
          <p:nvPr/>
        </p:nvSpPr>
        <p:spPr>
          <a:xfrm>
            <a:off x="2561128" y="898407"/>
            <a:ext cx="7299572" cy="1015473"/>
          </a:xfrm>
          <a:prstGeom prst="round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Почему нужно критически относиться к информации в интернете?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ACF1BEAB-B0CE-4067-BA85-F92F736DF43C}"/>
              </a:ext>
            </a:extLst>
          </p:cNvPr>
          <p:cNvSpPr/>
          <p:nvPr/>
        </p:nvSpPr>
        <p:spPr>
          <a:xfrm>
            <a:off x="7874000" y="5198796"/>
            <a:ext cx="3973401" cy="1152303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Не верь всему, что видишь в интернете!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Всегда спрашивай у родителей, если что-то непонятно или кажется странным.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xmlns="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70" y="60953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CA680179-C2D6-4CD9-BC7D-5968FD9F21C2}"/>
              </a:ext>
            </a:extLst>
          </p:cNvPr>
          <p:cNvSpPr/>
          <p:nvPr/>
        </p:nvSpPr>
        <p:spPr>
          <a:xfrm>
            <a:off x="4031580" y="2108004"/>
            <a:ext cx="3520687" cy="1405653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В интернете написано, что слоны умеют летать. Это правда?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B0D31DA9-0E3D-44B5-9E8C-A8ABE6849232}"/>
              </a:ext>
            </a:extLst>
          </p:cNvPr>
          <p:cNvSpPr/>
          <p:nvPr/>
        </p:nvSpPr>
        <p:spPr>
          <a:xfrm>
            <a:off x="4096483" y="3707781"/>
            <a:ext cx="7524561" cy="1015473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Если написано в интернете, что есть такая таблетка, которая сделает тебя сильным, как супергерой, этому можно верить? 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716B66D-0A62-4A48-A1F1-1A13E5876F63}"/>
              </a:ext>
            </a:extLst>
          </p:cNvPr>
          <p:cNvSpPr/>
          <p:nvPr/>
        </p:nvSpPr>
        <p:spPr>
          <a:xfrm>
            <a:off x="8100356" y="2108004"/>
            <a:ext cx="3520688" cy="1405653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Незнакомец в сети написал, что он друг твоих родителей и просит тебя прислать фото. Нужно это делать? 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xmlns="" id="{2E53399D-35BF-4BB7-AEB4-C8B7873E4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797" y="2002920"/>
            <a:ext cx="2720334" cy="27203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4930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icture background">
            <a:extLst>
              <a:ext uri="{FF2B5EF4-FFF2-40B4-BE49-F238E27FC236}">
                <a16:creationId xmlns:a16="http://schemas.microsoft.com/office/drawing/2014/main" xmlns="" id="{657DBF78-5C90-4312-90DF-E89956F0E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742" y="2595653"/>
            <a:ext cx="2934572" cy="201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BBFA4E75-5A65-441C-96DC-0A9D30F9E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039833" y="4786237"/>
            <a:ext cx="1668333" cy="115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15DF1A8F-72B0-4888-B43B-960638F12E5F}"/>
              </a:ext>
            </a:extLst>
          </p:cNvPr>
          <p:cNvSpPr/>
          <p:nvPr/>
        </p:nvSpPr>
        <p:spPr>
          <a:xfrm>
            <a:off x="2096964" y="216634"/>
            <a:ext cx="5172228" cy="1305375"/>
          </a:xfrm>
          <a:prstGeom prst="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Скорая Компьютерная Помощь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D992ECFE-FB13-48AD-92DC-0D2B52251BE1}"/>
              </a:ext>
            </a:extLst>
          </p:cNvPr>
          <p:cNvSpPr/>
          <p:nvPr/>
        </p:nvSpPr>
        <p:spPr>
          <a:xfrm>
            <a:off x="2361596" y="898407"/>
            <a:ext cx="7019471" cy="1015473"/>
          </a:xfrm>
          <a:prstGeom prst="roundRect">
            <a:avLst/>
          </a:prstGeom>
          <a:noFill/>
          <a:ln w="9525" cap="flat" cmpd="sng" algn="ctr">
            <a:noFill/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Как действовать в случае столкновения с опасностью в интернете?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ACF1BEAB-B0CE-4067-BA85-F92F736DF43C}"/>
              </a:ext>
            </a:extLst>
          </p:cNvPr>
          <p:cNvSpPr/>
          <p:nvPr/>
        </p:nvSpPr>
        <p:spPr>
          <a:xfrm>
            <a:off x="7874000" y="5198796"/>
            <a:ext cx="3973401" cy="1152303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FF0000"/>
                </a:solidFill>
              </a:rPr>
              <a:t>Не встречайтесь с людьми, с которыми познакомились в интернете, без разрешения родителей!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xmlns="" id="{D4768C50-4829-4EB4-9D31-AD118AEE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70" y="60953"/>
            <a:ext cx="1585912" cy="153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5AF347C1-ABC4-4238-B59A-B2365B5DD1B7}"/>
              </a:ext>
            </a:extLst>
          </p:cNvPr>
          <p:cNvSpPr txBox="1"/>
          <p:nvPr/>
        </p:nvSpPr>
        <p:spPr>
          <a:xfrm>
            <a:off x="1964649" y="366922"/>
            <a:ext cx="2646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CA680179-C2D6-4CD9-BC7D-5968FD9F21C2}"/>
              </a:ext>
            </a:extLst>
          </p:cNvPr>
          <p:cNvSpPr/>
          <p:nvPr/>
        </p:nvSpPr>
        <p:spPr>
          <a:xfrm>
            <a:off x="2210871" y="2036173"/>
            <a:ext cx="9636530" cy="1405653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Вами получено странное письмо со ссылкой, незнакомец предлагает встретиться.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Какими будут ваши действия? 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B0D31DA9-0E3D-44B5-9E8C-A8ABE6849232}"/>
              </a:ext>
            </a:extLst>
          </p:cNvPr>
          <p:cNvSpPr/>
          <p:nvPr/>
        </p:nvSpPr>
        <p:spPr>
          <a:xfrm>
            <a:off x="2240850" y="3770762"/>
            <a:ext cx="1855633" cy="1015473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Ничего не делать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C084EA3E-1716-4C0C-87D6-B524F23982FC}"/>
              </a:ext>
            </a:extLst>
          </p:cNvPr>
          <p:cNvSpPr/>
          <p:nvPr/>
        </p:nvSpPr>
        <p:spPr>
          <a:xfrm>
            <a:off x="4466301" y="3770763"/>
            <a:ext cx="2165748" cy="1015473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Рассказать родителям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D68D3B79-483E-4B06-918D-AC49E3D32F74}"/>
              </a:ext>
            </a:extLst>
          </p:cNvPr>
          <p:cNvSpPr/>
          <p:nvPr/>
        </p:nvSpPr>
        <p:spPr>
          <a:xfrm>
            <a:off x="7040564" y="3770764"/>
            <a:ext cx="2165748" cy="1015473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Нажать на подозрительную ссылку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9450A072-1D96-4C1A-9868-1210845FA231}"/>
              </a:ext>
            </a:extLst>
          </p:cNvPr>
          <p:cNvSpPr/>
          <p:nvPr/>
        </p:nvSpPr>
        <p:spPr>
          <a:xfrm>
            <a:off x="9704457" y="3770764"/>
            <a:ext cx="2165748" cy="1015473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Закрыть письмо и сообщить взрослым</a:t>
            </a:r>
          </a:p>
        </p:txBody>
      </p:sp>
    </p:spTree>
    <p:extLst>
      <p:ext uri="{BB962C8B-B14F-4D97-AF65-F5344CB8AC3E}">
        <p14:creationId xmlns:p14="http://schemas.microsoft.com/office/powerpoint/2010/main" xmlns="" val="3951370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75" y="479538"/>
            <a:ext cx="4880582" cy="6170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Отвечаем на вопросы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5F683CEA-7B37-47AD-A6AE-B79F11BD7F52}"/>
              </a:ext>
            </a:extLst>
          </p:cNvPr>
          <p:cNvSpPr/>
          <p:nvPr/>
        </p:nvSpPr>
        <p:spPr>
          <a:xfrm>
            <a:off x="804541" y="1433330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Что такое «личная информация»?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75FC4180-DDE6-4059-A5FC-3BF3A5B1DF37}"/>
              </a:ext>
            </a:extLst>
          </p:cNvPr>
          <p:cNvSpPr/>
          <p:nvPr/>
        </p:nvSpPr>
        <p:spPr>
          <a:xfrm>
            <a:off x="804540" y="3862542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Можно ли другим людям сообщать личную информацию?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308825EE-CEF3-4D7A-80D4-7215D4EE0FFE}"/>
              </a:ext>
            </a:extLst>
          </p:cNvPr>
          <p:cNvSpPr/>
          <p:nvPr/>
        </p:nvSpPr>
        <p:spPr>
          <a:xfrm>
            <a:off x="804540" y="2652210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Каким должен быть пароль?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A39EE32E-11B4-4958-BB7A-21F62696EC4C}"/>
              </a:ext>
            </a:extLst>
          </p:cNvPr>
          <p:cNvSpPr/>
          <p:nvPr/>
        </p:nvSpPr>
        <p:spPr>
          <a:xfrm>
            <a:off x="804539" y="5072874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Почему опасно нажимать на подозрительные ссылки?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A4B48026-E67E-47A5-8224-7E7335466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38" r="51080"/>
          <a:stretch/>
        </p:blipFill>
        <p:spPr bwMode="auto">
          <a:xfrm>
            <a:off x="6462411" y="1231836"/>
            <a:ext cx="3761360" cy="463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2552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B3A3128B-D8B5-464A-AF7E-915A65703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914315" y="258586"/>
            <a:ext cx="1130076" cy="78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75" y="479538"/>
            <a:ext cx="4171848" cy="6170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Нужно запомнить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5F683CEA-7B37-47AD-A6AE-B79F11BD7F52}"/>
              </a:ext>
            </a:extLst>
          </p:cNvPr>
          <p:cNvSpPr/>
          <p:nvPr/>
        </p:nvSpPr>
        <p:spPr>
          <a:xfrm>
            <a:off x="526612" y="1639279"/>
            <a:ext cx="3617372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Никогда и никому не сообщай пароли, свое имя, адрес, телефон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75FC4180-DDE6-4059-A5FC-3BF3A5B1DF37}"/>
              </a:ext>
            </a:extLst>
          </p:cNvPr>
          <p:cNvSpPr/>
          <p:nvPr/>
        </p:nvSpPr>
        <p:spPr>
          <a:xfrm>
            <a:off x="7493538" y="1635724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Не переходите по незнакомым ссылкам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308825EE-CEF3-4D7A-80D4-7215D4EE0FFE}"/>
              </a:ext>
            </a:extLst>
          </p:cNvPr>
          <p:cNvSpPr/>
          <p:nvPr/>
        </p:nvSpPr>
        <p:spPr>
          <a:xfrm>
            <a:off x="526611" y="3077399"/>
            <a:ext cx="3617373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Будь дружелюбен в интернете, не груби и не обижай других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A39EE32E-11B4-4958-BB7A-21F62696EC4C}"/>
              </a:ext>
            </a:extLst>
          </p:cNvPr>
          <p:cNvSpPr/>
          <p:nvPr/>
        </p:nvSpPr>
        <p:spPr>
          <a:xfrm>
            <a:off x="7493538" y="2981306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Не верь всему, что видишь в интернете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D324DE40-BEC9-419D-9E25-EF318CE1E60B}"/>
              </a:ext>
            </a:extLst>
          </p:cNvPr>
          <p:cNvSpPr/>
          <p:nvPr/>
        </p:nvSpPr>
        <p:spPr>
          <a:xfrm>
            <a:off x="487294" y="4515519"/>
            <a:ext cx="3656690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Всегда спрашивай у родителей, если что-то непонятно или кажется странным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xmlns="" id="{C2162654-E9FB-4106-B953-401247C824DE}"/>
              </a:ext>
            </a:extLst>
          </p:cNvPr>
          <p:cNvSpPr/>
          <p:nvPr/>
        </p:nvSpPr>
        <p:spPr>
          <a:xfrm>
            <a:off x="7493537" y="4515518"/>
            <a:ext cx="4171849" cy="895387"/>
          </a:xfrm>
          <a:prstGeom prst="roundRect">
            <a:avLst/>
          </a:prstGeom>
          <a:noFill/>
          <a:ln w="19050" cap="flat" cmpd="sng" algn="ctr">
            <a:solidFill>
              <a:srgbClr val="00206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Без разрешения родителей не встречайся с людьми, с которыми познакомился в интернете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02DE3752-5AE2-48DE-8741-B68D6C3C86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904" t="3688" r="2101" b="3688"/>
          <a:stretch/>
        </p:blipFill>
        <p:spPr bwMode="auto">
          <a:xfrm>
            <a:off x="4386363" y="1867416"/>
            <a:ext cx="2864796" cy="3176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1986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3838</TotalTime>
  <Words>432</Words>
  <Application>Microsoft Office PowerPoint</Application>
  <PresentationFormat>Произвольный</PresentationFormat>
  <Paragraphs>74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Безопасный интернет   Путешествие по Цифрограду </vt:lpstr>
      <vt:lpstr>Слайд 2</vt:lpstr>
      <vt:lpstr>Слайд 3</vt:lpstr>
      <vt:lpstr>Слайд 4</vt:lpstr>
      <vt:lpstr>Слайд 5</vt:lpstr>
      <vt:lpstr>Слайд 6</vt:lpstr>
      <vt:lpstr>Слайд 7</vt:lpstr>
      <vt:lpstr>Отвечаем на вопросы</vt:lpstr>
      <vt:lpstr>Нужно запомнить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Александровна</dc:creator>
  <cp:lastModifiedBy>tsvetkov_ia</cp:lastModifiedBy>
  <cp:revision>111</cp:revision>
  <dcterms:created xsi:type="dcterms:W3CDTF">2024-02-13T10:36:31Z</dcterms:created>
  <dcterms:modified xsi:type="dcterms:W3CDTF">2025-10-23T12:43:40Z</dcterms:modified>
</cp:coreProperties>
</file>