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96" r:id="rId4"/>
    <p:sldId id="264" r:id="rId5"/>
    <p:sldId id="294" r:id="rId6"/>
    <p:sldId id="297" r:id="rId7"/>
    <p:sldId id="298" r:id="rId8"/>
    <p:sldId id="299" r:id="rId9"/>
    <p:sldId id="295" r:id="rId10"/>
    <p:sldId id="301" r:id="rId11"/>
    <p:sldId id="300" r:id="rId12"/>
    <p:sldId id="278" r:id="rId13"/>
    <p:sldId id="28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62" d="100"/>
          <a:sy n="62" d="100"/>
        </p:scale>
        <p:origin x="-78" y="-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56B2E6-5E7C-49A2-8D9B-70459DB4B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9986" y="1122363"/>
            <a:ext cx="59780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5E3DC2B-B133-46D9-9848-C04B60C9C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9986" y="3602038"/>
            <a:ext cx="5978014" cy="1655762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F7F8351-E7B2-4D62-9499-887C85784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97D553-05E4-4861-A7F9-9BD4FB36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2BDAC33-B932-44B2-BDF0-498CA9243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3811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CB95344-D359-4394-BD7F-6A6C55A9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1846A6-23D6-4282-B4BE-DA68CACCA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CCB708E-F5D3-4AB5-92AC-2E0BCAA8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23E8EE-5E5C-42D9-B9F8-2FDC1D11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77C7B0-A966-4444-AAAE-8E838191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8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C90B74-DCD4-4E37-AA47-80EB608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C4B226B-1253-478D-83F8-B80BB83EB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A2C5938-1441-40FB-A232-B8947BBB8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8F29612-04EA-4B30-A4D1-478ABE4C1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A092618-140F-496A-B124-04EA425B3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013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0CF8EE-C4E6-49D9-9AEC-AEB74898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4A4698-4CDE-4B55-BBF0-835EAF7A3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16A5192-59D6-4868-BB19-71ECBE241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72175B6-7CE6-4D77-B011-FE9981A09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2DDE546-A16D-479D-A890-449129D1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7942173-BBE8-44D6-A738-FC6EF3E3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78850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927204-E6C5-4784-9A47-9BDC64B0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8064DE8-40AF-495B-B200-01A394B65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497309E-FFAA-48EA-8CB0-7147F9317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6AB8CD-2C0E-4747-B7F2-46AC13E27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6A80C69-0225-422E-9558-F519A5B4C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DA27747-137D-4DCA-9613-AA15780C9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32A9423-A308-4A9A-9709-1092A2C0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5F24E06-B46B-4A83-8AC8-74D35C18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6312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37DB2-E81B-4401-A7DF-FCFB3AF4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BE55E4F-CA68-4152-8350-6E2B985C8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A60260C-8D47-4E24-A6FD-E55E5D9E3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580B47A-DC8A-4D4C-AAEF-64834B0ED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886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E351882-9456-458E-9493-BE3A0730D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9133F1D-1ED5-4051-AB75-7DA5ACCD7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DEE3E84-DC2A-4204-8A6D-F280B898E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679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FB04CE-3B3C-4180-A480-69DE08966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7D0F687-886E-4C78-A3BD-595BDD9B4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E2E8731-D0F7-4499-BA37-DBAC29BBA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8AAF23F-DA24-409A-9206-1C1CBDA58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4E728F5-B0A4-4B8A-B41D-B3BD43814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D68DD6A-8322-4169-97EA-80CD17D7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333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59525F-5C95-405E-9DEB-D624BE0A0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F3C05D7F-ED0E-47F7-8B2F-C2D9F0964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F270F7B-D780-4AC3-AB85-FC56FD458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F345B4A-65ED-441B-A723-8606993B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562E140-8D3D-4265-BFD4-FECE5A287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016F842-4889-4158-8048-CD1717FF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238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142D01-7AF8-4B7E-9FF2-94863F60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BD5C343-0BA8-42BC-A8DD-E5CBC7EB1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7CDB04F-2AE3-42A0-8546-10E57391F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A18551-A623-4191-8A4E-218D0A27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1AC3A5-F4D7-47AE-9FEC-D7A82F53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002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BAD08C9-87CD-40F1-9D1E-979B27683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06C1DE5-55AF-409F-B0B8-24C731E18F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96EEA8D-94F2-43CF-AD78-00F38058D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9C0DB0-75E3-4463-A507-2236C452A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5024648-0137-40A9-B9F2-67310A017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9211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1E01DF-C898-4DC8-8DE3-81F5AE8C1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981" y="719086"/>
            <a:ext cx="6619568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DE5EAD28-AFD6-40C1-B82A-CB3472504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70A0F88-552D-448F-9490-C7508227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41997F4-C98D-4085-BC73-0D30164E2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413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9A2FAC6-8E32-4F06-A5F1-CA62832D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907E636-F1CC-4D8A-8425-7DA648289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4D6FBDD-8E4C-4C40-995D-C28C2C40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121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CE024B-78B2-477F-A99A-62A8FC406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A633CCB-657C-4B6C-9CC8-67B6D8D3A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7E79171-1FFF-4FB6-B85F-23F598D8F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EA1184D-CEDF-4F76-8182-EACAF58A4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BD1D82-A949-4FC0-B31F-27D2C6881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80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55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LByI1V2gSeuKAw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disk.yandex.ru/i/k4Q6ImEcXl8Ht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E2326EE1-CBF4-4217-BAE1-6D9AD0BD5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6577" y="2005459"/>
            <a:ext cx="8345423" cy="2502024"/>
          </a:xfrm>
        </p:spPr>
        <p:txBody>
          <a:bodyPr>
            <a:normAutofit/>
          </a:bodyPr>
          <a:lstStyle/>
          <a:p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/>
              <a:t>Безопасный </a:t>
            </a:r>
            <a:r>
              <a:rPr lang="ru-RU" sz="4400" dirty="0" smtClean="0"/>
              <a:t>интернет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3600" i="1" dirty="0"/>
              <a:t>Цифровой иммунитет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6">
            <a:extLst>
              <a:ext uri="{FF2B5EF4-FFF2-40B4-BE49-F238E27FC236}">
                <a16:creationId xmlns="" xmlns:a16="http://schemas.microsoft.com/office/drawing/2014/main" id="{09F83C7B-CA4F-47F4-B1B6-3DABAAF45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5678" y="5127918"/>
            <a:ext cx="3902802" cy="377937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Возрастная группа: 10-11 классы, СПО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662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EFA4B59-EE2E-4151-9038-CE5AB2A42C9B}"/>
              </a:ext>
            </a:extLst>
          </p:cNvPr>
          <p:cNvSpPr txBox="1"/>
          <p:nvPr/>
        </p:nvSpPr>
        <p:spPr>
          <a:xfrm>
            <a:off x="410993" y="481679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О чем мы сегодня говорим?</a:t>
            </a:r>
            <a:endParaRPr lang="ru-RU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D017171-02B3-49FF-B036-C293D4B68936}"/>
              </a:ext>
            </a:extLst>
          </p:cNvPr>
          <p:cNvSpPr txBox="1"/>
          <p:nvPr/>
        </p:nvSpPr>
        <p:spPr>
          <a:xfrm>
            <a:off x="6844219" y="1997839"/>
            <a:ext cx="436204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Отвечаем на вопросы: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О чем видеоролики? 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sz="1800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Были ли они для </a:t>
            </a:r>
            <a:r>
              <a:rPr lang="ru-RU" sz="1800" b="1">
                <a:solidFill>
                  <a:srgbClr val="002060"/>
                </a:solidFill>
              </a:rPr>
              <a:t>вас интересны? </a:t>
            </a:r>
            <a:endParaRPr lang="ru-RU" sz="1800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На что вы бы хотели обратить внимание?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Как вы думаете, о чем мы сегодня будем говорить?</a:t>
            </a:r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E88DED0-C114-4997-AD44-F38F2F2AEF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762" y="2271408"/>
            <a:ext cx="1196502" cy="136673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EE4A9F0-9017-47EE-A016-B17845D994FD}"/>
              </a:ext>
            </a:extLst>
          </p:cNvPr>
          <p:cNvSpPr txBox="1"/>
          <p:nvPr/>
        </p:nvSpPr>
        <p:spPr>
          <a:xfrm>
            <a:off x="264762" y="542278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hlinkClick r:id="rId3"/>
              </a:rPr>
              <a:t>https://disk.yandex.ru/i/LByI1V2gSeuKAw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hlinkClick r:id="rId4"/>
              </a:rPr>
              <a:t>https://disk.yandex.ru/i/k4Q6ImEcXl8HtA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0327247-B3A9-4EB3-AEDE-C99A6FF94A3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858" y="1666990"/>
            <a:ext cx="5481807" cy="35240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2760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BFCB3BC-3E02-4972-9474-930C09E58FD3}"/>
              </a:ext>
            </a:extLst>
          </p:cNvPr>
          <p:cNvSpPr txBox="1"/>
          <p:nvPr/>
        </p:nvSpPr>
        <p:spPr>
          <a:xfrm>
            <a:off x="410993" y="481679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Блиц-опрос</a:t>
            </a:r>
            <a:endParaRPr lang="ru-RU" sz="2800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A1984F28-043F-436A-95C0-A8D0F2DCC2A2}"/>
              </a:ext>
            </a:extLst>
          </p:cNvPr>
          <p:cNvSpPr/>
          <p:nvPr/>
        </p:nvSpPr>
        <p:spPr>
          <a:xfrm>
            <a:off x="427926" y="1446627"/>
            <a:ext cx="8719972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Кто из вас проверяет соцсети в первые 5 минут после пробуждения?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3DFF5D7C-DD0E-4D80-947B-3DDF6E08B37A}"/>
              </a:ext>
            </a:extLst>
          </p:cNvPr>
          <p:cNvSpPr/>
          <p:nvPr/>
        </p:nvSpPr>
        <p:spPr>
          <a:xfrm>
            <a:off x="427926" y="2648142"/>
            <a:ext cx="8719972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Кто сталкивался с предложением «легкого заработка» в Сети?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98A63C2A-9F47-4C0F-9D42-A4C730CEE641}"/>
              </a:ext>
            </a:extLst>
          </p:cNvPr>
          <p:cNvSpPr/>
          <p:nvPr/>
        </p:nvSpPr>
        <p:spPr>
          <a:xfrm>
            <a:off x="427926" y="3849657"/>
            <a:ext cx="8719972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Кто или чьи знакомые сталкивались со взломом аккаунта?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3DFC4981-F72A-4900-9849-3374326E92E9}"/>
              </a:ext>
            </a:extLst>
          </p:cNvPr>
          <p:cNvSpPr/>
          <p:nvPr/>
        </p:nvSpPr>
        <p:spPr>
          <a:xfrm>
            <a:off x="410993" y="5051172"/>
            <a:ext cx="8719972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Кто уверен, что его пароли от почты и соцсетей достаточно надежны?</a:t>
            </a:r>
          </a:p>
        </p:txBody>
      </p:sp>
      <p:pic>
        <p:nvPicPr>
          <p:cNvPr id="15" name="Picture 4" descr="Picture background">
            <a:extLst>
              <a:ext uri="{FF2B5EF4-FFF2-40B4-BE49-F238E27FC236}">
                <a16:creationId xmlns="" xmlns:a16="http://schemas.microsoft.com/office/drawing/2014/main" id="{8079EC61-90F0-42AC-BD51-31AA24D55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227" y="1115886"/>
            <a:ext cx="2124845" cy="21248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icture background">
            <a:extLst>
              <a:ext uri="{FF2B5EF4-FFF2-40B4-BE49-F238E27FC236}">
                <a16:creationId xmlns="" xmlns:a16="http://schemas.microsoft.com/office/drawing/2014/main" id="{FE97BD9E-35D8-44E9-8CA2-7425FA361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227" y="3429000"/>
            <a:ext cx="2124845" cy="2962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89929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D9D605AB-FFA4-44A6-A88C-BEC2BA310B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27944" y="4001737"/>
            <a:ext cx="4719340" cy="193232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4744899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Парольный щит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D992ECFE-FB13-48AD-92DC-0D2B52251BE1}"/>
              </a:ext>
            </a:extLst>
          </p:cNvPr>
          <p:cNvSpPr/>
          <p:nvPr/>
        </p:nvSpPr>
        <p:spPr>
          <a:xfrm>
            <a:off x="9010925" y="1858225"/>
            <a:ext cx="2951975" cy="1795795"/>
          </a:xfrm>
          <a:prstGeom prst="round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Какие пароли слабые, средней надежности и надежные?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ACF1BEAB-B0CE-4067-BA85-F92F736DF43C}"/>
              </a:ext>
            </a:extLst>
          </p:cNvPr>
          <p:cNvSpPr/>
          <p:nvPr/>
        </p:nvSpPr>
        <p:spPr>
          <a:xfrm>
            <a:off x="702467" y="4001737"/>
            <a:ext cx="5973070" cy="2164885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Как создать надежный пароль: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Длина важнее сложности: </a:t>
            </a:r>
            <a:r>
              <a:rPr lang="ru-RU" sz="1400" dirty="0">
                <a:solidFill>
                  <a:srgbClr val="002060"/>
                </a:solidFill>
              </a:rPr>
              <a:t>пароль из 8 (и более) символов надежнее короткого «сложного».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Парольные фразы: </a:t>
            </a:r>
            <a:r>
              <a:rPr lang="ru-RU" sz="1400" dirty="0">
                <a:solidFill>
                  <a:srgbClr val="002060"/>
                </a:solidFill>
              </a:rPr>
              <a:t>если запоминаете сами, используйте длинные фразы из 4-5 случайных слов, разделенных символами (например, </a:t>
            </a:r>
            <a:r>
              <a:rPr lang="ru-RU" sz="1400" dirty="0" err="1">
                <a:solidFill>
                  <a:srgbClr val="002060"/>
                </a:solidFill>
              </a:rPr>
              <a:t>VioletSkies</a:t>
            </a:r>
            <a:r>
              <a:rPr lang="ru-RU" sz="1400" dirty="0">
                <a:solidFill>
                  <a:srgbClr val="002060"/>
                </a:solidFill>
              </a:rPr>
              <a:t>*Floating-42/</a:t>
            </a:r>
            <a:r>
              <a:rPr lang="ru-RU" sz="1400" dirty="0" err="1">
                <a:solidFill>
                  <a:srgbClr val="002060"/>
                </a:solidFill>
              </a:rPr>
              <a:t>Elephant</a:t>
            </a:r>
            <a:r>
              <a:rPr lang="ru-RU" sz="1400" dirty="0">
                <a:solidFill>
                  <a:srgbClr val="002060"/>
                </a:solidFill>
              </a:rPr>
              <a:t> или </a:t>
            </a:r>
            <a:r>
              <a:rPr lang="ru-RU" sz="1400" dirty="0" err="1">
                <a:solidFill>
                  <a:srgbClr val="002060"/>
                </a:solidFill>
              </a:rPr>
              <a:t>Cloud@Jump$Fast%Bench</a:t>
            </a:r>
            <a:r>
              <a:rPr lang="ru-RU" sz="1400" dirty="0">
                <a:solidFill>
                  <a:srgbClr val="002060"/>
                </a:solidFill>
              </a:rPr>
              <a:t>!).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Избегайте личной информации: </a:t>
            </a:r>
            <a:r>
              <a:rPr lang="ru-RU" sz="1400" dirty="0">
                <a:solidFill>
                  <a:srgbClr val="002060"/>
                </a:solidFill>
              </a:rPr>
              <a:t>не используйте имена, даты, названия любимых команд.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Уникальность: </a:t>
            </a:r>
            <a:r>
              <a:rPr lang="ru-RU" sz="1400" dirty="0">
                <a:solidFill>
                  <a:srgbClr val="002060"/>
                </a:solidFill>
              </a:rPr>
              <a:t>не используйте один и тот же пароль на разных сайтах.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0" y="60953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DA885C3F-2F0E-4355-BB22-174A3F9C5805}"/>
              </a:ext>
            </a:extLst>
          </p:cNvPr>
          <p:cNvSpPr/>
          <p:nvPr/>
        </p:nvSpPr>
        <p:spPr>
          <a:xfrm>
            <a:off x="443673" y="1932721"/>
            <a:ext cx="1585913" cy="519651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123456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42AA0880-60EC-40DD-87C3-99EECAAA7745}"/>
              </a:ext>
            </a:extLst>
          </p:cNvPr>
          <p:cNvSpPr/>
          <p:nvPr/>
        </p:nvSpPr>
        <p:spPr>
          <a:xfrm>
            <a:off x="2240882" y="1935673"/>
            <a:ext cx="1585914" cy="519651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qwerty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="" xmlns:a16="http://schemas.microsoft.com/office/drawing/2014/main" id="{5F80FC94-8ACC-4F01-B9ED-B9D0BC9531E3}"/>
              </a:ext>
            </a:extLst>
          </p:cNvPr>
          <p:cNvSpPr/>
          <p:nvPr/>
        </p:nvSpPr>
        <p:spPr>
          <a:xfrm>
            <a:off x="4469413" y="2769241"/>
            <a:ext cx="1958981" cy="659758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ivanov1990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65F8BDA2-E08B-47E3-8421-BB809B252F07}"/>
              </a:ext>
            </a:extLst>
          </p:cNvPr>
          <p:cNvSpPr/>
          <p:nvPr/>
        </p:nvSpPr>
        <p:spPr>
          <a:xfrm>
            <a:off x="4049003" y="1930694"/>
            <a:ext cx="1585913" cy="533179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</a:rPr>
              <a:t>loveyou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="" xmlns:a16="http://schemas.microsoft.com/office/drawing/2014/main" id="{42022634-C319-4EFE-BAF2-4323AC1BCFEA}"/>
              </a:ext>
            </a:extLst>
          </p:cNvPr>
          <p:cNvSpPr/>
          <p:nvPr/>
        </p:nvSpPr>
        <p:spPr>
          <a:xfrm>
            <a:off x="6675536" y="2769241"/>
            <a:ext cx="1791131" cy="659759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MyPass123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61AB5190-C6C5-4137-9C75-2752E487E34A}"/>
              </a:ext>
            </a:extLst>
          </p:cNvPr>
          <p:cNvSpPr/>
          <p:nvPr/>
        </p:nvSpPr>
        <p:spPr>
          <a:xfrm>
            <a:off x="753266" y="2767441"/>
            <a:ext cx="3469005" cy="659758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Tr7@1kL#p$9qBm&amp;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: скругленные углы 29">
            <a:extLst>
              <a:ext uri="{FF2B5EF4-FFF2-40B4-BE49-F238E27FC236}">
                <a16:creationId xmlns="" xmlns:a16="http://schemas.microsoft.com/office/drawing/2014/main" id="{65F8BDA2-E08B-47E3-8421-BB809B252F07}"/>
              </a:ext>
            </a:extLst>
          </p:cNvPr>
          <p:cNvSpPr/>
          <p:nvPr/>
        </p:nvSpPr>
        <p:spPr>
          <a:xfrm>
            <a:off x="5863425" y="1927820"/>
            <a:ext cx="1585913" cy="533179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Password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: скругленные углы 29">
            <a:extLst>
              <a:ext uri="{FF2B5EF4-FFF2-40B4-BE49-F238E27FC236}">
                <a16:creationId xmlns="" xmlns:a16="http://schemas.microsoft.com/office/drawing/2014/main" id="{65F8BDA2-E08B-47E3-8421-BB809B252F07}"/>
              </a:ext>
            </a:extLst>
          </p:cNvPr>
          <p:cNvSpPr/>
          <p:nvPr/>
        </p:nvSpPr>
        <p:spPr>
          <a:xfrm>
            <a:off x="7674973" y="1922068"/>
            <a:ext cx="1585913" cy="533179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July2024!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619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4850176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Информационный детектив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0" y="14222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BB9592F-00C9-448D-91FC-DE0A9A8975B0}"/>
              </a:ext>
            </a:extLst>
          </p:cNvPr>
          <p:cNvSpPr txBox="1"/>
          <p:nvPr/>
        </p:nvSpPr>
        <p:spPr>
          <a:xfrm>
            <a:off x="409103" y="1660131"/>
            <a:ext cx="3111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2060"/>
                </a:solidFill>
              </a:rPr>
              <a:t>Письмо из банка на </a:t>
            </a:r>
            <a:r>
              <a:rPr lang="ru-RU" b="1" dirty="0" smtClean="0">
                <a:solidFill>
                  <a:srgbClr val="002060"/>
                </a:solidFill>
              </a:rPr>
              <a:t>почту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8E6A4B4-E0F7-4475-BFB5-56E4224ECDA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2130" y="2167585"/>
            <a:ext cx="8094566" cy="3119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2664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4744899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Информационный детектив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0" y="14222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BB9592F-00C9-448D-91FC-DE0A9A8975B0}"/>
              </a:ext>
            </a:extLst>
          </p:cNvPr>
          <p:cNvSpPr txBox="1"/>
          <p:nvPr/>
        </p:nvSpPr>
        <p:spPr>
          <a:xfrm>
            <a:off x="443609" y="1660131"/>
            <a:ext cx="11562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2060"/>
                </a:solidFill>
              </a:rPr>
              <a:t>Сенсационная «новость» из сомнительного </a:t>
            </a:r>
            <a:r>
              <a:rPr lang="ru-RU" b="1" dirty="0" err="1">
                <a:solidFill>
                  <a:srgbClr val="002060"/>
                </a:solidFill>
              </a:rPr>
              <a:t>паблика</a:t>
            </a:r>
            <a:r>
              <a:rPr lang="ru-RU" b="1" dirty="0">
                <a:solidFill>
                  <a:srgbClr val="002060"/>
                </a:solidFill>
              </a:rPr>
              <a:t> (пост в социальной сети)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AAEFBCD-B532-4F41-9D15-3B7FD695202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103" y="2167585"/>
            <a:ext cx="8463964" cy="34936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4465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4744899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Информационный детектив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0" y="14222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BB9592F-00C9-448D-91FC-DE0A9A8975B0}"/>
              </a:ext>
            </a:extLst>
          </p:cNvPr>
          <p:cNvSpPr txBox="1"/>
          <p:nvPr/>
        </p:nvSpPr>
        <p:spPr>
          <a:xfrm>
            <a:off x="558627" y="1660131"/>
            <a:ext cx="11562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2060"/>
                </a:solidFill>
              </a:rPr>
              <a:t>Подозрительное сообщение в мессенджере со вложенной ссылкой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B241A25-8024-418B-A933-2B2B1366ADD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103" y="2399341"/>
            <a:ext cx="9523783" cy="27985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0904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4744899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Информационный детектив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0" y="14222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BB9592F-00C9-448D-91FC-DE0A9A8975B0}"/>
              </a:ext>
            </a:extLst>
          </p:cNvPr>
          <p:cNvSpPr txBox="1"/>
          <p:nvPr/>
        </p:nvSpPr>
        <p:spPr>
          <a:xfrm>
            <a:off x="629236" y="1671633"/>
            <a:ext cx="11562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2060"/>
                </a:solidFill>
              </a:rPr>
              <a:t>Предложение о высокооплачиваемой работе без опыта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D1032E8-0ECA-42F6-B4FC-84153975DF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103" y="2167585"/>
            <a:ext cx="8667164" cy="33967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1394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535142" y="300233"/>
            <a:ext cx="3744474" cy="756132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Поле цифровой чести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1" y="0"/>
            <a:ext cx="1220364" cy="11813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8" y="216634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7EBE2D31-E1E1-4FDC-A20C-2F5E52535E29}"/>
              </a:ext>
            </a:extLst>
          </p:cNvPr>
          <p:cNvSpPr/>
          <p:nvPr/>
        </p:nvSpPr>
        <p:spPr>
          <a:xfrm>
            <a:off x="427704" y="1222776"/>
            <a:ext cx="5228030" cy="1674725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Ситуация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«</a:t>
            </a:r>
            <a:r>
              <a:rPr lang="ru-RU" sz="1600" b="1" dirty="0" err="1">
                <a:solidFill>
                  <a:srgbClr val="002060"/>
                </a:solidFill>
              </a:rPr>
              <a:t>Кибербуллинг</a:t>
            </a:r>
            <a:r>
              <a:rPr lang="ru-RU" sz="1600" b="1" dirty="0">
                <a:solidFill>
                  <a:srgbClr val="002060"/>
                </a:solidFill>
              </a:rPr>
              <a:t> в чате</a:t>
            </a:r>
            <a:r>
              <a:rPr lang="ru-RU" sz="1600" b="1" dirty="0" smtClean="0">
                <a:solidFill>
                  <a:srgbClr val="002060"/>
                </a:solidFill>
              </a:rPr>
              <a:t>»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В школьном </a:t>
            </a:r>
            <a:r>
              <a:rPr lang="ru-RU" sz="1600" dirty="0" err="1">
                <a:solidFill>
                  <a:srgbClr val="002060"/>
                </a:solidFill>
              </a:rPr>
              <a:t>паблике</a:t>
            </a:r>
            <a:r>
              <a:rPr lang="ru-RU" sz="1600" dirty="0">
                <a:solidFill>
                  <a:srgbClr val="002060"/>
                </a:solidFill>
              </a:rPr>
              <a:t> появился анонимный пост с насмешками над учеником 10 класса. Пост активно комментируют и </a:t>
            </a:r>
            <a:r>
              <a:rPr lang="ru-RU" sz="1600" dirty="0" err="1" smtClean="0">
                <a:solidFill>
                  <a:srgbClr val="002060"/>
                </a:solidFill>
              </a:rPr>
              <a:t>лайкают</a:t>
            </a:r>
            <a:r>
              <a:rPr lang="ru-RU" sz="1600" dirty="0" smtClean="0">
                <a:solidFill>
                  <a:srgbClr val="002060"/>
                </a:solidFill>
              </a:rPr>
              <a:t>. </a:t>
            </a:r>
            <a:r>
              <a:rPr lang="ru-RU" sz="1600" dirty="0">
                <a:solidFill>
                  <a:srgbClr val="002060"/>
                </a:solidFill>
              </a:rPr>
              <a:t>Ваши действия?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941DB20-CE4E-4EBD-9F7C-82DB8A5208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1404" y="2980267"/>
            <a:ext cx="10052996" cy="3359455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A450555D-686B-43A5-8E07-1F267B92FD84}"/>
              </a:ext>
            </a:extLst>
          </p:cNvPr>
          <p:cNvSpPr/>
          <p:nvPr/>
        </p:nvSpPr>
        <p:spPr>
          <a:xfrm>
            <a:off x="5844207" y="1222776"/>
            <a:ext cx="5957883" cy="1674725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Обсуждение ситуации с позиции: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жертвы</a:t>
            </a:r>
            <a:endParaRPr lang="ru-RU" sz="1600" dirty="0">
              <a:solidFill>
                <a:srgbClr val="002060"/>
              </a:solidFill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агрессора</a:t>
            </a:r>
            <a:endParaRPr lang="ru-RU" sz="1600" dirty="0">
              <a:solidFill>
                <a:srgbClr val="002060"/>
              </a:solidFill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свидетелей</a:t>
            </a:r>
            <a:endParaRPr lang="ru-RU" sz="1600" dirty="0">
              <a:solidFill>
                <a:srgbClr val="002060"/>
              </a:solidFill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адвокатов</a:t>
            </a:r>
            <a:endParaRPr lang="ru-RU" sz="1600" dirty="0">
              <a:solidFill>
                <a:srgbClr val="002060"/>
              </a:solidFill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судьи </a:t>
            </a:r>
          </a:p>
        </p:txBody>
      </p:sp>
    </p:spTree>
    <p:extLst>
      <p:ext uri="{BB962C8B-B14F-4D97-AF65-F5344CB8AC3E}">
        <p14:creationId xmlns="" xmlns:p14="http://schemas.microsoft.com/office/powerpoint/2010/main" val="2854277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81527B5F-F174-475F-A534-D04F167F2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5478739"/>
              </p:ext>
            </p:extLst>
          </p:nvPr>
        </p:nvGraphicFramePr>
        <p:xfrm>
          <a:off x="377924" y="317009"/>
          <a:ext cx="11311466" cy="64395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55733">
                  <a:extLst>
                    <a:ext uri="{9D8B030D-6E8A-4147-A177-3AD203B41FA5}">
                      <a16:colId xmlns="" xmlns:a16="http://schemas.microsoft.com/office/drawing/2014/main" val="847748441"/>
                    </a:ext>
                  </a:extLst>
                </a:gridCol>
                <a:gridCol w="5655733">
                  <a:extLst>
                    <a:ext uri="{9D8B030D-6E8A-4147-A177-3AD203B41FA5}">
                      <a16:colId xmlns="" xmlns:a16="http://schemas.microsoft.com/office/drawing/2014/main" val="4040634614"/>
                    </a:ext>
                  </a:extLst>
                </a:gridCol>
              </a:tblGrid>
              <a:tr h="19661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+mn-lt"/>
                        </a:rPr>
                        <a:t>Роль «Жертва»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Задача: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погрузиться в состояние того, над кем смеются.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Какие чувства и эмоции вы испытываете? (Стыд, страх, злость, обида?)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Как этот пост может повлиять на вашу жизнь в школе и за ее пределами?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Какие у вас есть варианты действий? (Молчать, ответить, рассказать кому-то, удалиться из соцсетей?)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Роль «Агрессор»</a:t>
                      </a:r>
                    </a:p>
                    <a:p>
                      <a:endParaRPr lang="ru-RU" sz="11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Задача: </a:t>
                      </a:r>
                      <a:r>
                        <a:rPr lang="ru-RU" sz="12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попытаться понять мотивы того, кто создал травлю.</a:t>
                      </a:r>
                    </a:p>
                    <a:p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lvl="1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Почему вы это сделали? (Желание пошутить, самоутвердиться, слить негатив, быть в центре внимания?)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Что вы чувствуете, видя, что пост набирает популярность?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Понимаете ли вы последствия своих действий для другого человека и для себя?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9963749"/>
                  </a:ext>
                </a:extLst>
              </a:tr>
              <a:tr h="200148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Роль «Свидетели» (участники </a:t>
                      </a:r>
                      <a:r>
                        <a:rPr lang="ru-RU" sz="20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паблика</a:t>
                      </a: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endParaRPr lang="ru-RU" sz="11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Задача: </a:t>
                      </a:r>
                      <a:r>
                        <a:rPr lang="ru-RU" sz="12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разделиться на две группы и показать разные модели поведения.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1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Одни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— активно поддерживают пост лайками и язвительными комментариями.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— видят пост, но предпочитают оставаться в стороне и молчать.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i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поддерживающих: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Почему вы это делаете? Вам не жаль человека?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i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молчащих: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Почему вы не вмешиваетесь? Вы боитесь стать следующей жертвой? Что вам мешает заступиться или пожаловаться на пост?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1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Роль «Адвокаты»</a:t>
                      </a:r>
                    </a:p>
                    <a:p>
                      <a:endParaRPr lang="ru-RU" sz="11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Задача: </a:t>
                      </a:r>
                      <a:r>
                        <a:rPr lang="ru-RU" sz="12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предложить конструктивные решения и защитить интересы жертвы.</a:t>
                      </a:r>
                    </a:p>
                    <a:p>
                      <a:endParaRPr lang="ru-RU" sz="11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конкретно можно сделать, чтобы остановить травлю и помочь жертве?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Куда и кому можно обратиться за помощью? (Родители, учителя, школьный психолог, служба поддержки соцсети)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можно противостоять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травле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уровне школьного сообщества?</a:t>
                      </a:r>
                      <a:endParaRPr lang="ru-RU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87745795"/>
                  </a:ext>
                </a:extLst>
              </a:tr>
              <a:tr h="2001488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Роль «Судьи» (модератор группы / администратор соцсети)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endParaRPr lang="ru-RU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Задача: </a:t>
                      </a:r>
                      <a:r>
                        <a:rPr lang="ru-RU" sz="12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оценить ситуацию с точки зрения правил и полномочий.</a:t>
                      </a:r>
                    </a:p>
                    <a:p>
                      <a:pPr algn="ctr"/>
                      <a:endParaRPr lang="ru-RU" sz="11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457200" lvl="1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Каковы ваши полномочия в данной ситуации?</a:t>
                      </a:r>
                      <a:endParaRPr lang="ru-RU" sz="1200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говорят правила вашего </a:t>
                      </a:r>
                      <a:r>
                        <a:rPr lang="ru-RU" sz="1200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паблика</a:t>
                      </a:r>
                      <a:r>
                        <a:rPr lang="ru-RU" sz="120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/соцсети о таких постах?</a:t>
                      </a:r>
                      <a:endParaRPr lang="ru-RU" sz="1200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меры вы можете принять? (Удалить пост, заблокировать автора, вынести предупреждение).</a:t>
                      </a:r>
                      <a:endParaRPr lang="ru-RU" sz="1200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lvl="1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r>
                        <a:rPr lang="ru-RU" sz="120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Насколько сложно бороться с анонимностью?</a:t>
                      </a:r>
                      <a:endParaRPr lang="ru-RU" sz="1200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457200" lvl="1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SzPts val="1000"/>
                        <a:buFont typeface="Courier New" panose="02070309020205020404" pitchFamily="49" charset="0"/>
                        <a:buNone/>
                        <a:tabLst>
                          <a:tab pos="914400" algn="l"/>
                        </a:tabLst>
                      </a:pPr>
                      <a:endParaRPr lang="ru-RU" sz="11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3342757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58149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5DF1A8F-72B0-4888-B43B-960638F12E5F}"/>
              </a:ext>
            </a:extLst>
          </p:cNvPr>
          <p:cNvSpPr/>
          <p:nvPr/>
        </p:nvSpPr>
        <p:spPr>
          <a:xfrm>
            <a:off x="2535142" y="300233"/>
            <a:ext cx="3744474" cy="756132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Поле цифровой чести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="" xmlns:a16="http://schemas.microsoft.com/office/drawing/2014/main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1" y="0"/>
            <a:ext cx="1220364" cy="11813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AF347C1-ABC4-4238-B59A-B2365B5DD1B7}"/>
              </a:ext>
            </a:extLst>
          </p:cNvPr>
          <p:cNvSpPr txBox="1"/>
          <p:nvPr/>
        </p:nvSpPr>
        <p:spPr>
          <a:xfrm>
            <a:off x="1964648" y="216634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A78A044-1069-4E77-8E72-0E763CDA8A30}"/>
              </a:ext>
            </a:extLst>
          </p:cNvPr>
          <p:cNvSpPr txBox="1"/>
          <p:nvPr/>
        </p:nvSpPr>
        <p:spPr>
          <a:xfrm>
            <a:off x="2229279" y="1181393"/>
            <a:ext cx="609437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Мир виртуальный – ответственность реальная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58DC5D17-A933-4F58-8348-432765639360}"/>
              </a:ext>
            </a:extLst>
          </p:cNvPr>
          <p:cNvSpPr txBox="1"/>
          <p:nvPr/>
        </p:nvSpPr>
        <p:spPr>
          <a:xfrm>
            <a:off x="438421" y="1982450"/>
            <a:ext cx="11322319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За действия, составляющие объективную сторону </a:t>
            </a:r>
            <a:r>
              <a:rPr lang="ru-RU" sz="2000" dirty="0" err="1">
                <a:solidFill>
                  <a:srgbClr val="002060"/>
                </a:solidFill>
              </a:rPr>
              <a:t>буллинга</a:t>
            </a:r>
            <a:r>
              <a:rPr lang="ru-RU" sz="2000" dirty="0">
                <a:solidFill>
                  <a:srgbClr val="002060"/>
                </a:solidFill>
              </a:rPr>
              <a:t> (травли), установлена ответственность:</a:t>
            </a:r>
          </a:p>
          <a:p>
            <a:endParaRPr lang="ru-RU" sz="2000" dirty="0">
              <a:solidFill>
                <a:srgbClr val="00206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ст. 5.61 КоАП РФ (Оскорбление)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ст. 119 УК РФ (Угроза жизни)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ст. 128.1 УК РФ (Клевета)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ст. 20.1 КоАП РФ (Мелкое хулиганство)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="" xmlns:a16="http://schemas.microsoft.com/office/drawing/2014/main" id="{CA1F775E-E610-4A4E-8338-D78FA2016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099" y="3429000"/>
            <a:ext cx="4178641" cy="27871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9605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75" y="479538"/>
            <a:ext cx="4880582" cy="6170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Отвечаем на вопросы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5F683CEA-7B37-47AD-A6AE-B79F11BD7F52}"/>
              </a:ext>
            </a:extLst>
          </p:cNvPr>
          <p:cNvSpPr/>
          <p:nvPr/>
        </p:nvSpPr>
        <p:spPr>
          <a:xfrm>
            <a:off x="804541" y="1433330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Что такое «</a:t>
            </a:r>
            <a:r>
              <a:rPr lang="ru-RU" sz="1600" b="1" dirty="0" err="1">
                <a:solidFill>
                  <a:srgbClr val="002060"/>
                </a:solidFill>
              </a:rPr>
              <a:t>кибербуллинг</a:t>
            </a:r>
            <a:r>
              <a:rPr lang="ru-RU" sz="1600" b="1" dirty="0">
                <a:solidFill>
                  <a:srgbClr val="002060"/>
                </a:solidFill>
              </a:rPr>
              <a:t>»?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75FC4180-DDE6-4059-A5FC-3BF3A5B1DF37}"/>
              </a:ext>
            </a:extLst>
          </p:cNvPr>
          <p:cNvSpPr/>
          <p:nvPr/>
        </p:nvSpPr>
        <p:spPr>
          <a:xfrm>
            <a:off x="804540" y="3862542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Что такое фейк-</a:t>
            </a:r>
            <a:r>
              <a:rPr lang="ru-RU" sz="1600" b="1" dirty="0" err="1">
                <a:solidFill>
                  <a:srgbClr val="002060"/>
                </a:solidFill>
              </a:rPr>
              <a:t>ньюс</a:t>
            </a:r>
            <a:r>
              <a:rPr lang="ru-RU" sz="1600" b="1" dirty="0">
                <a:solidFill>
                  <a:srgbClr val="002060"/>
                </a:solidFill>
              </a:rPr>
              <a:t> и как её распознать?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308825EE-CEF3-4D7A-80D4-7215D4EE0FFE}"/>
              </a:ext>
            </a:extLst>
          </p:cNvPr>
          <p:cNvSpPr/>
          <p:nvPr/>
        </p:nvSpPr>
        <p:spPr>
          <a:xfrm>
            <a:off x="804540" y="2652210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Какой пароль считается надежным?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A39EE32E-11B4-4958-BB7A-21F62696EC4C}"/>
              </a:ext>
            </a:extLst>
          </p:cNvPr>
          <p:cNvSpPr/>
          <p:nvPr/>
        </p:nvSpPr>
        <p:spPr>
          <a:xfrm>
            <a:off x="804539" y="5072874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Какая ответственность предусмотрена за действия, составляющие объективную сторону </a:t>
            </a:r>
            <a:r>
              <a:rPr lang="ru-RU" sz="1600" b="1" dirty="0" err="1">
                <a:solidFill>
                  <a:srgbClr val="002060"/>
                </a:solidFill>
              </a:rPr>
              <a:t>кибербуллинга</a:t>
            </a:r>
            <a:r>
              <a:rPr lang="ru-RU" sz="1600" b="1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="" xmlns:a16="http://schemas.microsoft.com/office/drawing/2014/main" id="{A4B48026-E67E-47A5-8224-7E7335466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38" r="51080"/>
          <a:stretch/>
        </p:blipFill>
        <p:spPr bwMode="auto">
          <a:xfrm>
            <a:off x="6462411" y="1231836"/>
            <a:ext cx="3761360" cy="4631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42552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75" y="479538"/>
            <a:ext cx="4171848" cy="6170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Нужно запомнить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5F683CEA-7B37-47AD-A6AE-B79F11BD7F52}"/>
              </a:ext>
            </a:extLst>
          </p:cNvPr>
          <p:cNvSpPr/>
          <p:nvPr/>
        </p:nvSpPr>
        <p:spPr>
          <a:xfrm>
            <a:off x="1557744" y="1631028"/>
            <a:ext cx="3617372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Держать в тайне пароли, адрес, телефон, и другие личные данные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75FC4180-DDE6-4059-A5FC-3BF3A5B1DF37}"/>
              </a:ext>
            </a:extLst>
          </p:cNvPr>
          <p:cNvSpPr/>
          <p:nvPr/>
        </p:nvSpPr>
        <p:spPr>
          <a:xfrm>
            <a:off x="6267853" y="1631028"/>
            <a:ext cx="4171849" cy="1119668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Не участвовать в травле. Не грубить, не насмехаться. Выбирать стиль общения такой, какой вы бы хотели в отношении себя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308825EE-CEF3-4D7A-80D4-7215D4EE0FFE}"/>
              </a:ext>
            </a:extLst>
          </p:cNvPr>
          <p:cNvSpPr/>
          <p:nvPr/>
        </p:nvSpPr>
        <p:spPr>
          <a:xfrm>
            <a:off x="1557743" y="3069148"/>
            <a:ext cx="3617373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Серьезно относиться к паролям при регистрациях и хранить их в надежном месте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A39EE32E-11B4-4958-BB7A-21F62696EC4C}"/>
              </a:ext>
            </a:extLst>
          </p:cNvPr>
          <p:cNvSpPr/>
          <p:nvPr/>
        </p:nvSpPr>
        <p:spPr>
          <a:xfrm>
            <a:off x="6267852" y="3072703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Помнить, что всегда остается наш цифровой след. И кнопки «Удалить навсегда» в Интернете нет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D324DE40-BEC9-419D-9E25-EF318CE1E60B}"/>
              </a:ext>
            </a:extLst>
          </p:cNvPr>
          <p:cNvSpPr/>
          <p:nvPr/>
        </p:nvSpPr>
        <p:spPr>
          <a:xfrm>
            <a:off x="1518426" y="4507268"/>
            <a:ext cx="3656690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Проверять информацию прежде, чем сделать репост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C2162654-E9FB-4106-B953-401247C824DE}"/>
              </a:ext>
            </a:extLst>
          </p:cNvPr>
          <p:cNvSpPr/>
          <p:nvPr/>
        </p:nvSpPr>
        <p:spPr>
          <a:xfrm>
            <a:off x="6267852" y="4510822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В непонятной ситуации – советоваться с родителями, классным руководителем или школьным психологом</a:t>
            </a:r>
          </a:p>
        </p:txBody>
      </p:sp>
    </p:spTree>
    <p:extLst>
      <p:ext uri="{BB962C8B-B14F-4D97-AF65-F5344CB8AC3E}">
        <p14:creationId xmlns="" xmlns:p14="http://schemas.microsoft.com/office/powerpoint/2010/main" val="2721986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4852</TotalTime>
  <Words>650</Words>
  <Application>Microsoft Office PowerPoint</Application>
  <PresentationFormat>Произвольный</PresentationFormat>
  <Paragraphs>117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Безопасный интернет  Цифровой иммунитет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Отвечаем на вопросы</vt:lpstr>
      <vt:lpstr>Нужно запомнить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Александровна</dc:creator>
  <cp:lastModifiedBy>tsvetkov_ia</cp:lastModifiedBy>
  <cp:revision>131</cp:revision>
  <dcterms:created xsi:type="dcterms:W3CDTF">2024-02-13T10:36:31Z</dcterms:created>
  <dcterms:modified xsi:type="dcterms:W3CDTF">2025-10-23T14:35:33Z</dcterms:modified>
</cp:coreProperties>
</file>