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96" r:id="rId4"/>
    <p:sldId id="264" r:id="rId5"/>
    <p:sldId id="294" r:id="rId6"/>
    <p:sldId id="295" r:id="rId7"/>
    <p:sldId id="278" r:id="rId8"/>
    <p:sldId id="28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66" d="100"/>
          <a:sy n="166" d="100"/>
        </p:scale>
        <p:origin x="-278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56B2E6-5E7C-49A2-8D9B-70459DB4B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9986" y="1122363"/>
            <a:ext cx="597801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5E3DC2B-B133-46D9-9848-C04B60C9C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9986" y="3602038"/>
            <a:ext cx="5978014" cy="1655762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F7F8351-E7B2-4D62-9499-887C85784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F97D553-05E4-4861-A7F9-9BD4FB36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2BDAC33-B932-44B2-BDF0-498CA9243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3811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CB95344-D359-4394-BD7F-6A6C55A94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1846A6-23D6-4282-B4BE-DA68CACCA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CCB708E-F5D3-4AB5-92AC-2E0BCAA83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423E8EE-5E5C-42D9-B9F8-2FDC1D11D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77C7B0-A966-4444-AAAE-8E838191D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8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BC90B74-DCD4-4E37-AA47-80EB608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C4B226B-1253-478D-83F8-B80BB83EB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A2C5938-1441-40FB-A232-B8947BBB8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8F29612-04EA-4B30-A4D1-478ABE4C1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A092618-140F-496A-B124-04EA425B3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013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40CF8EE-C4E6-49D9-9AEC-AEB748981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4A4698-4CDE-4B55-BBF0-835EAF7A3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16A5192-59D6-4868-BB19-71ECBE241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72175B6-7CE6-4D77-B011-FE9981A09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2DDE546-A16D-479D-A890-449129D1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7942173-BBE8-44D6-A738-FC6EF3E3E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78850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927204-E6C5-4784-9A47-9BDC64B0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8064DE8-40AF-495B-B200-01A394B65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497309E-FFAA-48EA-8CB0-7147F9317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76AB8CD-2C0E-4747-B7F2-46AC13E27F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6A80C69-0225-422E-9558-F519A5B4C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DA27747-137D-4DCA-9613-AA15780C9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32A9423-A308-4A9A-9709-1092A2C0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5F24E06-B46B-4A83-8AC8-74D35C18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6312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137DB2-E81B-4401-A7DF-FCFB3AF4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BE55E4F-CA68-4152-8350-6E2B985C8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A60260C-8D47-4E24-A6FD-E55E5D9E3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580B47A-DC8A-4D4C-AAEF-64834B0ED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886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E351882-9456-458E-9493-BE3A0730D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A9133F1D-1ED5-4051-AB75-7DA5ACCD7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DEE3E84-DC2A-4204-8A6D-F280B898E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1679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FB04CE-3B3C-4180-A480-69DE08966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7D0F687-886E-4C78-A3BD-595BDD9B4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E2E8731-D0F7-4499-BA37-DBAC29BBA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8AAF23F-DA24-409A-9206-1C1CBDA58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4E728F5-B0A4-4B8A-B41D-B3BD43814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D68DD6A-8322-4169-97EA-80CD17D7C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333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159525F-5C95-405E-9DEB-D624BE0A0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F3C05D7F-ED0E-47F7-8B2F-C2D9F0964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F270F7B-D780-4AC3-AB85-FC56FD458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F345B4A-65ED-441B-A723-8606993B4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562E140-8D3D-4265-BFD4-FECE5A287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016F842-4889-4158-8048-CD1717FF8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2382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142D01-7AF8-4B7E-9FF2-94863F60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BD5C343-0BA8-42BC-A8DD-E5CBC7EB1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7CDB04F-2AE3-42A0-8546-10E57391F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8A18551-A623-4191-8A4E-218D0A27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51AC3A5-F4D7-47AE-9FEC-D7A82F536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002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CBAD08C9-87CD-40F1-9D1E-979B27683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06C1DE5-55AF-409F-B0B8-24C731E18F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96EEA8D-94F2-43CF-AD78-00F38058D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09C0DB0-75E3-4463-A507-2236C452A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5024648-0137-40A9-B9F2-67310A017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9211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1E01DF-C898-4DC8-8DE3-81F5AE8C1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981" y="719086"/>
            <a:ext cx="6619568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DE5EAD28-AFD6-40C1-B82A-CB3472504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70A0F88-552D-448F-9490-C75082275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41997F4-C98D-4085-BC73-0D30164E2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413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9A2FAC6-8E32-4F06-A5F1-CA62832D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907E636-F1CC-4D8A-8425-7DA648289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4D6FBDD-8E4C-4C40-995D-C28C2C401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1217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3CE024B-78B2-477F-A99A-62A8FC406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A633CCB-657C-4B6C-9CC8-67B6D8D3A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7E79171-1FFF-4FB6-B85F-23F598D8F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EA1184D-CEDF-4F76-8182-EACAF58A4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BD1D82-A949-4FC0-B31F-27D2C68819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80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2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55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06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6">
            <a:extLst>
              <a:ext uri="{FF2B5EF4-FFF2-40B4-BE49-F238E27FC236}">
                <a16:creationId xmlns="" xmlns:a16="http://schemas.microsoft.com/office/drawing/2014/main" id="{09F83C7B-CA4F-47F4-B1B6-3DABAAF45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5678" y="5127918"/>
            <a:ext cx="3902802" cy="377937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Возрастная группа: 5-9 классы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E2326EE1-CBF4-4217-BAE1-6D9AD0BD5325}"/>
              </a:ext>
            </a:extLst>
          </p:cNvPr>
          <p:cNvSpPr>
            <a:spLocks noGrp="1"/>
          </p:cNvSpPr>
          <p:nvPr/>
        </p:nvSpPr>
        <p:spPr>
          <a:xfrm>
            <a:off x="3846577" y="1913444"/>
            <a:ext cx="8345423" cy="25020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002060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/>
              <a:t>Безопасный </a:t>
            </a:r>
            <a:r>
              <a:rPr lang="ru-RU" sz="4400" dirty="0" smtClean="0"/>
              <a:t>интернет</a:t>
            </a: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3600" i="1" dirty="0"/>
              <a:t>Цифровой иммунитет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6623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AEFA4B59-EE2E-4151-9038-CE5AB2A42C9B}"/>
              </a:ext>
            </a:extLst>
          </p:cNvPr>
          <p:cNvSpPr txBox="1"/>
          <p:nvPr/>
        </p:nvSpPr>
        <p:spPr>
          <a:xfrm>
            <a:off x="410993" y="481679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О чем мы сегодня говорим?</a:t>
            </a:r>
            <a:endParaRPr lang="ru-RU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D017171-02B3-49FF-B036-C293D4B68936}"/>
              </a:ext>
            </a:extLst>
          </p:cNvPr>
          <p:cNvSpPr txBox="1"/>
          <p:nvPr/>
        </p:nvSpPr>
        <p:spPr>
          <a:xfrm>
            <a:off x="6844219" y="1997839"/>
            <a:ext cx="436204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</a:rPr>
              <a:t>Отвечаем на вопросы: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sz="1800" b="1" dirty="0">
                <a:solidFill>
                  <a:srgbClr val="002060"/>
                </a:solidFill>
              </a:rPr>
              <a:t>О чем видеоролик? 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sz="1800" b="1" dirty="0">
              <a:solidFill>
                <a:srgbClr val="002060"/>
              </a:solidFill>
            </a:endParaRPr>
          </a:p>
          <a:p>
            <a:r>
              <a:rPr lang="ru-RU" sz="1800" b="1" dirty="0">
                <a:solidFill>
                  <a:srgbClr val="002060"/>
                </a:solidFill>
              </a:rPr>
              <a:t>Был ли он для вас интересен? 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sz="1800" b="1" dirty="0">
                <a:solidFill>
                  <a:srgbClr val="002060"/>
                </a:solidFill>
              </a:rPr>
              <a:t>На что вы бы хотели обратить внимание?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sz="1800" b="1" dirty="0">
                <a:solidFill>
                  <a:srgbClr val="002060"/>
                </a:solidFill>
              </a:rPr>
              <a:t>Как вы думаете, о чем мы сегодня будем говорить?</a:t>
            </a:r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CE88DED0-C114-4997-AD44-F38F2F2AEF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762" y="2271408"/>
            <a:ext cx="1196502" cy="136673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EE4A9F0-9017-47EE-A016-B17845D994FD}"/>
              </a:ext>
            </a:extLst>
          </p:cNvPr>
          <p:cNvSpPr txBox="1"/>
          <p:nvPr/>
        </p:nvSpPr>
        <p:spPr>
          <a:xfrm>
            <a:off x="264763" y="5089325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https://rutube.ru/video/03bb482194741a6384f1b11bdda3d57a/?utm_source=embed&amp;utm_medium=referral&amp;utm_campaign=title&amp;utm_content=03bb482194741a6384f1b11bdda3d57a&amp;utm_term=yastatic.net&amp;t=84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312BD3E-AEB5-4461-B1DE-6411DA9D3E1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076" y="1997839"/>
            <a:ext cx="5369374" cy="26601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52760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BFCB3BC-3E02-4972-9474-930C09E58FD3}"/>
              </a:ext>
            </a:extLst>
          </p:cNvPr>
          <p:cNvSpPr txBox="1"/>
          <p:nvPr/>
        </p:nvSpPr>
        <p:spPr>
          <a:xfrm>
            <a:off x="410993" y="481679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Блиц-опрос</a:t>
            </a:r>
            <a:endParaRPr lang="ru-RU" sz="2800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A1984F28-043F-436A-95C0-A8D0F2DCC2A2}"/>
              </a:ext>
            </a:extLst>
          </p:cNvPr>
          <p:cNvSpPr/>
          <p:nvPr/>
        </p:nvSpPr>
        <p:spPr>
          <a:xfrm>
            <a:off x="427926" y="1446627"/>
            <a:ext cx="8719972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Кто из вас проверяет соцсети в первые 5 минут после пробуждения?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3DFF5D7C-DD0E-4D80-947B-3DDF6E08B37A}"/>
              </a:ext>
            </a:extLst>
          </p:cNvPr>
          <p:cNvSpPr/>
          <p:nvPr/>
        </p:nvSpPr>
        <p:spPr>
          <a:xfrm>
            <a:off x="427926" y="2648142"/>
            <a:ext cx="8719972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Кто сталкивался с предложением «легкого заработка» в Сети?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98A63C2A-9F47-4C0F-9D42-A4C730CEE641}"/>
              </a:ext>
            </a:extLst>
          </p:cNvPr>
          <p:cNvSpPr/>
          <p:nvPr/>
        </p:nvSpPr>
        <p:spPr>
          <a:xfrm>
            <a:off x="427926" y="3849657"/>
            <a:ext cx="8719972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Кто или чьи знакомые сталкивались со взломом аккаунта?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3DFC4981-F72A-4900-9849-3374326E92E9}"/>
              </a:ext>
            </a:extLst>
          </p:cNvPr>
          <p:cNvSpPr/>
          <p:nvPr/>
        </p:nvSpPr>
        <p:spPr>
          <a:xfrm>
            <a:off x="410993" y="5051172"/>
            <a:ext cx="8719972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Кто уверен, что его пароли от почты и соцсетей достаточно надежны?</a:t>
            </a:r>
          </a:p>
        </p:txBody>
      </p:sp>
      <p:pic>
        <p:nvPicPr>
          <p:cNvPr id="15" name="Picture 4" descr="Picture background">
            <a:extLst>
              <a:ext uri="{FF2B5EF4-FFF2-40B4-BE49-F238E27FC236}">
                <a16:creationId xmlns="" xmlns:a16="http://schemas.microsoft.com/office/drawing/2014/main" id="{8079EC61-90F0-42AC-BD51-31AA24D55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227" y="1115886"/>
            <a:ext cx="2124845" cy="21248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icture background">
            <a:extLst>
              <a:ext uri="{FF2B5EF4-FFF2-40B4-BE49-F238E27FC236}">
                <a16:creationId xmlns="" xmlns:a16="http://schemas.microsoft.com/office/drawing/2014/main" id="{FE97BD9E-35D8-44E9-8CA2-7425FA361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227" y="3429000"/>
            <a:ext cx="2124845" cy="2962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89929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D9D605AB-FFA4-44A6-A88C-BEC2BA310B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27944" y="4001737"/>
            <a:ext cx="4719340" cy="193232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5DF1A8F-72B0-4888-B43B-960638F12E5F}"/>
              </a:ext>
            </a:extLst>
          </p:cNvPr>
          <p:cNvSpPr/>
          <p:nvPr/>
        </p:nvSpPr>
        <p:spPr>
          <a:xfrm>
            <a:off x="2096964" y="216634"/>
            <a:ext cx="4744899" cy="1305375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Пароль – моя крепость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D992ECFE-FB13-48AD-92DC-0D2B52251BE1}"/>
              </a:ext>
            </a:extLst>
          </p:cNvPr>
          <p:cNvSpPr/>
          <p:nvPr/>
        </p:nvSpPr>
        <p:spPr>
          <a:xfrm>
            <a:off x="8752133" y="1863976"/>
            <a:ext cx="2951975" cy="1795795"/>
          </a:xfrm>
          <a:prstGeom prst="round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Какие пароли слабые, средней надежности и надежные?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="" xmlns:a16="http://schemas.microsoft.com/office/drawing/2014/main" id="{ACF1BEAB-B0CE-4067-BA85-F92F736DF43C}"/>
              </a:ext>
            </a:extLst>
          </p:cNvPr>
          <p:cNvSpPr/>
          <p:nvPr/>
        </p:nvSpPr>
        <p:spPr>
          <a:xfrm>
            <a:off x="702467" y="4001737"/>
            <a:ext cx="5973070" cy="2164885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Как создать надежный пароль: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Длина важнее сложности: </a:t>
            </a:r>
            <a:r>
              <a:rPr lang="ru-RU" sz="1400" dirty="0">
                <a:solidFill>
                  <a:srgbClr val="002060"/>
                </a:solidFill>
              </a:rPr>
              <a:t>пароль из 8 (и более) символов надежнее короткого «сложного».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Парольные фразы: </a:t>
            </a:r>
            <a:r>
              <a:rPr lang="ru-RU" sz="1400" dirty="0">
                <a:solidFill>
                  <a:srgbClr val="002060"/>
                </a:solidFill>
              </a:rPr>
              <a:t>если запоминаете сами, используйте длинные фразы из 4-5 случайных слов, разделенных символами (например, </a:t>
            </a:r>
            <a:r>
              <a:rPr lang="ru-RU" sz="1400" dirty="0" err="1">
                <a:solidFill>
                  <a:srgbClr val="002060"/>
                </a:solidFill>
              </a:rPr>
              <a:t>VioletSkies</a:t>
            </a:r>
            <a:r>
              <a:rPr lang="ru-RU" sz="1400" dirty="0">
                <a:solidFill>
                  <a:srgbClr val="002060"/>
                </a:solidFill>
              </a:rPr>
              <a:t>*Floating-42/</a:t>
            </a:r>
            <a:r>
              <a:rPr lang="ru-RU" sz="1400" dirty="0" err="1">
                <a:solidFill>
                  <a:srgbClr val="002060"/>
                </a:solidFill>
              </a:rPr>
              <a:t>Elephant</a:t>
            </a:r>
            <a:r>
              <a:rPr lang="ru-RU" sz="1400" dirty="0">
                <a:solidFill>
                  <a:srgbClr val="002060"/>
                </a:solidFill>
              </a:rPr>
              <a:t> или </a:t>
            </a:r>
            <a:r>
              <a:rPr lang="ru-RU" sz="1400" dirty="0" err="1">
                <a:solidFill>
                  <a:srgbClr val="002060"/>
                </a:solidFill>
              </a:rPr>
              <a:t>Cloud@Jump$Fast%Bench</a:t>
            </a:r>
            <a:r>
              <a:rPr lang="ru-RU" sz="1400" dirty="0">
                <a:solidFill>
                  <a:srgbClr val="002060"/>
                </a:solidFill>
              </a:rPr>
              <a:t>!).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Избегайте личной информации: </a:t>
            </a:r>
            <a:r>
              <a:rPr lang="ru-RU" sz="1400" dirty="0">
                <a:solidFill>
                  <a:srgbClr val="002060"/>
                </a:solidFill>
              </a:rPr>
              <a:t>не используйте имена, даты, названия любимых команд.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Уникальность: </a:t>
            </a:r>
            <a:r>
              <a:rPr lang="ru-RU" sz="1400" dirty="0">
                <a:solidFill>
                  <a:srgbClr val="002060"/>
                </a:solidFill>
              </a:rPr>
              <a:t>не используйте один и тот же пароль на разных сайтах.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="" xmlns:a16="http://schemas.microsoft.com/office/drawing/2014/main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0" y="60953"/>
            <a:ext cx="1585912" cy="15352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AF347C1-ABC4-4238-B59A-B2365B5DD1B7}"/>
              </a:ext>
            </a:extLst>
          </p:cNvPr>
          <p:cNvSpPr txBox="1"/>
          <p:nvPr/>
        </p:nvSpPr>
        <p:spPr>
          <a:xfrm>
            <a:off x="1964649" y="366922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DA885C3F-2F0E-4355-BB22-174A3F9C5805}"/>
              </a:ext>
            </a:extLst>
          </p:cNvPr>
          <p:cNvSpPr/>
          <p:nvPr/>
        </p:nvSpPr>
        <p:spPr>
          <a:xfrm>
            <a:off x="702466" y="1972978"/>
            <a:ext cx="1585913" cy="519651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123456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="" xmlns:a16="http://schemas.microsoft.com/office/drawing/2014/main" id="{42AA0880-60EC-40DD-87C3-99EECAAA7745}"/>
              </a:ext>
            </a:extLst>
          </p:cNvPr>
          <p:cNvSpPr/>
          <p:nvPr/>
        </p:nvSpPr>
        <p:spPr>
          <a:xfrm>
            <a:off x="2585939" y="1958677"/>
            <a:ext cx="1585914" cy="519651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qwerty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="" xmlns:a16="http://schemas.microsoft.com/office/drawing/2014/main" id="{5F80FC94-8ACC-4F01-B9ED-B9D0BC9531E3}"/>
              </a:ext>
            </a:extLst>
          </p:cNvPr>
          <p:cNvSpPr/>
          <p:nvPr/>
        </p:nvSpPr>
        <p:spPr>
          <a:xfrm>
            <a:off x="4469413" y="2769241"/>
            <a:ext cx="1958981" cy="659758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ivanov1990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="" xmlns:a16="http://schemas.microsoft.com/office/drawing/2014/main" id="{65F8BDA2-E08B-47E3-8421-BB809B252F07}"/>
              </a:ext>
            </a:extLst>
          </p:cNvPr>
          <p:cNvSpPr/>
          <p:nvPr/>
        </p:nvSpPr>
        <p:spPr>
          <a:xfrm>
            <a:off x="4457319" y="1959450"/>
            <a:ext cx="1585913" cy="533179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</a:rPr>
              <a:t>loveyou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="" xmlns:a16="http://schemas.microsoft.com/office/drawing/2014/main" id="{42022634-C319-4EFE-BAF2-4323AC1BCFEA}"/>
              </a:ext>
            </a:extLst>
          </p:cNvPr>
          <p:cNvSpPr/>
          <p:nvPr/>
        </p:nvSpPr>
        <p:spPr>
          <a:xfrm>
            <a:off x="6675536" y="2769241"/>
            <a:ext cx="1791131" cy="659759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MyPass123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61AB5190-C6C5-4137-9C75-2752E487E34A}"/>
              </a:ext>
            </a:extLst>
          </p:cNvPr>
          <p:cNvSpPr/>
          <p:nvPr/>
        </p:nvSpPr>
        <p:spPr>
          <a:xfrm>
            <a:off x="753266" y="2767441"/>
            <a:ext cx="3469005" cy="659758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Tr7@1kL#p$9qBm&amp;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619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5DF1A8F-72B0-4888-B43B-960638F12E5F}"/>
              </a:ext>
            </a:extLst>
          </p:cNvPr>
          <p:cNvSpPr/>
          <p:nvPr/>
        </p:nvSpPr>
        <p:spPr>
          <a:xfrm>
            <a:off x="2096964" y="216634"/>
            <a:ext cx="4744899" cy="1305375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Фейк или правда?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="" xmlns:a16="http://schemas.microsoft.com/office/drawing/2014/main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0" y="14222"/>
            <a:ext cx="1585912" cy="15352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AF347C1-ABC4-4238-B59A-B2365B5DD1B7}"/>
              </a:ext>
            </a:extLst>
          </p:cNvPr>
          <p:cNvSpPr txBox="1"/>
          <p:nvPr/>
        </p:nvSpPr>
        <p:spPr>
          <a:xfrm>
            <a:off x="1964649" y="366922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2</a:t>
            </a:r>
          </a:p>
        </p:txBody>
      </p:sp>
      <p:pic>
        <p:nvPicPr>
          <p:cNvPr id="14" name="Рисунок 1" descr="https://masterpiecer-images.s3.yandex.net/b566e0a3ab2211f081929e358abff60b:1">
            <a:extLst>
              <a:ext uri="{FF2B5EF4-FFF2-40B4-BE49-F238E27FC236}">
                <a16:creationId xmlns="" xmlns:a16="http://schemas.microsoft.com/office/drawing/2014/main" id="{AAC8B874-491A-460D-B4EE-D2832ADA8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547" y="1632458"/>
            <a:ext cx="2810834" cy="2810834"/>
          </a:xfrm>
          <a:prstGeom prst="rect">
            <a:avLst/>
          </a:prstGeom>
          <a:noFill/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BB9592F-00C9-448D-91FC-DE0A9A8975B0}"/>
              </a:ext>
            </a:extLst>
          </p:cNvPr>
          <p:cNvSpPr txBox="1"/>
          <p:nvPr/>
        </p:nvSpPr>
        <p:spPr>
          <a:xfrm>
            <a:off x="594490" y="4603812"/>
            <a:ext cx="31110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2060"/>
                </a:solidFill>
              </a:rPr>
              <a:t>Ученые создали первую в мире искусственную черную дыру в лабораторных условиях.</a:t>
            </a:r>
          </a:p>
        </p:txBody>
      </p:sp>
      <p:pic>
        <p:nvPicPr>
          <p:cNvPr id="17" name="Рисунок 4" descr="https://masterpiecer-images.s3.yandex.net/39012ea9ab2311f0b460ee3fa437bf3b:1">
            <a:extLst>
              <a:ext uri="{FF2B5EF4-FFF2-40B4-BE49-F238E27FC236}">
                <a16:creationId xmlns="" xmlns:a16="http://schemas.microsoft.com/office/drawing/2014/main" id="{5C1F62E6-014B-4984-8F4D-5ECED848B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3911" y="1632458"/>
            <a:ext cx="2810834" cy="2810834"/>
          </a:xfrm>
          <a:prstGeom prst="rect">
            <a:avLst/>
          </a:prstGeom>
          <a:noFill/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CC7B244-6893-4DCF-82B0-A82AF5B2C6F5}"/>
              </a:ext>
            </a:extLst>
          </p:cNvPr>
          <p:cNvSpPr txBox="1"/>
          <p:nvPr/>
        </p:nvSpPr>
        <p:spPr>
          <a:xfrm>
            <a:off x="3963782" y="4603812"/>
            <a:ext cx="31110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2060"/>
                </a:solidFill>
              </a:rPr>
              <a:t>Илон </a:t>
            </a:r>
            <a:r>
              <a:rPr lang="ru-RU" sz="1400" dirty="0" err="1">
                <a:solidFill>
                  <a:srgbClr val="002060"/>
                </a:solidFill>
              </a:rPr>
              <a:t>Маск</a:t>
            </a:r>
            <a:r>
              <a:rPr lang="ru-RU" sz="1400" dirty="0">
                <a:solidFill>
                  <a:srgbClr val="002060"/>
                </a:solidFill>
              </a:rPr>
              <a:t> объявил о запуске проекта по подключению мозга к интернету через </a:t>
            </a:r>
            <a:r>
              <a:rPr lang="ru-RU" sz="1400" dirty="0" err="1">
                <a:solidFill>
                  <a:srgbClr val="002060"/>
                </a:solidFill>
              </a:rPr>
              <a:t>нейроинтерфейс</a:t>
            </a:r>
            <a:r>
              <a:rPr lang="ru-RU" sz="14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20" name="Рисунок 19" descr="Picture background">
            <a:extLst>
              <a:ext uri="{FF2B5EF4-FFF2-40B4-BE49-F238E27FC236}">
                <a16:creationId xmlns="" xmlns:a16="http://schemas.microsoft.com/office/drawing/2014/main" id="{CF833339-78BE-4E31-B78D-4BCFF106A09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81" t="12832" r="14401" b="12832"/>
          <a:stretch>
            <a:fillRect/>
          </a:stretch>
        </p:blipFill>
        <p:spPr bwMode="auto">
          <a:xfrm>
            <a:off x="7496214" y="1765200"/>
            <a:ext cx="3579704" cy="254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093648A-9531-421E-B3E2-838D52F85A30}"/>
              </a:ext>
            </a:extLst>
          </p:cNvPr>
          <p:cNvSpPr txBox="1"/>
          <p:nvPr/>
        </p:nvSpPr>
        <p:spPr>
          <a:xfrm>
            <a:off x="7730520" y="4603812"/>
            <a:ext cx="31110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solidFill>
                  <a:srgbClr val="002060"/>
                </a:solidFill>
              </a:rPr>
              <a:t>Владимир Путин сыграл на фортепиано новогоднюю песню </a:t>
            </a:r>
            <a:endParaRPr lang="ru-RU" sz="1400" dirty="0" smtClean="0">
              <a:solidFill>
                <a:srgbClr val="002060"/>
              </a:solidFill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rgbClr val="002060"/>
                </a:solidFill>
              </a:rPr>
              <a:t>«</a:t>
            </a:r>
            <a:r>
              <a:rPr lang="ru-RU" sz="1400" dirty="0">
                <a:solidFill>
                  <a:srgbClr val="002060"/>
                </a:solidFill>
              </a:rPr>
              <a:t>В лесу родилась елочка».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1057EAC3-7A58-4290-B0C6-0D5A02485F18}"/>
              </a:ext>
            </a:extLst>
          </p:cNvPr>
          <p:cNvSpPr/>
          <p:nvPr/>
        </p:nvSpPr>
        <p:spPr>
          <a:xfrm>
            <a:off x="2490279" y="5606182"/>
            <a:ext cx="2613499" cy="738665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Проверка информации на официальных ресурсах и проверенных источниках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12A1D6F-E652-4B08-A114-BE1DF8DF1AE2}"/>
              </a:ext>
            </a:extLst>
          </p:cNvPr>
          <p:cNvSpPr txBox="1"/>
          <p:nvPr/>
        </p:nvSpPr>
        <p:spPr>
          <a:xfrm>
            <a:off x="87101" y="5652347"/>
            <a:ext cx="24031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Основные методы защиты от фейков: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B9A3AA5D-CEA5-4FDD-90D4-B5D027B3A24C}"/>
              </a:ext>
            </a:extLst>
          </p:cNvPr>
          <p:cNvSpPr/>
          <p:nvPr/>
        </p:nvSpPr>
        <p:spPr>
          <a:xfrm>
            <a:off x="8563586" y="5606181"/>
            <a:ext cx="3212907" cy="738664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Изучение первоисточников и понимание мотиваций авторов публикаций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D35498C1-0079-4E65-8FE3-E5364833E81B}"/>
              </a:ext>
            </a:extLst>
          </p:cNvPr>
          <p:cNvSpPr/>
          <p:nvPr/>
        </p:nvSpPr>
        <p:spPr>
          <a:xfrm>
            <a:off x="5340486" y="5606181"/>
            <a:ext cx="2986392" cy="738664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Критическое осмысление сообщений, оценка фактов и сравнение разных точек зрения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3726646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5DF1A8F-72B0-4888-B43B-960638F12E5F}"/>
              </a:ext>
            </a:extLst>
          </p:cNvPr>
          <p:cNvSpPr/>
          <p:nvPr/>
        </p:nvSpPr>
        <p:spPr>
          <a:xfrm>
            <a:off x="2535142" y="300233"/>
            <a:ext cx="2377759" cy="756132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Стоп, </a:t>
            </a:r>
            <a:r>
              <a:rPr lang="ru-RU" sz="2400" b="1" dirty="0" smtClean="0">
                <a:solidFill>
                  <a:srgbClr val="C00000"/>
                </a:solidFill>
              </a:rPr>
              <a:t>травля!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="" xmlns:a16="http://schemas.microsoft.com/office/drawing/2014/main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1" y="0"/>
            <a:ext cx="1220364" cy="11813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AF347C1-ABC4-4238-B59A-B2365B5DD1B7}"/>
              </a:ext>
            </a:extLst>
          </p:cNvPr>
          <p:cNvSpPr txBox="1"/>
          <p:nvPr/>
        </p:nvSpPr>
        <p:spPr>
          <a:xfrm>
            <a:off x="1964648" y="216634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="" xmlns:a16="http://schemas.microsoft.com/office/drawing/2014/main" id="{7EBE2D31-E1E1-4FDC-A20C-2F5E52535E29}"/>
              </a:ext>
            </a:extLst>
          </p:cNvPr>
          <p:cNvSpPr/>
          <p:nvPr/>
        </p:nvSpPr>
        <p:spPr>
          <a:xfrm>
            <a:off x="1537882" y="1440409"/>
            <a:ext cx="3744474" cy="1181393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Ситуация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«Травля в чате</a:t>
            </a:r>
            <a:r>
              <a:rPr lang="ru-RU" sz="1600" b="1" dirty="0" smtClean="0">
                <a:solidFill>
                  <a:srgbClr val="002060"/>
                </a:solidFill>
              </a:rPr>
              <a:t>»</a:t>
            </a:r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ru-RU" sz="1100" dirty="0">
                <a:solidFill>
                  <a:srgbClr val="002060"/>
                </a:solidFill>
              </a:rPr>
              <a:t>В общем чате класса кто-то анонимно начал публиковать унизительные комментарии и мемы в адрес одного из учеников. Обсуждение набирает обороты.</a:t>
            </a:r>
          </a:p>
        </p:txBody>
      </p:sp>
      <p:sp>
        <p:nvSpPr>
          <p:cNvPr id="2" name="Пузырек для мыслей: облако 1">
            <a:extLst>
              <a:ext uri="{FF2B5EF4-FFF2-40B4-BE49-F238E27FC236}">
                <a16:creationId xmlns="" xmlns:a16="http://schemas.microsoft.com/office/drawing/2014/main" id="{D2BE76F8-6986-4769-BF91-907CE6A02153}"/>
              </a:ext>
            </a:extLst>
          </p:cNvPr>
          <p:cNvSpPr/>
          <p:nvPr/>
        </p:nvSpPr>
        <p:spPr>
          <a:xfrm>
            <a:off x="97930" y="3005846"/>
            <a:ext cx="4386522" cy="3287950"/>
          </a:xfrm>
          <a:prstGeom prst="cloudCallout">
            <a:avLst>
              <a:gd name="adj1" fmla="val -21708"/>
              <a:gd name="adj2" fmla="val -63520"/>
            </a:avLst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None/>
            </a:pPr>
            <a:endParaRPr lang="ru-RU" sz="1200" dirty="0">
              <a:solidFill>
                <a:srgbClr val="00206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300"/>
              </a:spcBef>
              <a:spcAft>
                <a:spcPts val="300"/>
              </a:spcAft>
              <a:buNone/>
            </a:pPr>
            <a:endParaRPr lang="ru-RU" sz="1200" dirty="0">
              <a:solidFill>
                <a:srgbClr val="00206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1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«Вот смотришь на некоторых людей и понимаешь, что эволюция - это миф. Наш местный гений, который на </a:t>
            </a:r>
            <a:r>
              <a:rPr lang="ru-RU" sz="12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физ</a:t>
            </a:r>
            <a:r>
              <a:rPr lang="ru-RU" sz="1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-ре бегает, как пингвин, а на химии делает вид, что изобрёл новый элемент, потому что не может найти таблицу Менделеева.</a:t>
            </a:r>
            <a:endParaRPr lang="ru-RU" sz="12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1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Твоя новая причёска - это эксперимент над человеческим восприятием? Ты проводишь социальный опыт: </a:t>
            </a:r>
            <a:r>
              <a:rPr lang="ru-RU" sz="1200" dirty="0" smtClean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«Сколько </a:t>
            </a:r>
            <a:r>
              <a:rPr lang="ru-RU" sz="1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дней можно ходить в одной и той же </a:t>
            </a:r>
            <a:r>
              <a:rPr lang="ru-RU" sz="1200" dirty="0" smtClean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футболке»? </a:t>
            </a:r>
            <a:r>
              <a:rPr lang="ru-RU" sz="12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 впечатляют!»</a:t>
            </a:r>
          </a:p>
          <a:p>
            <a:pPr algn="ctr"/>
            <a:endParaRPr lang="ru-RU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F18721B4-581F-4371-B785-E43CE189245E}"/>
              </a:ext>
            </a:extLst>
          </p:cNvPr>
          <p:cNvSpPr/>
          <p:nvPr/>
        </p:nvSpPr>
        <p:spPr>
          <a:xfrm>
            <a:off x="5998722" y="1440409"/>
            <a:ext cx="5489643" cy="1181393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Ситуация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«Анонимная угроза</a:t>
            </a:r>
            <a:r>
              <a:rPr lang="ru-RU" sz="1600" b="1" dirty="0" smtClean="0">
                <a:solidFill>
                  <a:srgbClr val="002060"/>
                </a:solidFill>
              </a:rPr>
              <a:t>»</a:t>
            </a:r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ru-RU" sz="1200" dirty="0">
                <a:solidFill>
                  <a:srgbClr val="002060"/>
                </a:solidFill>
              </a:rPr>
              <a:t>Ваш одноклассник получил анонимное оскорбительное сообщение в социальной сети с угрозами распространить о нем компрометирующую информацию.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="" xmlns:a16="http://schemas.microsoft.com/office/drawing/2014/main" id="{6D43DA68-B2DE-49B0-BFAE-188962724FF6}"/>
              </a:ext>
            </a:extLst>
          </p:cNvPr>
          <p:cNvSpPr/>
          <p:nvPr/>
        </p:nvSpPr>
        <p:spPr>
          <a:xfrm>
            <a:off x="5998723" y="2762669"/>
            <a:ext cx="2070269" cy="90252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002060"/>
                </a:solidFill>
              </a:rPr>
              <a:t>Каковы первые шаги, которые следует предпринять, получив угрожающее сообщение в социальной сети?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="" xmlns:a16="http://schemas.microsoft.com/office/drawing/2014/main" id="{7D5F1E7C-380C-4B05-A8A0-D1A44696D154}"/>
              </a:ext>
            </a:extLst>
          </p:cNvPr>
          <p:cNvSpPr/>
          <p:nvPr/>
        </p:nvSpPr>
        <p:spPr>
          <a:xfrm>
            <a:off x="9955735" y="2762670"/>
            <a:ext cx="1532631" cy="90252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002060"/>
                </a:solidFill>
              </a:rPr>
              <a:t>Почему нельзя отвечать на угрозы или вступать в диалог с агрессором в социальных сетях?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="" xmlns:a16="http://schemas.microsoft.com/office/drawing/2014/main" id="{F405F651-BE68-49B7-8AC1-FBF88ED7690B}"/>
              </a:ext>
            </a:extLst>
          </p:cNvPr>
          <p:cNvSpPr/>
          <p:nvPr/>
        </p:nvSpPr>
        <p:spPr>
          <a:xfrm>
            <a:off x="8209519" y="2762670"/>
            <a:ext cx="1605689" cy="90252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002060"/>
                </a:solidFill>
              </a:rPr>
              <a:t>Зачем может </a:t>
            </a:r>
            <a:r>
              <a:rPr lang="ru-RU" sz="1100" dirty="0" smtClean="0">
                <a:solidFill>
                  <a:srgbClr val="002060"/>
                </a:solidFill>
              </a:rPr>
              <a:t>понадобиться </a:t>
            </a:r>
            <a:r>
              <a:rPr lang="ru-RU" sz="1100" dirty="0">
                <a:solidFill>
                  <a:srgbClr val="002060"/>
                </a:solidFill>
              </a:rPr>
              <a:t>скриншот полученной угрозы?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1A78A044-1069-4E77-8E72-0E763CDA8A30}"/>
              </a:ext>
            </a:extLst>
          </p:cNvPr>
          <p:cNvSpPr txBox="1"/>
          <p:nvPr/>
        </p:nvSpPr>
        <p:spPr>
          <a:xfrm>
            <a:off x="5839027" y="4011298"/>
            <a:ext cx="609437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Мир виртуальный – ответственность реальная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58DC5D17-A933-4F58-8348-432765639360}"/>
              </a:ext>
            </a:extLst>
          </p:cNvPr>
          <p:cNvSpPr txBox="1"/>
          <p:nvPr/>
        </p:nvSpPr>
        <p:spPr>
          <a:xfrm>
            <a:off x="5965174" y="4352931"/>
            <a:ext cx="609437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За действия, составляющие объективную сторону </a:t>
            </a:r>
            <a:r>
              <a:rPr lang="ru-RU" sz="1600" dirty="0" err="1">
                <a:solidFill>
                  <a:srgbClr val="002060"/>
                </a:solidFill>
              </a:rPr>
              <a:t>буллинга</a:t>
            </a:r>
            <a:r>
              <a:rPr lang="ru-RU" sz="1600" dirty="0">
                <a:solidFill>
                  <a:srgbClr val="002060"/>
                </a:solidFill>
              </a:rPr>
              <a:t> (травли), установлена ответственность согласно Кодексу об административных правонарушениях:</a:t>
            </a:r>
          </a:p>
          <a:p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FF0000"/>
                </a:solidFill>
              </a:rPr>
              <a:t>ст. 5.61 (Оскорбление)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ст. 5.61.1 (Клевета) </a:t>
            </a:r>
          </a:p>
          <a:p>
            <a:r>
              <a:rPr lang="ru-RU" sz="1600" dirty="0">
                <a:solidFill>
                  <a:srgbClr val="FF0000"/>
                </a:solidFill>
              </a:rPr>
              <a:t>ст. 20.1 (Мелкое хулиганство)</a:t>
            </a:r>
          </a:p>
        </p:txBody>
      </p:sp>
    </p:spTree>
    <p:extLst>
      <p:ext uri="{BB962C8B-B14F-4D97-AF65-F5344CB8AC3E}">
        <p14:creationId xmlns="" xmlns:p14="http://schemas.microsoft.com/office/powerpoint/2010/main" val="2854277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75" y="479538"/>
            <a:ext cx="4880582" cy="6170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Отвечаем на вопросы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5F683CEA-7B37-47AD-A6AE-B79F11BD7F52}"/>
              </a:ext>
            </a:extLst>
          </p:cNvPr>
          <p:cNvSpPr/>
          <p:nvPr/>
        </p:nvSpPr>
        <p:spPr>
          <a:xfrm>
            <a:off x="804541" y="1433330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Что такое </a:t>
            </a:r>
            <a:r>
              <a:rPr lang="ru-RU" sz="1600" b="1" dirty="0" smtClean="0">
                <a:solidFill>
                  <a:srgbClr val="002060"/>
                </a:solidFill>
              </a:rPr>
              <a:t>«травля (</a:t>
            </a:r>
            <a:r>
              <a:rPr lang="ru-RU" sz="1600" b="1" dirty="0" err="1" smtClean="0">
                <a:solidFill>
                  <a:srgbClr val="002060"/>
                </a:solidFill>
              </a:rPr>
              <a:t>буллинг</a:t>
            </a:r>
            <a:r>
              <a:rPr lang="ru-RU" sz="1600" b="1" dirty="0" smtClean="0">
                <a:solidFill>
                  <a:srgbClr val="002060"/>
                </a:solidFill>
              </a:rPr>
              <a:t>)»?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75FC4180-DDE6-4059-A5FC-3BF3A5B1DF37}"/>
              </a:ext>
            </a:extLst>
          </p:cNvPr>
          <p:cNvSpPr/>
          <p:nvPr/>
        </p:nvSpPr>
        <p:spPr>
          <a:xfrm>
            <a:off x="804540" y="3862542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Что такое фейк-</a:t>
            </a:r>
            <a:r>
              <a:rPr lang="ru-RU" sz="1600" b="1" dirty="0" err="1">
                <a:solidFill>
                  <a:srgbClr val="002060"/>
                </a:solidFill>
              </a:rPr>
              <a:t>ньюс</a:t>
            </a:r>
            <a:r>
              <a:rPr lang="ru-RU" sz="1600" b="1" dirty="0">
                <a:solidFill>
                  <a:srgbClr val="002060"/>
                </a:solidFill>
              </a:rPr>
              <a:t> и как её распознать?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308825EE-CEF3-4D7A-80D4-7215D4EE0FFE}"/>
              </a:ext>
            </a:extLst>
          </p:cNvPr>
          <p:cNvSpPr/>
          <p:nvPr/>
        </p:nvSpPr>
        <p:spPr>
          <a:xfrm>
            <a:off x="804540" y="2652210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Какой пароль считается надежным?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A39EE32E-11B4-4958-BB7A-21F62696EC4C}"/>
              </a:ext>
            </a:extLst>
          </p:cNvPr>
          <p:cNvSpPr/>
          <p:nvPr/>
        </p:nvSpPr>
        <p:spPr>
          <a:xfrm>
            <a:off x="804539" y="5072874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Какая ответственность предусмотрена за действия, составляющие объективную сторону </a:t>
            </a:r>
            <a:r>
              <a:rPr lang="ru-RU" sz="1600" b="1" dirty="0" smtClean="0">
                <a:solidFill>
                  <a:srgbClr val="002060"/>
                </a:solidFill>
              </a:rPr>
              <a:t>травли (</a:t>
            </a:r>
            <a:r>
              <a:rPr lang="ru-RU" sz="1600" b="1" dirty="0" err="1" smtClean="0">
                <a:solidFill>
                  <a:srgbClr val="002060"/>
                </a:solidFill>
              </a:rPr>
              <a:t>буллинга</a:t>
            </a:r>
            <a:r>
              <a:rPr lang="ru-RU" sz="1600" b="1" dirty="0" smtClean="0">
                <a:solidFill>
                  <a:srgbClr val="002060"/>
                </a:solidFill>
              </a:rPr>
              <a:t>)?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="" xmlns:a16="http://schemas.microsoft.com/office/drawing/2014/main" id="{A4B48026-E67E-47A5-8224-7E7335466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38" r="51080"/>
          <a:stretch/>
        </p:blipFill>
        <p:spPr bwMode="auto">
          <a:xfrm>
            <a:off x="6462411" y="1231836"/>
            <a:ext cx="3761360" cy="4631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42552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75" y="479538"/>
            <a:ext cx="4171848" cy="6170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Нужно запомнить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5F683CEA-7B37-47AD-A6AE-B79F11BD7F52}"/>
              </a:ext>
            </a:extLst>
          </p:cNvPr>
          <p:cNvSpPr/>
          <p:nvPr/>
        </p:nvSpPr>
        <p:spPr>
          <a:xfrm>
            <a:off x="526612" y="1639279"/>
            <a:ext cx="3617372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Держать в тайне пароли, адрес, </a:t>
            </a:r>
            <a:r>
              <a:rPr lang="ru-RU" sz="1600" b="1" dirty="0" smtClean="0">
                <a:solidFill>
                  <a:srgbClr val="002060"/>
                </a:solidFill>
              </a:rPr>
              <a:t>телефон </a:t>
            </a:r>
            <a:r>
              <a:rPr lang="ru-RU" sz="1600" b="1" dirty="0">
                <a:solidFill>
                  <a:srgbClr val="002060"/>
                </a:solidFill>
              </a:rPr>
              <a:t>и другие личные данные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75FC4180-DDE6-4059-A5FC-3BF3A5B1DF37}"/>
              </a:ext>
            </a:extLst>
          </p:cNvPr>
          <p:cNvSpPr/>
          <p:nvPr/>
        </p:nvSpPr>
        <p:spPr>
          <a:xfrm>
            <a:off x="7493538" y="1635724"/>
            <a:ext cx="4171849" cy="1119668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Не участвовать в травле. Не грубить, не насмехаться. Выбирать стиль общения такой, какой вы бы хотели в отношении себя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308825EE-CEF3-4D7A-80D4-7215D4EE0FFE}"/>
              </a:ext>
            </a:extLst>
          </p:cNvPr>
          <p:cNvSpPr/>
          <p:nvPr/>
        </p:nvSpPr>
        <p:spPr>
          <a:xfrm>
            <a:off x="526611" y="3077399"/>
            <a:ext cx="3617373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Серьезно относиться к паролям при регистрациях и хранить их в надежном месте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A39EE32E-11B4-4958-BB7A-21F62696EC4C}"/>
              </a:ext>
            </a:extLst>
          </p:cNvPr>
          <p:cNvSpPr/>
          <p:nvPr/>
        </p:nvSpPr>
        <p:spPr>
          <a:xfrm>
            <a:off x="7493537" y="3077399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Помнить, что всегда остается наш цифровой след. И кнопки «Удалить навсегда» в Интернете нет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D324DE40-BEC9-419D-9E25-EF318CE1E60B}"/>
              </a:ext>
            </a:extLst>
          </p:cNvPr>
          <p:cNvSpPr/>
          <p:nvPr/>
        </p:nvSpPr>
        <p:spPr>
          <a:xfrm>
            <a:off x="487294" y="4515519"/>
            <a:ext cx="3656690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Проверять информацию прежде, чем сделать репост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C2162654-E9FB-4106-B953-401247C824DE}"/>
              </a:ext>
            </a:extLst>
          </p:cNvPr>
          <p:cNvSpPr/>
          <p:nvPr/>
        </p:nvSpPr>
        <p:spPr>
          <a:xfrm>
            <a:off x="7493537" y="4515518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В непонятной ситуации – советоваться с родителями, классным руководителем или школьным психологом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="" xmlns:a16="http://schemas.microsoft.com/office/drawing/2014/main" id="{02DE3752-5AE2-48DE-8741-B68D6C3C86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904" t="3688" r="2101" b="3688"/>
          <a:stretch/>
        </p:blipFill>
        <p:spPr bwMode="auto">
          <a:xfrm>
            <a:off x="4386363" y="1867416"/>
            <a:ext cx="2864796" cy="3176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21986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4173</TotalTime>
  <Words>535</Words>
  <Application>Microsoft Office PowerPoint</Application>
  <PresentationFormat>Произвольный</PresentationFormat>
  <Paragraphs>75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Отвечаем на вопросы</vt:lpstr>
      <vt:lpstr>Нужно запомнить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Александровна</dc:creator>
  <cp:lastModifiedBy>tsvetkov_ia</cp:lastModifiedBy>
  <cp:revision>123</cp:revision>
  <dcterms:created xsi:type="dcterms:W3CDTF">2024-02-13T10:36:31Z</dcterms:created>
  <dcterms:modified xsi:type="dcterms:W3CDTF">2025-10-23T14:57:54Z</dcterms:modified>
</cp:coreProperties>
</file>